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3" r:id="rId4"/>
    <p:sldId id="298" r:id="rId5"/>
    <p:sldId id="259" r:id="rId6"/>
    <p:sldId id="260" r:id="rId7"/>
    <p:sldId id="287" r:id="rId8"/>
    <p:sldId id="288" r:id="rId9"/>
    <p:sldId id="285" r:id="rId10"/>
    <p:sldId id="263" r:id="rId11"/>
    <p:sldId id="294" r:id="rId12"/>
    <p:sldId id="264" r:id="rId13"/>
    <p:sldId id="292" r:id="rId14"/>
    <p:sldId id="265" r:id="rId15"/>
    <p:sldId id="295" r:id="rId16"/>
    <p:sldId id="266" r:id="rId17"/>
    <p:sldId id="267" r:id="rId18"/>
    <p:sldId id="306" r:id="rId19"/>
    <p:sldId id="296" r:id="rId20"/>
    <p:sldId id="268" r:id="rId21"/>
    <p:sldId id="300" r:id="rId22"/>
    <p:sldId id="269" r:id="rId23"/>
    <p:sldId id="307" r:id="rId24"/>
    <p:sldId id="270" r:id="rId25"/>
    <p:sldId id="301" r:id="rId26"/>
    <p:sldId id="271" r:id="rId27"/>
    <p:sldId id="299" r:id="rId28"/>
    <p:sldId id="272" r:id="rId29"/>
    <p:sldId id="297" r:id="rId30"/>
    <p:sldId id="308" r:id="rId31"/>
    <p:sldId id="273" r:id="rId32"/>
    <p:sldId id="289" r:id="rId33"/>
    <p:sldId id="309" r:id="rId34"/>
    <p:sldId id="275" r:id="rId35"/>
    <p:sldId id="277" r:id="rId36"/>
    <p:sldId id="278" r:id="rId37"/>
    <p:sldId id="286" r:id="rId38"/>
    <p:sldId id="290" r:id="rId39"/>
    <p:sldId id="280" r:id="rId40"/>
    <p:sldId id="302" r:id="rId41"/>
    <p:sldId id="303" r:id="rId42"/>
    <p:sldId id="304" r:id="rId43"/>
    <p:sldId id="282" r:id="rId44"/>
    <p:sldId id="305" r:id="rId45"/>
    <p:sldId id="310" r:id="rId46"/>
    <p:sldId id="29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d03/d034ded8fc0385582a3f1027e0f7d0c3/dbac2768efaa87b291f8740a10b72308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6297613" cy="127101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tx2"/>
                </a:solidFill>
                <a:latin typeface="Bookman Old Style" pitchFamily="18" charset="0"/>
              </a:rPr>
              <a:t>МИНИСТЕРСТВО ОБРАЗОВАНИЯ РМ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340768"/>
            <a:ext cx="6480720" cy="5517232"/>
          </a:xfrm>
        </p:spPr>
        <p:txBody>
          <a:bodyPr>
            <a:normAutofit fontScale="47500" lnSpcReduction="20000"/>
          </a:bodyPr>
          <a:lstStyle/>
          <a:p>
            <a:r>
              <a:rPr lang="ru-RU" sz="3300" b="1" dirty="0">
                <a:solidFill>
                  <a:schemeClr val="tx2"/>
                </a:solidFill>
                <a:latin typeface="Bookman Old Style" pitchFamily="18" charset="0"/>
              </a:rPr>
              <a:t>ПОРТФОЛИО  </a:t>
            </a:r>
          </a:p>
          <a:p>
            <a:r>
              <a:rPr lang="ru-RU" sz="3300" b="1" dirty="0" smtClean="0">
                <a:solidFill>
                  <a:schemeClr val="tx2"/>
                </a:solidFill>
                <a:latin typeface="Bookman Old Style" pitchFamily="18" charset="0"/>
              </a:rPr>
              <a:t>Глебовой Ольги Николаевны, </a:t>
            </a:r>
            <a:endParaRPr lang="ru-RU" sz="3300" b="1" dirty="0">
              <a:solidFill>
                <a:schemeClr val="tx2"/>
              </a:solidFill>
              <a:latin typeface="Bookman Old Style" pitchFamily="18" charset="0"/>
            </a:endParaRPr>
          </a:p>
          <a:p>
            <a:r>
              <a:rPr lang="ru-RU" sz="3300" b="1" dirty="0">
                <a:solidFill>
                  <a:schemeClr val="tx2"/>
                </a:solidFill>
                <a:latin typeface="Bookman Old Style" pitchFamily="18" charset="0"/>
              </a:rPr>
              <a:t>воспитателя МАДОУ </a:t>
            </a:r>
          </a:p>
          <a:p>
            <a:r>
              <a:rPr lang="ru-RU" sz="3300" b="1" dirty="0">
                <a:solidFill>
                  <a:schemeClr val="tx2"/>
                </a:solidFill>
                <a:latin typeface="Bookman Old Style" pitchFamily="18" charset="0"/>
              </a:rPr>
              <a:t>«Центр развития ребенка – детский сад №58»</a:t>
            </a:r>
          </a:p>
          <a:p>
            <a:endParaRPr lang="ru-RU" sz="3800" b="1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l"/>
            <a:endParaRPr lang="ru-RU" dirty="0" smtClean="0">
              <a:solidFill>
                <a:schemeClr val="tx2"/>
              </a:solidFill>
            </a:endParaRP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Дата </a:t>
            </a:r>
            <a:r>
              <a:rPr lang="ru-RU" b="1" i="1" dirty="0">
                <a:solidFill>
                  <a:schemeClr val="tx2"/>
                </a:solidFill>
                <a:latin typeface="Bookman Old Style" pitchFamily="18" charset="0"/>
              </a:rPr>
              <a:t>рождения</a:t>
            </a: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: 01.05.1965г.</a:t>
            </a:r>
            <a:endParaRPr lang="ru-RU" i="1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chemeClr val="tx2"/>
                </a:solidFill>
                <a:latin typeface="Bookman Old Style" pitchFamily="18" charset="0"/>
              </a:rPr>
              <a:t>Профессиональное образование</a:t>
            </a: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: «Мордовский ордена Дружбы народов госуниверситет имени Н. П. Огарева»</a:t>
            </a:r>
            <a:endParaRPr lang="ru-RU" i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Специальность: «Русский язык и литература»</a:t>
            </a:r>
            <a:endParaRPr lang="ru-RU" i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Квалификация: «Филолог, преподаватель русского языка и литературы»</a:t>
            </a:r>
            <a:endParaRPr lang="ru-RU" i="1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chemeClr val="tx2"/>
                </a:solidFill>
                <a:latin typeface="Bookman Old Style" pitchFamily="18" charset="0"/>
              </a:rPr>
              <a:t>Диплом: </a:t>
            </a: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НВ № 187186</a:t>
            </a:r>
            <a:r>
              <a:rPr lang="ru-RU" i="1" dirty="0">
                <a:solidFill>
                  <a:schemeClr val="tx2"/>
                </a:solidFill>
                <a:latin typeface="Bookman Old Style" pitchFamily="18" charset="0"/>
              </a:rPr>
              <a:t>		</a:t>
            </a: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chemeClr val="tx2"/>
                </a:solidFill>
                <a:latin typeface="Bookman Old Style" pitchFamily="18" charset="0"/>
              </a:rPr>
              <a:t>Дата выдачи</a:t>
            </a: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: 25 июня 1987г.</a:t>
            </a: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Общий </a:t>
            </a:r>
            <a:r>
              <a:rPr lang="ru-RU" b="1" i="1" dirty="0">
                <a:solidFill>
                  <a:schemeClr val="tx2"/>
                </a:solidFill>
                <a:latin typeface="Bookman Old Style" pitchFamily="18" charset="0"/>
              </a:rPr>
              <a:t>трудовой стаж</a:t>
            </a: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:</a:t>
            </a:r>
            <a:r>
              <a:rPr lang="ru-RU" i="1" dirty="0" smtClean="0">
                <a:solidFill>
                  <a:schemeClr val="tx2"/>
                </a:solidFill>
                <a:latin typeface="Bookman Old Style" pitchFamily="18" charset="0"/>
              </a:rPr>
              <a:t> </a:t>
            </a: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38 лет</a:t>
            </a:r>
            <a:endParaRPr lang="ru-RU" i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Стаж </a:t>
            </a:r>
            <a:r>
              <a:rPr lang="ru-RU" b="1" i="1" dirty="0">
                <a:solidFill>
                  <a:schemeClr val="tx2"/>
                </a:solidFill>
                <a:latin typeface="Bookman Old Style" pitchFamily="18" charset="0"/>
              </a:rPr>
              <a:t>педагогической работы (по специальности</a:t>
            </a: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): 28 лет</a:t>
            </a:r>
            <a:endParaRPr lang="ru-RU" b="1" i="1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chemeClr val="tx2"/>
                </a:solidFill>
                <a:latin typeface="Bookman Old Style" pitchFamily="18" charset="0"/>
              </a:rPr>
              <a:t>Наличие квалификационной категории</a:t>
            </a: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: высшая</a:t>
            </a:r>
            <a:endParaRPr lang="ru-RU" i="1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chemeClr val="tx2"/>
                </a:solidFill>
                <a:latin typeface="Bookman Old Style" pitchFamily="18" charset="0"/>
              </a:rPr>
              <a:t>Дата последней аттестации</a:t>
            </a:r>
            <a:r>
              <a:rPr lang="ru-RU" b="1" i="1" dirty="0" smtClean="0">
                <a:solidFill>
                  <a:schemeClr val="tx2"/>
                </a:solidFill>
                <a:latin typeface="Bookman Old Style" pitchFamily="18" charset="0"/>
              </a:rPr>
              <a:t>: 19.11.2015г.</a:t>
            </a:r>
            <a:endParaRPr lang="ru-RU" i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F:\аттестации\аттестация\аттестация глебовой\фот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4711" b="19302"/>
          <a:stretch/>
        </p:blipFill>
        <p:spPr bwMode="auto">
          <a:xfrm>
            <a:off x="6120416" y="17176"/>
            <a:ext cx="3016736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64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Всероссийский уровень</a:t>
            </a: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61804"/>
            <a:ext cx="3431209" cy="24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06" y="3552150"/>
            <a:ext cx="2398238" cy="326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52" y="3672481"/>
            <a:ext cx="4071280" cy="302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49312"/>
            <a:ext cx="1926032" cy="27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637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Региональный уровень</a:t>
            </a: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04812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044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460851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Bookman Old Style" pitchFamily="18" charset="0"/>
              </a:rPr>
              <a:t>4. Результаты участия воспитанников в: выставках, турнирах, соревнованиях, акциях, фестивалях, конкурсах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929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4608512"/>
          </a:xfrm>
        </p:spPr>
        <p:txBody>
          <a:bodyPr>
            <a:normAutofit/>
          </a:bodyPr>
          <a:lstStyle/>
          <a:p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аттестации\аттестация\аттестация глебовой\справка с кон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2696"/>
            <a:ext cx="403244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834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93610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Международный уровень</a:t>
            </a: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367665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18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936103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F:\аттестации\аттестация\аттестация глебовой\IMG-2d4601f3c7f9231b0a1fa3af7b386a28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14145"/>
          <a:stretch/>
        </p:blipFill>
        <p:spPr bwMode="auto">
          <a:xfrm>
            <a:off x="323528" y="332656"/>
            <a:ext cx="381642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аттестации\аттестация\аттестация глебовой\IMG-c925e6998f59adfa69b089dd91ab4518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" b="8010"/>
          <a:stretch/>
        </p:blipFill>
        <p:spPr bwMode="auto">
          <a:xfrm>
            <a:off x="4499992" y="332656"/>
            <a:ext cx="396044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788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Всероссийский уровень</a:t>
            </a: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аттестации\аттестация\аттестация глебовой\IMG-bcf8aa890bbba8687cd40b1091f521dd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7" y="1052736"/>
            <a:ext cx="7512322" cy="53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353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100811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Bookman Old Style" pitchFamily="18" charset="0"/>
              </a:rPr>
              <a:t>Муниципальный уровень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1" name="Picture 3" descr="C:\Documents and Settings\5\Мои документы\Downloads\IMG_4595 (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9" b="24501"/>
          <a:stretch/>
        </p:blipFill>
        <p:spPr bwMode="auto">
          <a:xfrm>
            <a:off x="2123728" y="836712"/>
            <a:ext cx="4104456" cy="60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38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1008111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74441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F:\грант судаковой\конкурсы дети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88843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664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1008111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1356"/>
            <a:ext cx="3603625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1356"/>
            <a:ext cx="3651250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654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Bookman Old Style" pitchFamily="18" charset="0"/>
              </a:rPr>
              <a:t>Представление инновационного педагогического опыта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04864"/>
            <a:ext cx="7488832" cy="3816424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https://</a:t>
            </a:r>
            <a:r>
              <a:rPr lang="en-US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upload2.schoolrm.ru/iblock/d03/d034ded8fc0385582a3f1027e0f7d0c3/dbac2768efaa87b291f8740a10b72308.pdf</a:t>
            </a:r>
            <a:r>
              <a:rPr lang="ru-RU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7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62879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Bookman Old Style" pitchFamily="18" charset="0"/>
              </a:rPr>
              <a:t>5. Наличие авторских программ, методических пособий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аттестации\аттестация\аттестация глебовой\рец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/>
          <a:stretch/>
        </p:blipFill>
        <p:spPr bwMode="auto">
          <a:xfrm>
            <a:off x="3118700" y="2276872"/>
            <a:ext cx="2952328" cy="413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аттестации\аттестация\аттестация глебовой\рец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80928"/>
            <a:ext cx="2808312" cy="397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аттестации\аттестация\аттестация глебовой\тит про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0768"/>
            <a:ext cx="2796845" cy="395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928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628799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аттестации\аттестация\аттестация глебовой\рец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779520" cy="53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аттестации\аттестация\аттестация глебовой\рец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779520" cy="53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19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472514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6</a:t>
            </a:r>
            <a:r>
              <a:rPr lang="ru-RU" sz="3600" b="1" dirty="0">
                <a:solidFill>
                  <a:schemeClr val="tx2"/>
                </a:solidFill>
                <a:latin typeface="Bookman Old Style" pitchFamily="18" charset="0"/>
              </a:rPr>
              <a:t>. </a:t>
            </a:r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7298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472514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</a:b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F:\аттестации\аттестация\аттестация глебовой\список выступлен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1740" y="-567444"/>
            <a:ext cx="316835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F:\аттестации\аттестация\аттестация глебовой\список выступлений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23689" y="2736960"/>
            <a:ext cx="3168440" cy="469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099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Bookman Old Style" pitchFamily="18" charset="0"/>
              </a:rPr>
              <a:t>Международный уровень</a:t>
            </a:r>
            <a:endParaRPr lang="ru-RU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5\Мои документы\Downloads\Глебова О. Н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84" y="1168196"/>
            <a:ext cx="4009522" cy="566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22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8011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Bookman Old Style" pitchFamily="18" charset="0"/>
              </a:rPr>
              <a:t>Всероссийский уровень</a:t>
            </a:r>
            <a:endParaRPr lang="ru-RU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400800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889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99391"/>
            <a:ext cx="7772400" cy="720079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4" y="34296"/>
            <a:ext cx="2920182" cy="394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6"/>
            <a:ext cx="2951857" cy="404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43712"/>
            <a:ext cx="2592288" cy="370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620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99391"/>
            <a:ext cx="7772400" cy="720079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5\Мои документы\Downloads\diplom_100646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88843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5\Мои документы\Downloads\diplom_350451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21304"/>
            <a:ext cx="3998592" cy="58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70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Региональный уровень</a:t>
            </a: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7"/>
            <a:ext cx="345638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7"/>
            <a:ext cx="324036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49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Региональный мастер-класс</a:t>
            </a: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07634"/>
            <a:ext cx="3816424" cy="53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32778"/>
            <a:ext cx="3816424" cy="533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330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3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04864"/>
            <a:ext cx="7488832" cy="3816424"/>
          </a:xfrm>
        </p:spPr>
        <p:txBody>
          <a:bodyPr>
            <a:normAutofit/>
          </a:bodyPr>
          <a:lstStyle/>
          <a:p>
            <a:pPr algn="just"/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F:\аттестации\аттестация\аттестация глебовой\педопыт глебовой\Certificate_106562_20200730_1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8690"/>
            <a:ext cx="4536504" cy="642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81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108902" cy="273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351635" cy="273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16632"/>
            <a:ext cx="518457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29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Bookman Old Style" pitchFamily="18" charset="0"/>
              </a:rPr>
              <a:t>7</a:t>
            </a:r>
            <a:r>
              <a:rPr lang="ru-RU" sz="3200" b="1" dirty="0">
                <a:solidFill>
                  <a:schemeClr val="tx2"/>
                </a:solidFill>
                <a:latin typeface="Bookman Old Style" pitchFamily="18" charset="0"/>
              </a:rPr>
              <a:t>. Проведение открытых занятий, мастер-классов, мероприятий</a:t>
            </a:r>
          </a:p>
        </p:txBody>
      </p:sp>
      <p:pic>
        <p:nvPicPr>
          <p:cNvPr id="30723" name="Picture 3" descr="F:\аттестации\аттестация\аттестация глебовой\список открытых мероприят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2505" y="1499862"/>
            <a:ext cx="3401568" cy="481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F:\аттестации\аттестация\аттестация глебовой\справка-подтв про мероприят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35982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503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08719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F:\аттестации\аттестация\аттестация глебовой\с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520280" cy="356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аттестации\аттестация\аттестация глебовой\с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2605887" cy="368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аттестации\аттестация\аттестация глебовой\с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6912"/>
            <a:ext cx="269804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91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0871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Bookman Old Style" pitchFamily="18" charset="0"/>
              </a:rPr>
              <a:t>8</a:t>
            </a:r>
            <a:r>
              <a:rPr lang="ru-RU" sz="3200" b="1" dirty="0" smtClean="0">
                <a:solidFill>
                  <a:schemeClr val="tx2"/>
                </a:solidFill>
                <a:latin typeface="Bookman Old Style" pitchFamily="18" charset="0"/>
              </a:rPr>
              <a:t>. Экспертная деятельность</a:t>
            </a:r>
            <a:endParaRPr lang="ru-RU" sz="32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12" y="1052736"/>
            <a:ext cx="3899864" cy="537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376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227" y="-109858"/>
            <a:ext cx="8206680" cy="191683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Bookman Old Style" pitchFamily="18" charset="0"/>
              </a:rPr>
              <a:t>9</a:t>
            </a:r>
            <a:r>
              <a:rPr lang="ru-RU" sz="2400" b="1" dirty="0" smtClean="0">
                <a:solidFill>
                  <a:schemeClr val="tx2"/>
                </a:solidFill>
                <a:latin typeface="Bookman Old Style" pitchFamily="18" charset="0"/>
              </a:rPr>
              <a:t>. Общественно-педагогическая  </a:t>
            </a:r>
            <a:r>
              <a:rPr lang="ru-RU" sz="2400" b="1" dirty="0">
                <a:solidFill>
                  <a:schemeClr val="tx2"/>
                </a:solidFill>
                <a:latin typeface="Bookman Old Style" pitchFamily="18" charset="0"/>
              </a:rPr>
              <a:t>активность педагога: участие в </a:t>
            </a:r>
            <a:r>
              <a:rPr lang="ru-RU" sz="2400" b="1" dirty="0" smtClean="0">
                <a:solidFill>
                  <a:schemeClr val="tx2"/>
                </a:solidFill>
                <a:latin typeface="Bookman Old Style" pitchFamily="18" charset="0"/>
              </a:rPr>
              <a:t>комиссиях</a:t>
            </a:r>
            <a:r>
              <a:rPr lang="ru-RU" sz="2400" b="1" dirty="0">
                <a:solidFill>
                  <a:schemeClr val="tx2"/>
                </a:solidFill>
                <a:latin typeface="Bookman Old Style" pitchFamily="18" charset="0"/>
              </a:rPr>
              <a:t>, </a:t>
            </a:r>
            <a:r>
              <a:rPr lang="ru-RU" sz="2400" b="1" dirty="0" smtClean="0">
                <a:solidFill>
                  <a:schemeClr val="tx2"/>
                </a:solidFill>
                <a:latin typeface="Bookman Old Style" pitchFamily="18" charset="0"/>
              </a:rPr>
              <a:t>педагогических сообществах, жюри конкурсов</a:t>
            </a:r>
            <a:endParaRPr lang="ru-RU" sz="24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3" name="Picture 2" descr="F:\аттестации\аттестация\аттестация глебовой\глебова депута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5051941" cy="182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F:\аттестации\аттестация\аттестация глебовой\приказ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989" y="1340768"/>
            <a:ext cx="3779520" cy="53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53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10. </a:t>
            </a:r>
            <a:r>
              <a:rPr lang="ru-RU" sz="3600" b="1" dirty="0">
                <a:solidFill>
                  <a:schemeClr val="tx2"/>
                </a:solidFill>
                <a:latin typeface="Bookman Old Style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33795" name="Picture 3" descr="F:\аттестации\аттестация\аттестация глебовой\справка о позитиве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0523"/>
            <a:ext cx="2808312" cy="397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F:\аттестации\аттестация\аттестация глебовой\справка о позитиве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04864"/>
            <a:ext cx="2682656" cy="379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F:\аттестации\аттестация\аттестация глебовой\справка о позитиве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68960"/>
            <a:ext cx="259622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909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8478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Bookman Old Style" pitchFamily="18" charset="0"/>
              </a:rPr>
              <a:t>11. Качество взаимодействия с родителями</a:t>
            </a:r>
            <a:endParaRPr lang="ru-RU" sz="32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34819" name="Picture 3" descr="F:\аттестации\аттестация\аттестация глебовой\справка с родителями и воспитан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16768"/>
            <a:ext cx="3779520" cy="53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F:\аттестации\аттестация\аттестация глебовой\справка с родителями и восп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779520" cy="53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109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Bookman Old Style" pitchFamily="18" charset="0"/>
              </a:rPr>
              <a:t>12. Работа с детьми из социально-неблагополучных семей</a:t>
            </a:r>
            <a:endParaRPr lang="ru-RU" sz="32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35843" name="Picture 3" descr="F:\аттестации\аттестация\аттестация глебовой\справка о неблагополучных семья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779520" cy="53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314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8478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Bookman Old Style" pitchFamily="18" charset="0"/>
              </a:rPr>
              <a:t>13. Участие педагога в профессиональных конкурсах</a:t>
            </a:r>
            <a:endParaRPr lang="ru-RU" sz="32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2636912"/>
            <a:ext cx="6584776" cy="3001888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chemeClr val="accent4"/>
                </a:solidFill>
                <a:latin typeface="Bookman Old Style" pitchFamily="18" charset="0"/>
              </a:rPr>
              <a:t>Международный уровень – 1 </a:t>
            </a:r>
          </a:p>
          <a:p>
            <a:pPr algn="l"/>
            <a:r>
              <a:rPr lang="ru-RU" b="1" i="1" dirty="0" smtClean="0">
                <a:solidFill>
                  <a:schemeClr val="accent4"/>
                </a:solidFill>
                <a:latin typeface="Bookman Old Style" pitchFamily="18" charset="0"/>
              </a:rPr>
              <a:t>Региональный уровень – 1</a:t>
            </a:r>
          </a:p>
          <a:p>
            <a:pPr algn="l"/>
            <a:r>
              <a:rPr lang="ru-RU" b="1" i="1" dirty="0" smtClean="0">
                <a:solidFill>
                  <a:schemeClr val="accent4"/>
                </a:solidFill>
                <a:latin typeface="Bookman Old Style" pitchFamily="18" charset="0"/>
              </a:rPr>
              <a:t>Муниципальный уровень – 3</a:t>
            </a:r>
          </a:p>
          <a:p>
            <a:pPr algn="l"/>
            <a:endParaRPr lang="ru-RU" b="1" i="1" dirty="0">
              <a:solidFill>
                <a:schemeClr val="accent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50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Международный уровень</a:t>
            </a: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633787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4608513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94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3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04864"/>
            <a:ext cx="7488832" cy="3816424"/>
          </a:xfrm>
        </p:spPr>
        <p:txBody>
          <a:bodyPr>
            <a:normAutofit/>
          </a:bodyPr>
          <a:lstStyle/>
          <a:p>
            <a:pPr algn="just"/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F:\аттестации\аттестация\аттестация глебовой\педопыт глебовой\отчет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63849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аттестации\аттестация\аттестация глебовой\педопыт глебовой\отчет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48" y="1162150"/>
            <a:ext cx="2808312" cy="397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аттестации\аттестация\аттестация глебовой\педопыт глебовой\отчет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20" y="2492896"/>
            <a:ext cx="2915730" cy="412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902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Региональный уровень</a:t>
            </a: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908720"/>
            <a:ext cx="3960440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84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Муниципальный уровень</a:t>
            </a: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03244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496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" b="2544"/>
          <a:stretch/>
        </p:blipFill>
        <p:spPr bwMode="auto">
          <a:xfrm>
            <a:off x="467544" y="836712"/>
            <a:ext cx="367240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836712"/>
            <a:ext cx="378042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8708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2"/>
                </a:solidFill>
                <a:latin typeface="Bookman Old Style" pitchFamily="18" charset="0"/>
              </a:rPr>
              <a:t>14. </a:t>
            </a:r>
            <a:r>
              <a:rPr lang="ru-RU" sz="4000" b="1" dirty="0">
                <a:solidFill>
                  <a:schemeClr val="tx2"/>
                </a:solidFill>
                <a:latin typeface="Bookman Old Style" pitchFamily="18" charset="0"/>
              </a:rPr>
              <a:t>Награды и </a:t>
            </a:r>
            <a:r>
              <a:rPr lang="ru-RU" sz="4000" b="1" dirty="0" smtClean="0">
                <a:solidFill>
                  <a:schemeClr val="tx2"/>
                </a:solidFill>
                <a:latin typeface="Bookman Old Style" pitchFamily="18" charset="0"/>
              </a:rPr>
              <a:t>поощрения</a:t>
            </a:r>
            <a:endParaRPr lang="ru-RU" sz="40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F:\аттестации\аттестация\аттестация глебовой\глебова заслуженный работн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69674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685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>
            <a:noAutofit/>
          </a:bodyPr>
          <a:lstStyle/>
          <a:p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" b="1547"/>
          <a:stretch/>
        </p:blipFill>
        <p:spPr bwMode="auto">
          <a:xfrm>
            <a:off x="2195736" y="476672"/>
            <a:ext cx="437880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175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>
            <a:noAutofit/>
          </a:bodyPr>
          <a:lstStyle/>
          <a:p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аттестации\аттестация\аттестация глебовой\с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417646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98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>
            <a:noAutofit/>
          </a:bodyPr>
          <a:lstStyle/>
          <a:p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F:\аттестации\аттестация\аттестация глебовой\глебова ветера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776864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04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201622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Bookman Old Style" pitchFamily="18" charset="0"/>
              </a:rPr>
              <a:t>1</a:t>
            </a:r>
            <a:r>
              <a:rPr lang="ru-RU" sz="2800" b="1" dirty="0" smtClean="0">
                <a:solidFill>
                  <a:schemeClr val="tx2"/>
                </a:solidFill>
                <a:latin typeface="Bookman Old Style" pitchFamily="18" charset="0"/>
              </a:rPr>
              <a:t>. </a:t>
            </a:r>
            <a:r>
              <a:rPr lang="ru-RU" sz="2800" b="1" dirty="0">
                <a:solidFill>
                  <a:schemeClr val="tx2"/>
                </a:solidFill>
                <a:latin typeface="Bookman Old Style" pitchFamily="18" charset="0"/>
              </a:rPr>
              <a:t>Участие </a:t>
            </a:r>
            <a:r>
              <a:rPr lang="ru-RU" sz="2800" b="1" dirty="0" smtClean="0">
                <a:solidFill>
                  <a:schemeClr val="tx2"/>
                </a:solidFill>
                <a:latin typeface="Bookman Old Style" pitchFamily="18" charset="0"/>
              </a:rPr>
              <a:t>в инновационной (экспериментальной) деятельности</a:t>
            </a:r>
            <a:r>
              <a:rPr lang="ru-RU" sz="2800" b="1" dirty="0">
                <a:solidFill>
                  <a:schemeClr val="tx2"/>
                </a:solidFill>
                <a:latin typeface="Bookman Old Style" pitchFamily="18" charset="0"/>
              </a:rPr>
              <a:t/>
            </a:r>
            <a:br>
              <a:rPr lang="ru-RU" sz="2800" b="1" dirty="0">
                <a:solidFill>
                  <a:schemeClr val="tx2"/>
                </a:solidFill>
                <a:latin typeface="Bookman Old Style" pitchFamily="18" charset="0"/>
              </a:rPr>
            </a:br>
            <a:endParaRPr lang="ru-RU" sz="28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420888"/>
            <a:ext cx="7992888" cy="3816424"/>
          </a:xfrm>
        </p:spPr>
        <p:txBody>
          <a:bodyPr>
            <a:normAutofit fontScale="77500" lnSpcReduction="20000"/>
          </a:bodyPr>
          <a:lstStyle/>
          <a:p>
            <a:r>
              <a:rPr lang="ru-RU" sz="4500" b="1" i="1" dirty="0">
                <a:solidFill>
                  <a:schemeClr val="accent4"/>
                </a:solidFill>
                <a:latin typeface="Bookman Old Style" pitchFamily="18" charset="0"/>
              </a:rPr>
              <a:t>МУНИЦИПАЛЬНЫЙ УРОВЕНЬ:</a:t>
            </a:r>
          </a:p>
          <a:p>
            <a:r>
              <a:rPr lang="ru-RU" sz="4500" b="1" i="1" dirty="0">
                <a:solidFill>
                  <a:schemeClr val="accent4"/>
                </a:solidFill>
                <a:latin typeface="Bookman Old Style" pitchFamily="18" charset="0"/>
              </a:rPr>
              <a:t>«ВНЕДРЕНИЕ В РАБОТУ </a:t>
            </a:r>
            <a:r>
              <a:rPr lang="ru-RU" sz="4500" b="1" i="1" dirty="0" smtClean="0">
                <a:solidFill>
                  <a:schemeClr val="accent4"/>
                </a:solidFill>
                <a:latin typeface="Bookman Old Style" pitchFamily="18" charset="0"/>
              </a:rPr>
              <a:t>ДО </a:t>
            </a:r>
            <a:r>
              <a:rPr lang="ru-RU" sz="4500" b="1" i="1" dirty="0">
                <a:solidFill>
                  <a:schemeClr val="accent4"/>
                </a:solidFill>
                <a:latin typeface="Bookman Old Style" pitchFamily="18" charset="0"/>
              </a:rPr>
              <a:t>ИННОВАЦИОННЫХ ТЕХНОЛОГИЙ ПО УКРЕПЛЕНИЮ ЗДОРОВЬЯ ДОШКОЛЬНИКОВ СРЕДСТВАМИ ФИЗИЧЕСКОЙ КУЛЬТУРЫ И ХОРЕОГРАФИИ»</a:t>
            </a:r>
          </a:p>
          <a:p>
            <a:endParaRPr lang="ru-RU" b="1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45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F:\аттестации\аттестация\аттестация глебовой\справка об инновац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5904"/>
            <a:ext cx="3779520" cy="53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аттестации\аттестация\аттестация глебовой\приказ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55904"/>
            <a:ext cx="3761349" cy="53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981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аттестации\аттестация\аттестация глебовой\проект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 r="2962"/>
          <a:stretch/>
        </p:blipFill>
        <p:spPr bwMode="auto">
          <a:xfrm>
            <a:off x="2087144" y="260648"/>
            <a:ext cx="453650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884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>2. Наставничество</a:t>
            </a:r>
            <a:endParaRPr lang="ru-RU" sz="3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3168352" cy="1752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2" descr="F:\аттестации\аттестация\аттестация глебовой\приказ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6912"/>
            <a:ext cx="290166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аттестации\аттестация\аттестация глебовой\прика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2952328" cy="38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аттестации\аттестация\аттестация глебовой\о наставничестве справ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2754787" cy="389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35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25129"/>
            <a:ext cx="7772400" cy="122188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Bookman Old Style" pitchFamily="18" charset="0"/>
              </a:rPr>
              <a:t>Наличие публикаций, включая интернет-публикации</a:t>
            </a:r>
            <a:endParaRPr lang="ru-RU" sz="32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424936" cy="5040560"/>
          </a:xfrm>
        </p:spPr>
        <p:txBody>
          <a:bodyPr>
            <a:normAutofit lnSpcReduction="10000"/>
          </a:bodyPr>
          <a:lstStyle/>
          <a:p>
            <a:endParaRPr lang="ru-RU" sz="2000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l"/>
            <a:r>
              <a:rPr lang="ru-RU" sz="2000" b="1" i="1" dirty="0" smtClean="0">
                <a:solidFill>
                  <a:schemeClr val="accent4"/>
                </a:solidFill>
                <a:latin typeface="Bookman Old Style" pitchFamily="18" charset="0"/>
              </a:rPr>
              <a:t>1. Всероссийский образовательный портал «Завуч»: методические разработки «Развитие творческих способностей детей старшего дошкольного возраста методами арт-терапии»; «Интегрированная организованная образовательная деятельность по математике с использованием методики М. </a:t>
            </a:r>
            <a:r>
              <a:rPr lang="ru-RU" sz="2000" b="1" i="1" dirty="0" err="1" smtClean="0">
                <a:solidFill>
                  <a:schemeClr val="accent4"/>
                </a:solidFill>
                <a:latin typeface="Bookman Old Style" pitchFamily="18" charset="0"/>
              </a:rPr>
              <a:t>Монтессори</a:t>
            </a:r>
            <a:r>
              <a:rPr lang="ru-RU" sz="2000" b="1" i="1" dirty="0" smtClean="0">
                <a:solidFill>
                  <a:schemeClr val="accent4"/>
                </a:solidFill>
                <a:latin typeface="Bookman Old Style" pitchFamily="18" charset="0"/>
              </a:rPr>
              <a:t>».</a:t>
            </a:r>
          </a:p>
          <a:p>
            <a:pPr algn="l"/>
            <a:r>
              <a:rPr lang="ru-RU" sz="2000" b="1" i="1" dirty="0" smtClean="0">
                <a:solidFill>
                  <a:schemeClr val="accent4"/>
                </a:solidFill>
                <a:latin typeface="Bookman Old Style" pitchFamily="18" charset="0"/>
              </a:rPr>
              <a:t>2. Ассоциация педагогов России «Апрель»: публикации       «Организация сюжетно-ролевых игр современных дошкольников»; «Формирование патриотических качеств дошкольников через народные традиции» </a:t>
            </a:r>
          </a:p>
          <a:p>
            <a:pPr algn="just"/>
            <a:r>
              <a:rPr lang="ru-RU" sz="2000" b="1" i="1" dirty="0" smtClean="0">
                <a:solidFill>
                  <a:schemeClr val="accent4"/>
                </a:solidFill>
                <a:latin typeface="Bookman Old Style" pitchFamily="18" charset="0"/>
              </a:rPr>
              <a:t>3. Электронный сборник «Лучшие практики Республики         Мордовия»: «Формирование представлений о числе у детей    старшего дошкольного возраста посредством материалов М. </a:t>
            </a:r>
            <a:r>
              <a:rPr lang="ru-RU" sz="2000" b="1" i="1" dirty="0" err="1" smtClean="0">
                <a:solidFill>
                  <a:schemeClr val="accent4"/>
                </a:solidFill>
                <a:latin typeface="Bookman Old Style" pitchFamily="18" charset="0"/>
              </a:rPr>
              <a:t>Монтессори</a:t>
            </a:r>
            <a:r>
              <a:rPr lang="ru-RU" sz="2000" b="1" i="1" dirty="0" smtClean="0">
                <a:solidFill>
                  <a:schemeClr val="accent4"/>
                </a:solidFill>
                <a:latin typeface="Bookman Old Style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5571979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9784838</TotalTime>
  <Words>309</Words>
  <Application>Microsoft Office PowerPoint</Application>
  <PresentationFormat>Экран (4:3)</PresentationFormat>
  <Paragraphs>55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Bookman Old Style</vt:lpstr>
      <vt:lpstr>Calibri</vt:lpstr>
      <vt:lpstr>Тема Office</vt:lpstr>
      <vt:lpstr>МИНИСТЕРСТВО ОБРАЗОВАНИЯ РМ</vt:lpstr>
      <vt:lpstr>Представление инновационного педагогического опыта</vt:lpstr>
      <vt:lpstr>Презентация PowerPoint</vt:lpstr>
      <vt:lpstr>Презентация PowerPoint</vt:lpstr>
      <vt:lpstr>1. Участие в инновационной (экспериментальной) деятельности </vt:lpstr>
      <vt:lpstr>Презентация PowerPoint</vt:lpstr>
      <vt:lpstr>Презентация PowerPoint</vt:lpstr>
      <vt:lpstr>2. Наставничество</vt:lpstr>
      <vt:lpstr>Наличие публикаций, включая интернет-публикации</vt:lpstr>
      <vt:lpstr>Всероссийский уровень</vt:lpstr>
      <vt:lpstr>Региональный уровень</vt:lpstr>
      <vt:lpstr>4. Результаты участия воспитанников в: выставках, турнирах, соревнованиях, акциях, фестивалях, конкурсах</vt:lpstr>
      <vt:lpstr>Презентация PowerPoint</vt:lpstr>
      <vt:lpstr>Международный уровень</vt:lpstr>
      <vt:lpstr>Презентация PowerPoint</vt:lpstr>
      <vt:lpstr>Всероссийский уровень</vt:lpstr>
      <vt:lpstr>Муниципальный уровень</vt:lpstr>
      <vt:lpstr>Презентация PowerPoint</vt:lpstr>
      <vt:lpstr>Презентация PowerPoint</vt:lpstr>
      <vt:lpstr>5. Наличие авторских программ, методических пособий</vt:lpstr>
      <vt:lpstr>Презентация PowerPoint</vt:lpstr>
      <vt:lpstr> 6.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 </vt:lpstr>
      <vt:lpstr>Международный уровень</vt:lpstr>
      <vt:lpstr>Всероссийский уровень</vt:lpstr>
      <vt:lpstr>Презентация PowerPoint</vt:lpstr>
      <vt:lpstr>Презентация PowerPoint</vt:lpstr>
      <vt:lpstr>Региональный уровень</vt:lpstr>
      <vt:lpstr>Региональный мастер-класс</vt:lpstr>
      <vt:lpstr>Презентация PowerPoint</vt:lpstr>
      <vt:lpstr> 7. Проведение открытых занятий, мастер-классов, мероприятий</vt:lpstr>
      <vt:lpstr>Презентация PowerPoint</vt:lpstr>
      <vt:lpstr>8. Экспертная деятельность</vt:lpstr>
      <vt:lpstr>9. Общественно-педагогическая  активность педагога: участие в комиссиях, педагогических сообществах, жюри конкурсов</vt:lpstr>
      <vt:lpstr>10. Позитивные результаты работы с воспитанниками</vt:lpstr>
      <vt:lpstr>11. Качество взаимодействия с родителями</vt:lpstr>
      <vt:lpstr>12. Работа с детьми из социально-неблагополучных семей</vt:lpstr>
      <vt:lpstr>13. Участие педагога в профессиональных конкурсах</vt:lpstr>
      <vt:lpstr>Международный уровень</vt:lpstr>
      <vt:lpstr>Региональный уровень</vt:lpstr>
      <vt:lpstr>Муниципальный уровень</vt:lpstr>
      <vt:lpstr>Презентация PowerPoint</vt:lpstr>
      <vt:lpstr>14. Награды и поощрения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stvospital</cp:lastModifiedBy>
  <cp:revision>80</cp:revision>
  <cp:lastPrinted>2019-10-01T13:17:18Z</cp:lastPrinted>
  <dcterms:modified xsi:type="dcterms:W3CDTF">2020-09-04T10:23:37Z</dcterms:modified>
</cp:coreProperties>
</file>