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332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333" r:id="rId43"/>
    <p:sldId id="296" r:id="rId44"/>
    <p:sldId id="297" r:id="rId45"/>
    <p:sldId id="298" r:id="rId46"/>
    <p:sldId id="299" r:id="rId47"/>
    <p:sldId id="300" r:id="rId48"/>
    <p:sldId id="306" r:id="rId49"/>
    <p:sldId id="302" r:id="rId50"/>
    <p:sldId id="303" r:id="rId51"/>
    <p:sldId id="304" r:id="rId52"/>
    <p:sldId id="305" r:id="rId53"/>
    <p:sldId id="307" r:id="rId54"/>
    <p:sldId id="308" r:id="rId55"/>
    <p:sldId id="309" r:id="rId56"/>
    <p:sldId id="310" r:id="rId57"/>
    <p:sldId id="311" r:id="rId58"/>
    <p:sldId id="312" r:id="rId59"/>
    <p:sldId id="316" r:id="rId60"/>
    <p:sldId id="313" r:id="rId61"/>
    <p:sldId id="314" r:id="rId62"/>
    <p:sldId id="315" r:id="rId63"/>
    <p:sldId id="317" r:id="rId64"/>
    <p:sldId id="327" r:id="rId65"/>
    <p:sldId id="319" r:id="rId66"/>
    <p:sldId id="328" r:id="rId67"/>
    <p:sldId id="321" r:id="rId68"/>
    <p:sldId id="329" r:id="rId69"/>
    <p:sldId id="326" r:id="rId70"/>
    <p:sldId id="331" r:id="rId7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56" y="-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B27C2-2954-43FA-A44C-581427DF9154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E8616C3-B0A5-48A6-95FB-D32275849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6414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B27C2-2954-43FA-A44C-581427DF9154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E8616C3-B0A5-48A6-95FB-D32275849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938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B27C2-2954-43FA-A44C-581427DF9154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E8616C3-B0A5-48A6-95FB-D32275849496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85818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B27C2-2954-43FA-A44C-581427DF9154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E8616C3-B0A5-48A6-95FB-D32275849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6157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B27C2-2954-43FA-A44C-581427DF9154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E8616C3-B0A5-48A6-95FB-D32275849496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80662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B27C2-2954-43FA-A44C-581427DF9154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E8616C3-B0A5-48A6-95FB-D32275849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88428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B27C2-2954-43FA-A44C-581427DF9154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616C3-B0A5-48A6-95FB-D32275849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02354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B27C2-2954-43FA-A44C-581427DF9154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616C3-B0A5-48A6-95FB-D32275849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0764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B27C2-2954-43FA-A44C-581427DF9154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616C3-B0A5-48A6-95FB-D32275849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980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B27C2-2954-43FA-A44C-581427DF9154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E8616C3-B0A5-48A6-95FB-D32275849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3110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B27C2-2954-43FA-A44C-581427DF9154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E8616C3-B0A5-48A6-95FB-D32275849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2738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B27C2-2954-43FA-A44C-581427DF9154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E8616C3-B0A5-48A6-95FB-D32275849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874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B27C2-2954-43FA-A44C-581427DF9154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616C3-B0A5-48A6-95FB-D32275849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887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B27C2-2954-43FA-A44C-581427DF9154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616C3-B0A5-48A6-95FB-D32275849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827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B27C2-2954-43FA-A44C-581427DF9154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616C3-B0A5-48A6-95FB-D32275849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320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B27C2-2954-43FA-A44C-581427DF9154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E8616C3-B0A5-48A6-95FB-D32275849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802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B27C2-2954-43FA-A44C-581427DF9154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E8616C3-B0A5-48A6-95FB-D32275849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6719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f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fi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Microsoft_PowerPoint.ppt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9.em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94360" y="1604664"/>
            <a:ext cx="8915399" cy="2685345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3200" b="1" i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</a:t>
            </a:r>
            <a:r>
              <a:rPr lang="ru-RU" sz="3200" b="1" i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и упражнения </a:t>
            </a:r>
            <a:r>
              <a:rPr lang="ru-RU" sz="3200" b="1" i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формированию </a:t>
            </a:r>
            <a:r>
              <a:rPr lang="ru-RU" sz="3200" b="1" i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совершенствованию лексико-грамматических категорий у дошкольников с нарушениями </a:t>
            </a:r>
            <a:r>
              <a:rPr lang="ru-RU" sz="3200" b="1" i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речи по </a:t>
            </a:r>
            <a:r>
              <a:rPr lang="ru-RU" sz="3200" b="1" i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лексической теме: </a:t>
            </a:r>
            <a:r>
              <a:rPr lang="ru-RU" sz="3200" b="1" i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«Мой город»</a:t>
            </a:r>
            <a:endParaRPr lang="ru-RU" sz="3200" dirty="0">
              <a:solidFill>
                <a:schemeClr val="accent4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716982" y="5056909"/>
            <a:ext cx="3787630" cy="1108364"/>
          </a:xfrm>
        </p:spPr>
        <p:txBody>
          <a:bodyPr/>
          <a:lstStyle/>
          <a:p>
            <a:pPr algn="just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Подготовила: учитель-дефектолог</a:t>
            </a:r>
          </a:p>
          <a:p>
            <a:pPr algn="just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Потапова Л. М.</a:t>
            </a:r>
          </a:p>
          <a:p>
            <a:endParaRPr lang="ru-RU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93273" y="193964"/>
            <a:ext cx="95734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Структурное подразделение «Детский сад №7 комбинированного вида» муниципального бюджетного дошкольного образовательного учреждения «Детский сад «Радуга» комбинированного вида» Рузаевского муниципального района</a:t>
            </a:r>
          </a:p>
        </p:txBody>
      </p:sp>
    </p:spTree>
    <p:extLst>
      <p:ext uri="{BB962C8B-B14F-4D97-AF65-F5344CB8AC3E}">
        <p14:creationId xmlns:p14="http://schemas.microsoft.com/office/powerpoint/2010/main" val="279832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Мой город называется -… (Рузаевка)</a:t>
            </a:r>
            <a:br>
              <a:rPr lang="ru-RU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18" y="1413164"/>
            <a:ext cx="8160327" cy="4932218"/>
          </a:xfrm>
        </p:spPr>
      </p:pic>
    </p:spTree>
    <p:extLst>
      <p:ext uri="{BB962C8B-B14F-4D97-AF65-F5344CB8AC3E}">
        <p14:creationId xmlns:p14="http://schemas.microsoft.com/office/powerpoint/2010/main" val="59242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83867" y="401782"/>
            <a:ext cx="8915400" cy="377762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ru-RU" sz="32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r>
              <a:rPr lang="ru-RU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«Букет красивых слов»</a:t>
            </a:r>
            <a:r>
              <a:rPr lang="ru-RU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 smtClean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-А сейчас, давайте соберем букет красивых слов. Каждый из вас скажет по одному слову о нашем городе и поставит свой цветок в вазу.</a:t>
            </a:r>
            <a:br>
              <a:rPr lang="ru-RU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-Наш город какой?</a:t>
            </a:r>
            <a:br>
              <a:rPr lang="ru-RU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Современный, культурный, спортивный, уютный, красивый, родной, гостеприимный</a:t>
            </a:r>
            <a:r>
              <a:rPr lang="ru-RU" sz="2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77157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3" y="0"/>
            <a:ext cx="12095018" cy="7121235"/>
          </a:xfrm>
        </p:spPr>
      </p:pic>
      <p:sp>
        <p:nvSpPr>
          <p:cNvPr id="3" name="TextBox 2"/>
          <p:cNvSpPr txBox="1"/>
          <p:nvPr/>
        </p:nvSpPr>
        <p:spPr>
          <a:xfrm>
            <a:off x="5195454" y="5379336"/>
            <a:ext cx="2148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Современный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87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18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89418" y="4946072"/>
            <a:ext cx="1939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Культурный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50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33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96784" y="4530436"/>
            <a:ext cx="1998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143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69527" y="5043054"/>
            <a:ext cx="1364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Уютный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66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39491" y="5389418"/>
            <a:ext cx="16321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Красивый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28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20145" y="5860473"/>
            <a:ext cx="1174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Родной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36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09308" y="5929745"/>
            <a:ext cx="2441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Гостеприимный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34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86945" y="5153891"/>
            <a:ext cx="6068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/>
                </a:solidFill>
              </a:rPr>
              <a:t>Вот какой букет красивых слов мы собрали!</a:t>
            </a:r>
            <a:endParaRPr lang="ru-RU" sz="24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5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7636" y="122684"/>
            <a:ext cx="9897485" cy="6580254"/>
          </a:xfrm>
        </p:spPr>
        <p:txBody>
          <a:bodyPr>
            <a:normAutofit/>
          </a:bodyPr>
          <a:lstStyle/>
          <a:p>
            <a:pPr lvl="0"/>
            <a:r>
              <a:rPr lang="ru-RU" sz="27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1.Отгадай </a:t>
            </a:r>
            <a:r>
              <a:rPr lang="ru-RU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загадку.</a:t>
            </a:r>
            <a:r>
              <a:rPr lang="ru-RU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Развивать логическое мышление, внимание, память, воображение.</a:t>
            </a:r>
            <a:r>
              <a:rPr lang="ru-RU" sz="2400" b="1" u="sng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/>
              <a:t> </a:t>
            </a:r>
            <a:r>
              <a:rPr lang="ru-RU" dirty="0"/>
              <a:t/>
            </a:r>
            <a:br>
              <a:rPr lang="ru-RU" dirty="0"/>
            </a:b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Заводы, фабрики стоят,</a:t>
            </a:r>
            <a:b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магазинов много,</a:t>
            </a:r>
            <a:b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люди разные снуют,</a:t>
            </a:r>
            <a:b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это же ведь…. (Город)</a:t>
            </a:r>
            <a:b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(Леонов В.А.)</a:t>
            </a:r>
            <a:b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> </a:t>
            </a:r>
            <a:br>
              <a:rPr lang="ru-RU" dirty="0"/>
            </a:br>
            <a:r>
              <a:rPr lang="ru-RU" sz="27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-Сегодня, мы поговорим о нашем городе. На свете очень много больших и малых городов. А мы будем говорить, о нашем городе,  о самом  любимом,   о самом  красивом.</a:t>
            </a:r>
            <a:br>
              <a:rPr lang="ru-RU" sz="27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Как называется наш город? (Рузаевка)</a:t>
            </a:r>
            <a:br>
              <a:rPr lang="ru-RU" sz="27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ru-RU" sz="27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5018" y="914401"/>
            <a:ext cx="10839594" cy="4996822"/>
          </a:xfrm>
        </p:spPr>
        <p:txBody>
          <a:bodyPr/>
          <a:lstStyle/>
          <a:p>
            <a:r>
              <a:rPr lang="ru-RU" dirty="0" smtClean="0"/>
              <a:t>           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343892"/>
            <a:ext cx="4674321" cy="267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714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68036" y="263236"/>
            <a:ext cx="1162396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3200" b="1" dirty="0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Упражнение «Назови улицу».</a:t>
            </a:r>
            <a:endParaRPr lang="ru-RU" sz="3200" dirty="0">
              <a:solidFill>
                <a:schemeClr val="accent4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 Давать полные ответы на поставленные вопросы.</a:t>
            </a:r>
            <a:endParaRPr lang="ru-RU" sz="2400" dirty="0">
              <a:solidFill>
                <a:schemeClr val="accent4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В нашем городе много улиц. И каждая улица имеет свое название. Я живу на улице Льва Толстого.  Назовите, на какой улице вы живете? (ответы детей</a:t>
            </a:r>
            <a:r>
              <a:rPr lang="ru-RU" sz="2400" dirty="0" smtClean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400" dirty="0">
              <a:solidFill>
                <a:schemeClr val="accent4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655" y="2911096"/>
            <a:ext cx="5926282" cy="394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2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53491" y="0"/>
            <a:ext cx="92548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3200" b="1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Пальчиковая </a:t>
            </a:r>
            <a:r>
              <a:rPr lang="ru-RU" sz="3200" b="1" dirty="0" smtClean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гимнастика</a:t>
            </a:r>
            <a:endParaRPr lang="ru-RU" sz="3200" dirty="0" smtClean="0">
              <a:solidFill>
                <a:schemeClr val="accent4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400" b="1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Развивать мелкую моторику рук.</a:t>
            </a:r>
            <a:endParaRPr lang="ru-RU" sz="2400" dirty="0">
              <a:solidFill>
                <a:schemeClr val="accent4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20437" y="1817455"/>
            <a:ext cx="101830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сейчас, приготовьте свои пальчики, мы продолжаем гулять по городу. </a:t>
            </a:r>
            <a:endParaRPr lang="ru-RU" sz="2400" b="1" dirty="0">
              <a:solidFill>
                <a:schemeClr val="accent4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182" y="3085406"/>
            <a:ext cx="6082145" cy="345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26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63090" y="0"/>
            <a:ext cx="865909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3200" b="1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 «Собери картинку»</a:t>
            </a:r>
            <a:endParaRPr lang="ru-RU" sz="3200" dirty="0">
              <a:solidFill>
                <a:schemeClr val="accent4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 Развивать мелкую моторику рук, мышление, речь.</a:t>
            </a:r>
            <a:endParaRPr lang="ru-RU" sz="2400" dirty="0">
              <a:solidFill>
                <a:schemeClr val="accent4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1892" y="1485037"/>
            <a:ext cx="11513126" cy="966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улицах нашего города можно увидеть разный транспорт. А какой, мы  узнаем после того, как  вы  выполните задание. Соберите картинку, разрезанную на части и скажите, что на ней изображено.</a:t>
            </a:r>
            <a:endParaRPr lang="ru-RU" sz="2000" dirty="0">
              <a:solidFill>
                <a:schemeClr val="accent4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909" y="2794046"/>
            <a:ext cx="5791200" cy="386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64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79420" y="1191491"/>
            <a:ext cx="10321636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Игра «Один – много – много чего?» </a:t>
            </a:r>
            <a:endParaRPr lang="ru-RU" sz="3200" dirty="0" smtClean="0">
              <a:solidFill>
                <a:schemeClr val="accent4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Цель: Образовывать существительные множественного числа в именительном и родительных падежах.  </a:t>
            </a:r>
            <a:endParaRPr lang="ru-RU" sz="2400" dirty="0" smtClean="0">
              <a:solidFill>
                <a:schemeClr val="accent4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400" i="1" dirty="0" smtClean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ru-RU" sz="2400" dirty="0" smtClean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 назову один предмет, а вы много.</a:t>
            </a:r>
            <a:endParaRPr lang="ru-RU" sz="2000" dirty="0">
              <a:solidFill>
                <a:schemeClr val="accent4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61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66" y="96982"/>
            <a:ext cx="4099081" cy="26981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282" y="4467970"/>
            <a:ext cx="3396343" cy="23069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571" y="1832204"/>
            <a:ext cx="3396343" cy="23069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839" y="4467969"/>
            <a:ext cx="3396343" cy="230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4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116898"/>
            <a:ext cx="4003964" cy="240463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675" y="1676399"/>
            <a:ext cx="3560618" cy="241069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310" y="4350325"/>
            <a:ext cx="3560618" cy="241069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984" y="4350325"/>
            <a:ext cx="3560618" cy="241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77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1\Desktop\Картинки один-много\ostanov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154" y="123804"/>
            <a:ext cx="3516010" cy="2425432"/>
          </a:xfrm>
          <a:prstGeom prst="rect">
            <a:avLst/>
          </a:prstGeom>
          <a:noFill/>
        </p:spPr>
      </p:pic>
      <p:pic>
        <p:nvPicPr>
          <p:cNvPr id="5" name="Picture 6" descr="C:\Users\1\Desktop\Картинки один-много\ostanov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1716" y="1911041"/>
            <a:ext cx="3016003" cy="2259178"/>
          </a:xfrm>
          <a:prstGeom prst="rect">
            <a:avLst/>
          </a:prstGeom>
          <a:noFill/>
        </p:spPr>
      </p:pic>
      <p:pic>
        <p:nvPicPr>
          <p:cNvPr id="6" name="Picture 6" descr="C:\Users\1\Desktop\Картинки один-много\ostanov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83407" y="4418712"/>
            <a:ext cx="2934119" cy="2197842"/>
          </a:xfrm>
          <a:prstGeom prst="rect">
            <a:avLst/>
          </a:prstGeom>
          <a:noFill/>
        </p:spPr>
      </p:pic>
      <p:pic>
        <p:nvPicPr>
          <p:cNvPr id="7" name="Picture 6" descr="C:\Users\1\Desktop\Картинки один-много\ostanov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29718" y="4418712"/>
            <a:ext cx="2934119" cy="21978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0565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:\Users\1\Desktop\Картинки один-много\44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738" y="103469"/>
            <a:ext cx="4092316" cy="2807073"/>
          </a:xfrm>
          <a:prstGeom prst="rect">
            <a:avLst/>
          </a:prstGeom>
          <a:noFill/>
        </p:spPr>
      </p:pic>
      <p:pic>
        <p:nvPicPr>
          <p:cNvPr id="6" name="Picture 7" descr="C:\Users\1\Desktop\Картинки один-много\44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82691" y="1890670"/>
            <a:ext cx="3491345" cy="2394844"/>
          </a:xfrm>
          <a:prstGeom prst="rect">
            <a:avLst/>
          </a:prstGeom>
          <a:noFill/>
        </p:spPr>
      </p:pic>
      <p:pic>
        <p:nvPicPr>
          <p:cNvPr id="7" name="Picture 7" descr="C:\Users\1\Desktop\Картинки один-много\44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2454" y="4460364"/>
            <a:ext cx="3292270" cy="2258291"/>
          </a:xfrm>
          <a:prstGeom prst="rect">
            <a:avLst/>
          </a:prstGeom>
          <a:noFill/>
        </p:spPr>
      </p:pic>
      <p:pic>
        <p:nvPicPr>
          <p:cNvPr id="8" name="Picture 7" descr="C:\Users\1\Desktop\Картинки один-много\44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53864" y="4460364"/>
            <a:ext cx="3330317" cy="22843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5677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:\Users\1\Desktop\Картинки один-много\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110" y="158936"/>
            <a:ext cx="2482650" cy="2916774"/>
          </a:xfrm>
          <a:prstGeom prst="rect">
            <a:avLst/>
          </a:prstGeom>
          <a:noFill/>
        </p:spPr>
      </p:pic>
      <p:pic>
        <p:nvPicPr>
          <p:cNvPr id="5" name="Picture 8" descr="C:\Users\1\Desktop\Картинки один-много\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2291" y="1645033"/>
            <a:ext cx="1910623" cy="2244721"/>
          </a:xfrm>
          <a:prstGeom prst="rect">
            <a:avLst/>
          </a:prstGeom>
          <a:noFill/>
        </p:spPr>
      </p:pic>
      <p:pic>
        <p:nvPicPr>
          <p:cNvPr id="6" name="Picture 8" descr="C:\Users\1\Desktop\Картинки один-много\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63492" y="4218269"/>
            <a:ext cx="1996348" cy="2345436"/>
          </a:xfrm>
          <a:prstGeom prst="rect">
            <a:avLst/>
          </a:prstGeom>
          <a:noFill/>
        </p:spPr>
      </p:pic>
      <p:pic>
        <p:nvPicPr>
          <p:cNvPr id="7" name="Picture 8" descr="C:\Users\1\Desktop\Картинки один-много\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69236" y="4325757"/>
            <a:ext cx="1904858" cy="22379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98977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1\Desktop\Картинки один-много\187a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109" y="124691"/>
            <a:ext cx="3408711" cy="2556534"/>
          </a:xfrm>
          <a:prstGeom prst="rect">
            <a:avLst/>
          </a:prstGeom>
          <a:noFill/>
        </p:spPr>
      </p:pic>
      <p:pic>
        <p:nvPicPr>
          <p:cNvPr id="6" name="Picture 4" descr="C:\Users\1\Desktop\Картинки один-много\187a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10895" y="2084606"/>
            <a:ext cx="2966160" cy="2224620"/>
          </a:xfrm>
          <a:prstGeom prst="rect">
            <a:avLst/>
          </a:prstGeom>
          <a:noFill/>
        </p:spPr>
      </p:pic>
      <p:pic>
        <p:nvPicPr>
          <p:cNvPr id="7" name="Picture 4" descr="C:\Users\1\Desktop\Картинки один-много\187a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9528" y="4586317"/>
            <a:ext cx="2729838" cy="2047379"/>
          </a:xfrm>
          <a:prstGeom prst="rect">
            <a:avLst/>
          </a:prstGeom>
          <a:noFill/>
        </p:spPr>
      </p:pic>
      <p:pic>
        <p:nvPicPr>
          <p:cNvPr id="8" name="Picture 4" descr="C:\Users\1\Desktop\Картинки один-много\187a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24107" y="4586318"/>
            <a:ext cx="2729837" cy="20473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3882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365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Desktop\Картинки один-много\1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049" y="113333"/>
            <a:ext cx="3494406" cy="2620805"/>
          </a:xfrm>
          <a:prstGeom prst="rect">
            <a:avLst/>
          </a:prstGeom>
          <a:noFill/>
        </p:spPr>
      </p:pic>
      <p:pic>
        <p:nvPicPr>
          <p:cNvPr id="5" name="Picture 2" descr="C:\Users\1\Desktop\Картинки один-много\1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4466" y="4366677"/>
            <a:ext cx="3078769" cy="2309077"/>
          </a:xfrm>
          <a:prstGeom prst="rect">
            <a:avLst/>
          </a:prstGeom>
          <a:noFill/>
        </p:spPr>
      </p:pic>
      <p:pic>
        <p:nvPicPr>
          <p:cNvPr id="6" name="Picture 2" descr="C:\Users\1\Desktop\Картинки один-много\1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69288" y="4366678"/>
            <a:ext cx="3014894" cy="2261171"/>
          </a:xfrm>
          <a:prstGeom prst="rect">
            <a:avLst/>
          </a:prstGeom>
          <a:noFill/>
        </p:spPr>
      </p:pic>
      <p:pic>
        <p:nvPicPr>
          <p:cNvPr id="7" name="Picture 2" descr="C:\Users\1\Desktop\Картинки один-много\1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2817" y="2000051"/>
            <a:ext cx="3009496" cy="22571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368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C:\Users\1\Desktop\Картинки один-много\14501195151287224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697" y="147214"/>
            <a:ext cx="4042939" cy="2703049"/>
          </a:xfrm>
          <a:prstGeom prst="rect">
            <a:avLst/>
          </a:prstGeom>
          <a:noFill/>
        </p:spPr>
      </p:pic>
      <p:pic>
        <p:nvPicPr>
          <p:cNvPr id="5" name="Picture 9" descr="C:\Users\1\Desktop\Картинки один-много\14501195151287224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9389" y="4601817"/>
            <a:ext cx="3144981" cy="2102688"/>
          </a:xfrm>
          <a:prstGeom prst="rect">
            <a:avLst/>
          </a:prstGeom>
          <a:noFill/>
        </p:spPr>
      </p:pic>
      <p:pic>
        <p:nvPicPr>
          <p:cNvPr id="6" name="Picture 9" descr="C:\Users\1\Desktop\Картинки один-много\14501195151287224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78151" y="2266960"/>
            <a:ext cx="3134431" cy="2095634"/>
          </a:xfrm>
          <a:prstGeom prst="rect">
            <a:avLst/>
          </a:prstGeom>
          <a:noFill/>
        </p:spPr>
      </p:pic>
      <p:pic>
        <p:nvPicPr>
          <p:cNvPr id="7" name="Picture 9" descr="C:\Users\1\Desktop\Картинки один-много\14501195151287224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31383" y="4601817"/>
            <a:ext cx="3144982" cy="21026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2673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C:\Users\1\Desktop\Картинки один-много\1326661278_dorog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327" y="127500"/>
            <a:ext cx="3790073" cy="2842555"/>
          </a:xfrm>
          <a:prstGeom prst="rect">
            <a:avLst/>
          </a:prstGeom>
          <a:noFill/>
        </p:spPr>
      </p:pic>
      <p:pic>
        <p:nvPicPr>
          <p:cNvPr id="5" name="Picture 10" descr="C:\Users\1\Desktop\Картинки один-много\1326661278_dorog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4799" y="4531526"/>
            <a:ext cx="2981891" cy="2236418"/>
          </a:xfrm>
          <a:prstGeom prst="rect">
            <a:avLst/>
          </a:prstGeom>
          <a:noFill/>
        </p:spPr>
      </p:pic>
      <p:pic>
        <p:nvPicPr>
          <p:cNvPr id="6" name="Picture 10" descr="C:\Users\1\Desktop\Картинки один-много\1326661278_dorog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79708" y="2067136"/>
            <a:ext cx="3014219" cy="2260665"/>
          </a:xfrm>
          <a:prstGeom prst="rect">
            <a:avLst/>
          </a:prstGeom>
          <a:noFill/>
        </p:spPr>
      </p:pic>
      <p:pic>
        <p:nvPicPr>
          <p:cNvPr id="7" name="Picture 10" descr="C:\Users\1\Desktop\Картинки один-много\1326661278_dorog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38508" y="4531526"/>
            <a:ext cx="3041928" cy="22814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2049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52945" y="1221526"/>
            <a:ext cx="10571018" cy="4611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Д</a:t>
            </a:r>
            <a:r>
              <a:rPr lang="ru-RU" sz="3200" b="1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 упражнение «Скажи со словом городской</a:t>
            </a:r>
            <a:r>
              <a:rPr lang="ru-RU" sz="3200" b="1" dirty="0" smtClean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3200" b="1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(с мячом)</a:t>
            </a:r>
          </a:p>
          <a:p>
            <a:pPr algn="just">
              <a:spcAft>
                <a:spcPts val="0"/>
              </a:spcAft>
            </a:pPr>
            <a:endParaRPr lang="ru-RU" sz="3200" dirty="0">
              <a:solidFill>
                <a:schemeClr val="accent4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Цель: формировать умение согласовывать существительные с прилагательными по родам и числам; развивать память, речь.</a:t>
            </a:r>
            <a:endParaRPr lang="ru-RU" sz="2400" dirty="0">
              <a:solidFill>
                <a:schemeClr val="accent4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835"/>
              </a:spcBef>
              <a:spcAft>
                <a:spcPts val="1005"/>
              </a:spcAft>
            </a:pPr>
            <a:r>
              <a:rPr lang="ru-RU" sz="240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Транспорт  - городской транспорт,  квартира – городская  квартира,</a:t>
            </a:r>
          </a:p>
          <a:p>
            <a:pPr algn="just">
              <a:spcBef>
                <a:spcPts val="835"/>
              </a:spcBef>
              <a:spcAft>
                <a:spcPts val="1005"/>
              </a:spcAft>
            </a:pPr>
            <a:r>
              <a:rPr lang="ru-RU" sz="240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дома, парк, улицы, театр, почта, здание, школа, площади, вокзал, жители.            </a:t>
            </a:r>
            <a:endParaRPr lang="ru-RU" sz="2400" dirty="0">
              <a:solidFill>
                <a:schemeClr val="accent4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02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06583" y="1316181"/>
            <a:ext cx="1064029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3200" b="1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Игра «Продолжи предложение</a:t>
            </a:r>
            <a:r>
              <a:rPr lang="ru-RU" sz="3200" b="1" dirty="0" smtClean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».</a:t>
            </a:r>
          </a:p>
          <a:p>
            <a:pPr algn="ctr">
              <a:spcAft>
                <a:spcPts val="0"/>
              </a:spcAft>
            </a:pPr>
            <a:endParaRPr lang="ru-RU" sz="3200" dirty="0">
              <a:solidFill>
                <a:schemeClr val="accent4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2400" b="1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Цель:</a:t>
            </a:r>
            <a:r>
              <a:rPr lang="ru-RU" sz="240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400" b="1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формировать умение понимать смысл услышанной фразы, запоминать, составлять высказывание; закреплять знания о достопримечательностях города Рузаевки; воспитывать уверенность в себе.</a:t>
            </a:r>
            <a:endParaRPr lang="ru-RU" sz="2400" dirty="0">
              <a:solidFill>
                <a:schemeClr val="accent4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73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Desktop\Vystavotchnyy-zal-na-Leni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8353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537855" y="540327"/>
            <a:ext cx="5500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пойду в выставочный зал, </a:t>
            </a:r>
            <a:r>
              <a:rPr lang="ru-RU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чтобы… </a:t>
            </a:r>
            <a:endParaRPr lang="ru-RU" sz="24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61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1\Desktop\P61201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7730836" y="6192982"/>
            <a:ext cx="4017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пойду в парк, чтобы… </a:t>
            </a:r>
          </a:p>
        </p:txBody>
      </p:sp>
    </p:spTree>
    <p:extLst>
      <p:ext uri="{BB962C8B-B14F-4D97-AF65-F5344CB8AC3E}">
        <p14:creationId xmlns:p14="http://schemas.microsoft.com/office/powerpoint/2010/main" val="98959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1\Desktop\Современ. Рузаевка\AVWVC-OdI2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7259782" y="374073"/>
            <a:ext cx="4682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пойду в кинотеатр, чтобы… </a:t>
            </a:r>
          </a:p>
        </p:txBody>
      </p:sp>
    </p:spTree>
    <p:extLst>
      <p:ext uri="{BB962C8B-B14F-4D97-AF65-F5344CB8AC3E}">
        <p14:creationId xmlns:p14="http://schemas.microsoft.com/office/powerpoint/2010/main" val="894733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1\Desktop\библиоте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068291" y="457200"/>
            <a:ext cx="4613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пойду в библиотеку, чтобы …</a:t>
            </a:r>
          </a:p>
        </p:txBody>
      </p:sp>
    </p:spTree>
    <p:extLst>
      <p:ext uri="{BB962C8B-B14F-4D97-AF65-F5344CB8AC3E}">
        <p14:creationId xmlns:p14="http://schemas.microsoft.com/office/powerpoint/2010/main" val="98971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1\Desktop\музык. школ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583382" y="5694218"/>
            <a:ext cx="6511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пойду в музыкальную школу, чтобы… </a:t>
            </a:r>
            <a:endParaRPr lang="ru-RU" sz="24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38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1491" y="624110"/>
            <a:ext cx="10313121" cy="541647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053bb52c1278a69d6ef12cf21f574ae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Picture 2" descr="C:\Users\1\Desktop\18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222501" cy="30988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6553201" y="401782"/>
            <a:ext cx="52508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Рузаевка – город, как все города,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Не слаще твой хлеб, не вкуснее вода,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Но где бы я ни был, ты всюду со мной,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Рузаевка – город любимый, родной.</a:t>
            </a:r>
          </a:p>
        </p:txBody>
      </p:sp>
    </p:spTree>
    <p:extLst>
      <p:ext uri="{BB962C8B-B14F-4D97-AF65-F5344CB8AC3E}">
        <p14:creationId xmlns:p14="http://schemas.microsoft.com/office/powerpoint/2010/main" val="376030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85455" y="415637"/>
            <a:ext cx="6885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пойду в музей военной техники, чтобы… </a:t>
            </a:r>
          </a:p>
        </p:txBody>
      </p:sp>
    </p:spTree>
    <p:extLst>
      <p:ext uri="{BB962C8B-B14F-4D97-AF65-F5344CB8AC3E}">
        <p14:creationId xmlns:p14="http://schemas.microsoft.com/office/powerpoint/2010/main" val="195005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9527" y="374074"/>
            <a:ext cx="7800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пойду </a:t>
            </a:r>
            <a:r>
              <a:rPr lang="ru-RU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детский технопарк «</a:t>
            </a:r>
            <a:r>
              <a:rPr lang="ru-RU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ванториум</a:t>
            </a:r>
            <a:r>
              <a:rPr lang="ru-RU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чтобы… </a:t>
            </a:r>
          </a:p>
        </p:txBody>
      </p:sp>
    </p:spTree>
    <p:extLst>
      <p:ext uri="{BB962C8B-B14F-4D97-AF65-F5344CB8AC3E}">
        <p14:creationId xmlns:p14="http://schemas.microsoft.com/office/powerpoint/2010/main" val="306480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550727" y="4987636"/>
            <a:ext cx="4488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пойду на велодром, чтобы… </a:t>
            </a:r>
          </a:p>
        </p:txBody>
      </p:sp>
    </p:spTree>
    <p:extLst>
      <p:ext uri="{BB962C8B-B14F-4D97-AF65-F5344CB8AC3E}">
        <p14:creationId xmlns:p14="http://schemas.microsoft.com/office/powerpoint/2010/main" val="1649948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48690" y="-121465"/>
            <a:ext cx="10390910" cy="6260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3200" b="1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 «Скажи ласково»</a:t>
            </a:r>
            <a:r>
              <a:rPr lang="ru-RU" sz="320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40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совершенствование грамматического строя речи. Образование существительного с уменьшительно-ласкательными суффиксами.</a:t>
            </a:r>
            <a:endParaRPr lang="ru-RU" sz="2400" dirty="0">
              <a:solidFill>
                <a:schemeClr val="accent4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400" dirty="0">
              <a:solidFill>
                <a:schemeClr val="accent4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Город – городок,</a:t>
            </a:r>
            <a:endParaRPr lang="ru-RU" sz="2000" dirty="0">
              <a:solidFill>
                <a:schemeClr val="accent4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дом – домик,</a:t>
            </a:r>
            <a:endParaRPr lang="ru-RU" sz="2000" dirty="0">
              <a:solidFill>
                <a:schemeClr val="accent4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магазин – магазинчик, </a:t>
            </a:r>
            <a:endParaRPr lang="ru-RU" sz="2000" dirty="0">
              <a:solidFill>
                <a:schemeClr val="accent4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сад – садик,</a:t>
            </a:r>
            <a:endParaRPr lang="ru-RU" sz="2000" dirty="0">
              <a:solidFill>
                <a:schemeClr val="accent4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мост – мостик, </a:t>
            </a:r>
            <a:endParaRPr lang="ru-RU" sz="2000" dirty="0">
              <a:solidFill>
                <a:schemeClr val="accent4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дерево – деревце,</a:t>
            </a:r>
            <a:endParaRPr lang="ru-RU" sz="2000" dirty="0">
              <a:solidFill>
                <a:schemeClr val="accent4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двор – дворик,</a:t>
            </a:r>
            <a:endParaRPr lang="ru-RU" sz="2000" dirty="0">
              <a:solidFill>
                <a:schemeClr val="accent4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улица – улочка, </a:t>
            </a:r>
            <a:endParaRPr lang="ru-RU" sz="2000" dirty="0">
              <a:solidFill>
                <a:schemeClr val="accent4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адрес – адресок.</a:t>
            </a:r>
            <a:endParaRPr lang="ru-RU" sz="2000" dirty="0">
              <a:solidFill>
                <a:schemeClr val="accent4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77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64328" y="0"/>
            <a:ext cx="6968836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200" b="1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 «Скажи наоборот»</a:t>
            </a:r>
            <a:r>
              <a:rPr lang="ru-RU" sz="320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 smtClean="0">
              <a:solidFill>
                <a:schemeClr val="accent4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ru-RU" sz="3200" dirty="0">
              <a:solidFill>
                <a:schemeClr val="accent4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400" b="1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 Подбирать к словам антонимы</a:t>
            </a:r>
            <a:r>
              <a:rPr lang="ru-RU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endParaRPr lang="ru-RU" sz="2400" dirty="0">
              <a:solidFill>
                <a:schemeClr val="accent4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-Улицы, дома, площади, деревья в нашем </a:t>
            </a:r>
            <a:r>
              <a:rPr lang="ru-RU" sz="2000" b="1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городе разные</a:t>
            </a:r>
            <a:r>
              <a:rPr lang="ru-RU" sz="200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Предлагаю поиграть в игру, в которой вы будете говорить все наоборот.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Одна улица длинная, а другая - …</a:t>
            </a:r>
            <a:r>
              <a:rPr lang="ru-RU" sz="2000" i="1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(короткая)</a:t>
            </a:r>
            <a:endParaRPr lang="ru-RU" sz="2000" dirty="0">
              <a:solidFill>
                <a:schemeClr val="accent4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Одна площадь большая, а другая -… </a:t>
            </a:r>
            <a:r>
              <a:rPr lang="ru-RU" sz="2000" i="1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(маленькая)</a:t>
            </a:r>
            <a:endParaRPr lang="ru-RU" sz="2000" dirty="0">
              <a:solidFill>
                <a:schemeClr val="accent4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Один мост широкий, а другой -… </a:t>
            </a:r>
            <a:r>
              <a:rPr lang="ru-RU" sz="2000" i="1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(узкий)</a:t>
            </a:r>
            <a:endParaRPr lang="ru-RU" sz="2000" dirty="0">
              <a:solidFill>
                <a:schemeClr val="accent4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Один водоем глубокий, а другой -…</a:t>
            </a:r>
            <a:r>
              <a:rPr lang="ru-RU" sz="2000" i="1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(мелкий)</a:t>
            </a:r>
            <a:endParaRPr lang="ru-RU" sz="2000" dirty="0">
              <a:solidFill>
                <a:schemeClr val="accent4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Один магазин шумный, а другой -… </a:t>
            </a:r>
            <a:r>
              <a:rPr lang="ru-RU" sz="2000" i="1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(тихий)</a:t>
            </a:r>
            <a:r>
              <a:rPr lang="ru-RU" sz="200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Один дом высокий, а другой -…. </a:t>
            </a:r>
            <a:r>
              <a:rPr lang="ru-RU" sz="2000" i="1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(низкий)</a:t>
            </a:r>
            <a:endParaRPr lang="ru-RU" sz="2000" dirty="0">
              <a:solidFill>
                <a:schemeClr val="accent4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02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61999" y="526473"/>
            <a:ext cx="11097491" cy="4847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200" b="1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 «Построй дом» </a:t>
            </a:r>
            <a:endParaRPr lang="ru-RU" sz="3200" b="1" dirty="0" smtClean="0">
              <a:solidFill>
                <a:schemeClr val="accent4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3200" dirty="0" smtClean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20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использованием интерактивной доски</a:t>
            </a:r>
            <a:r>
              <a:rPr lang="ru-RU" sz="3200" dirty="0" smtClean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spcAft>
                <a:spcPts val="0"/>
              </a:spcAft>
            </a:pPr>
            <a:endParaRPr lang="ru-RU" sz="3200" dirty="0">
              <a:solidFill>
                <a:schemeClr val="accent4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400" b="1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 закрепить понятия «лево»- «право», «высокий» - «низкий», названия материалов, из которых строят дома</a:t>
            </a:r>
            <a:r>
              <a:rPr lang="ru-RU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endParaRPr lang="ru-RU" sz="2400" dirty="0">
              <a:solidFill>
                <a:schemeClr val="accent4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-Ребята, в нашем городе много разных домов. В одних люди живут, в других – работают. Есть старинные здания, а есть – современные. Строится много новых домов. Поможем строителям построить новые дома. </a:t>
            </a:r>
            <a:endParaRPr lang="ru-RU" sz="2400" dirty="0" smtClean="0">
              <a:solidFill>
                <a:schemeClr val="accent4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левой стороны построим высокий дом.</a:t>
            </a:r>
          </a:p>
          <a:p>
            <a:r>
              <a:rPr lang="ru-RU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правой стороны – низкий.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ru-RU" sz="1400" dirty="0">
              <a:solidFill>
                <a:schemeClr val="accent4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27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491" y="0"/>
            <a:ext cx="10058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75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58291" y="432183"/>
            <a:ext cx="796636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200" b="1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Д/игра «Подбери нужные предметы» </a:t>
            </a:r>
            <a:endParaRPr lang="ru-RU" sz="3200" b="1" dirty="0" smtClean="0">
              <a:solidFill>
                <a:schemeClr val="accent4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3200" dirty="0" smtClean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20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использованием интерактивной доски</a:t>
            </a:r>
            <a:r>
              <a:rPr lang="ru-RU" sz="3200" dirty="0" smtClean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spcAft>
                <a:spcPts val="0"/>
              </a:spcAft>
            </a:pPr>
            <a:endParaRPr lang="ru-RU" sz="3200" dirty="0">
              <a:solidFill>
                <a:schemeClr val="accent4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400" b="1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 умение составлять простые предложения.</a:t>
            </a:r>
            <a:endParaRPr lang="ru-RU" sz="2400" dirty="0">
              <a:solidFill>
                <a:schemeClr val="accent4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40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>
              <a:spcAft>
                <a:spcPts val="0"/>
              </a:spcAft>
            </a:pPr>
            <a:r>
              <a:rPr lang="ru-RU" sz="240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Выбрать только те предметы, которые нужны строителю, чтобы построить дом.</a:t>
            </a:r>
            <a:endParaRPr lang="ru-RU" sz="2400" dirty="0">
              <a:solidFill>
                <a:schemeClr val="accent4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7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667108" y="2357430"/>
            <a:ext cx="4929222" cy="3929090"/>
          </a:xfrm>
          <a:prstGeom prst="roundRect">
            <a:avLst/>
          </a:prstGeom>
          <a:blipFill>
            <a:blip r:embed="rId2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24000" y="0"/>
            <a:ext cx="2000232" cy="1571636"/>
          </a:xfrm>
          <a:prstGeom prst="roundRect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524000" y="1714488"/>
            <a:ext cx="2000232" cy="1571636"/>
          </a:xfrm>
          <a:prstGeom prst="roundRect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524000" y="3500438"/>
            <a:ext cx="2000232" cy="1571636"/>
          </a:xfrm>
          <a:prstGeom prst="roundRect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524000" y="5286364"/>
            <a:ext cx="2000232" cy="1571636"/>
          </a:xfrm>
          <a:prstGeom prst="roundRect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667768" y="0"/>
            <a:ext cx="2000232" cy="1571636"/>
          </a:xfrm>
          <a:prstGeom prst="roundRect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667768" y="1785926"/>
            <a:ext cx="2000232" cy="1571636"/>
          </a:xfrm>
          <a:prstGeom prst="roundRect">
            <a:avLst/>
          </a:prstGeom>
          <a:blipFill>
            <a:blip r:embed="rId8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667768" y="3500438"/>
            <a:ext cx="2000232" cy="1571636"/>
          </a:xfrm>
          <a:prstGeom prst="roundRect">
            <a:avLst/>
          </a:prstGeom>
          <a:blipFill>
            <a:blip r:embed="rId9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667768" y="5286364"/>
            <a:ext cx="2000232" cy="1571636"/>
          </a:xfrm>
          <a:prstGeom prst="roundRect">
            <a:avLst/>
          </a:prstGeom>
          <a:blipFill>
            <a:blip r:embed="rId10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952860" y="857233"/>
            <a:ext cx="4572000" cy="1200329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Какие предметы необходимы строителю, чтобы построить дом?</a:t>
            </a:r>
          </a:p>
        </p:txBody>
      </p:sp>
    </p:spTree>
    <p:extLst>
      <p:ext uri="{BB962C8B-B14F-4D97-AF65-F5344CB8AC3E}">
        <p14:creationId xmlns:p14="http://schemas.microsoft.com/office/powerpoint/2010/main" val="226448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22222E-6 C -0.03455 0.28079 -0.06911 0.56158 -0.01059 0.68889 C 0.04792 0.8162 0.19965 0.78982 0.35156 0.76366 " pathEditMode="relative" ptsTypes="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C -0.02986 0.13333 -0.05954 0.26666 -0.00138 0.31713 C 0.05678 0.36759 0.20261 0.33518 0.34862 0.30301 " pathEditMode="relative" ptsTypes="a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4653 0.01065 " pathEditMode="relative" ptsTypes="AA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C -0.00729 0.33056 -0.01458 0.66112 -0.08628 0.78774 C -0.158 0.91436 -0.3731 0.76528 -0.43039 0.7595 " pathEditMode="relative" ptsTypes="aaA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-7.40741E-7 C 0.02761 0.20764 0.05539 0.41528 -0.01978 0.50116 C -0.09496 0.58704 -0.27326 0.55116 -0.45156 0.51528 " pathEditMode="relative" ptsTypes="aaA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282 0.00301 L -0.38282 0.00301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90253" y="803564"/>
            <a:ext cx="846512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200" b="1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  «Посчитай-1,2,5</a:t>
            </a:r>
            <a:r>
              <a:rPr lang="ru-RU" sz="3200" b="1" dirty="0" smtClean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>
              <a:spcAft>
                <a:spcPts val="0"/>
              </a:spcAft>
            </a:pPr>
            <a:endParaRPr lang="ru-RU" sz="3200" dirty="0" smtClean="0">
              <a:solidFill>
                <a:schemeClr val="accent4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ru-RU" sz="3200" dirty="0">
              <a:solidFill>
                <a:schemeClr val="accent4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400" b="1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Цель: упражнять детей в порядковом</a:t>
            </a:r>
            <a:r>
              <a:rPr lang="ru-RU" sz="240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счёте от одного до пяти. Согласовывать числительные с существительным.</a:t>
            </a:r>
            <a:endParaRPr lang="ru-RU" sz="2400" dirty="0">
              <a:solidFill>
                <a:schemeClr val="accent4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56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9419" y="624110"/>
            <a:ext cx="9925194" cy="128089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2.Игра </a:t>
            </a:r>
            <a:r>
              <a:rPr lang="ru-RU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«Где я живу?»</a:t>
            </a:r>
            <a:r>
              <a:rPr lang="ru-RU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Давать полные ответы на поставленные вопросы. Развивать мышление, внимание, память.</a:t>
            </a:r>
            <a:r>
              <a:rPr lang="ru-RU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19745" y="1905000"/>
            <a:ext cx="9384867" cy="4006222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Наша планета называется…(Земля)</a:t>
            </a:r>
          </a:p>
          <a:p>
            <a:endParaRPr lang="ru-RU" dirty="0"/>
          </a:p>
        </p:txBody>
      </p:sp>
      <p:pic>
        <p:nvPicPr>
          <p:cNvPr id="4" name="Picture 2" descr="C:\Users\1\Desktop\i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199" y="2576944"/>
            <a:ext cx="5680365" cy="42810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2820043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30" y="178398"/>
            <a:ext cx="3187953" cy="27969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321" y="178398"/>
            <a:ext cx="3187953" cy="27969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012" y="178398"/>
            <a:ext cx="3160243" cy="27726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702" y="3506887"/>
            <a:ext cx="3187953" cy="27969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689" y="3506888"/>
            <a:ext cx="3187953" cy="279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942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83" y="290942"/>
            <a:ext cx="3672951" cy="22582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991" y="290942"/>
            <a:ext cx="3672951" cy="22582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099" y="290942"/>
            <a:ext cx="3845210" cy="22582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338" y="3532909"/>
            <a:ext cx="3928335" cy="24153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969" y="3532909"/>
            <a:ext cx="3855031" cy="237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08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30" y="602112"/>
            <a:ext cx="3380509" cy="21070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002" y="602112"/>
            <a:ext cx="3477490" cy="21070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056" y="602112"/>
            <a:ext cx="3449779" cy="21070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258" y="3505201"/>
            <a:ext cx="3519633" cy="21890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331" y="3505202"/>
            <a:ext cx="3671451" cy="218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14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09" y="533924"/>
            <a:ext cx="3214254" cy="22075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533925"/>
            <a:ext cx="3408218" cy="22075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455" y="533925"/>
            <a:ext cx="3532909" cy="22075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035" y="3478514"/>
            <a:ext cx="3560620" cy="22075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455" y="3478514"/>
            <a:ext cx="3532909" cy="220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17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10" y="429492"/>
            <a:ext cx="2745700" cy="26462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946" y="429492"/>
            <a:ext cx="2745700" cy="26462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583" y="429492"/>
            <a:ext cx="2745700" cy="26462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793" y="3685311"/>
            <a:ext cx="2745699" cy="26462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073" y="3685311"/>
            <a:ext cx="2745700" cy="264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6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40328" y="1253702"/>
            <a:ext cx="11360727" cy="2903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200" b="1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Д/упражнение «Узнай и назови» </a:t>
            </a:r>
            <a:endParaRPr lang="ru-RU" sz="3200" b="1" dirty="0" smtClean="0">
              <a:solidFill>
                <a:schemeClr val="accent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3200" dirty="0" smtClean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2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слайды фотографий достопримечательностей города, у детей на столах фотографии этих же достопримечательностей</a:t>
            </a:r>
            <a:r>
              <a:rPr lang="ru-RU" sz="3200" dirty="0" smtClean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spcAft>
                <a:spcPts val="0"/>
              </a:spcAft>
            </a:pPr>
            <a:endParaRPr lang="ru-RU" sz="3200" dirty="0">
              <a:solidFill>
                <a:schemeClr val="accent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835"/>
              </a:spcBef>
              <a:spcAft>
                <a:spcPts val="1005"/>
              </a:spcAft>
            </a:pPr>
            <a:r>
              <a:rPr lang="ru-RU" sz="2400" b="1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Цель:</a:t>
            </a:r>
            <a:r>
              <a:rPr lang="ru-RU" sz="2400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закреплять знания детей о достопримечательностях города Рузаевки. Развивать мышление, внимание, память.</a:t>
            </a:r>
            <a:endParaRPr lang="ru-RU" sz="2400" dirty="0">
              <a:solidFill>
                <a:schemeClr val="accent3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01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Desktop\картинки для пр\85192e6f8d2b206d6563fc7f3b6213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9600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Desktop\картинки для пр\122008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2928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Desktop\картинки для пр\050715_0258024910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009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ce23df8s-9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9466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416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6182" y="596401"/>
            <a:ext cx="8911687" cy="497312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 страна называется -… (Россия)</a:t>
            </a:r>
            <a:br>
              <a:rPr lang="ru-RU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Содержимое 3" descr="deliv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92925" y="1302327"/>
            <a:ext cx="8158202" cy="4959928"/>
          </a:xfrm>
        </p:spPr>
      </p:pic>
    </p:spTree>
    <p:extLst>
      <p:ext uri="{BB962C8B-B14F-4D97-AF65-F5344CB8AC3E}">
        <p14:creationId xmlns:p14="http://schemas.microsoft.com/office/powerpoint/2010/main" val="251630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81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80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15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11382" y="626331"/>
            <a:ext cx="10266218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Д/игра «Назови профессию</a:t>
            </a: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just">
              <a:spcAft>
                <a:spcPts val="0"/>
              </a:spcAft>
            </a:pPr>
            <a:endParaRPr lang="ru-RU" sz="3200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 Закрепить знания детей о профессиях.</a:t>
            </a:r>
            <a:endParaRPr lang="ru-RU" sz="2400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Tx/>
              <a:buChar char="-"/>
            </a:pP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Ребята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мы полюбовались нашим городом, его достопримечательностями. Но главное богатство нашего города – это люди, которые в нем живут. Они трудятся, чтобы наш город рос и процветал. </a:t>
            </a:r>
            <a:endParaRPr lang="ru-RU" sz="2400" dirty="0" smtClean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Назовите профессию.</a:t>
            </a:r>
            <a:endParaRPr lang="ru-RU" sz="24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46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1\Desktop\IMG_80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6691" y="626913"/>
            <a:ext cx="4714331" cy="2922592"/>
          </a:xfrm>
          <a:prstGeom prst="rect">
            <a:avLst/>
          </a:prstGeom>
          <a:noFill/>
        </p:spPr>
      </p:pic>
      <p:pic>
        <p:nvPicPr>
          <p:cNvPr id="5" name="Picture 3" descr="C:\Users\1\Desktop\kopiya_dsc_07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89805" y="643597"/>
            <a:ext cx="4704667" cy="2905908"/>
          </a:xfrm>
          <a:prstGeom prst="rect">
            <a:avLst/>
          </a:prstGeom>
          <a:noFill/>
        </p:spPr>
      </p:pic>
      <p:pic>
        <p:nvPicPr>
          <p:cNvPr id="6" name="Picture 2" descr="C:\Users\1\Desktop\2NMEqpkvv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672" y="3714752"/>
            <a:ext cx="3588311" cy="2643206"/>
          </a:xfrm>
          <a:prstGeom prst="rect">
            <a:avLst/>
          </a:prstGeom>
          <a:noFill/>
        </p:spPr>
      </p:pic>
      <p:pic>
        <p:nvPicPr>
          <p:cNvPr id="7" name="Picture 4" descr="C:\Users\1\Desktop\_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22619" y="3714752"/>
            <a:ext cx="3158836" cy="3143248"/>
          </a:xfrm>
          <a:prstGeom prst="rect">
            <a:avLst/>
          </a:prstGeom>
          <a:noFill/>
        </p:spPr>
      </p:pic>
      <p:pic>
        <p:nvPicPr>
          <p:cNvPr id="10" name="Picture 5" descr="C:\Users\1\Desktop\Всё для работы\фото работа\DSC_00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57278" y="3714752"/>
            <a:ext cx="3971486" cy="2643206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3809984" y="1"/>
            <a:ext cx="44291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Люди разных профессий</a:t>
            </a:r>
          </a:p>
        </p:txBody>
      </p:sp>
    </p:spTree>
    <p:extLst>
      <p:ext uri="{BB962C8B-B14F-4D97-AF65-F5344CB8AC3E}">
        <p14:creationId xmlns:p14="http://schemas.microsoft.com/office/powerpoint/2010/main" val="1563911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68582" y="0"/>
            <a:ext cx="8991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Составление рассказа о Рузаевке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 </a:t>
            </a:r>
            <a:endParaRPr lang="ru-RU" sz="3200" dirty="0" smtClean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32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 опорой на </a:t>
            </a:r>
            <a:r>
              <a:rPr lang="ru-RU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мнемотаблицу</a:t>
            </a:r>
            <a:r>
              <a:rPr lang="ru-RU" sz="32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</a:p>
          <a:p>
            <a:pPr algn="ctr">
              <a:spcAft>
                <a:spcPts val="0"/>
              </a:spcAft>
            </a:pPr>
            <a:endParaRPr lang="ru-RU" sz="3200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Цель: составление рассказа по схеме, развитие связной речи, расширение словарного запаса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algn="just">
              <a:spcAft>
                <a:spcPts val="0"/>
              </a:spcAft>
            </a:pP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-Вы много знаете о своем родном 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городе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Я предлагаю вам 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составить рассказ о Рузаевке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Поможет вам в этом таблица </a:t>
            </a:r>
            <a:r>
              <a:rPr lang="ru-RU" sz="2400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(выставляется </a:t>
            </a:r>
            <a:r>
              <a:rPr lang="ru-RU" sz="2400" i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мнемотаблица</a:t>
            </a:r>
            <a:r>
              <a:rPr lang="ru-RU" sz="2400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4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57745" y="3785652"/>
            <a:ext cx="8991600" cy="2795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Мой родной 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город – Рузаевка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В нем живет много людей. В нашем городе много высоких и низких  домов, широких и узких улиц.  Есть памятники, храмы, музей, стадионы, парк. В Рузаевке много деревьев и цветов.  Мой 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город чистый и красивый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Я люблю свой родной 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город!</a:t>
            </a:r>
            <a:endParaRPr lang="ru-RU" sz="2000" dirty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00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6282024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Презентация" r:id="rId3" imgW="4570610" imgH="3427643" progId="PowerPoint.Show.12">
                  <p:embed/>
                </p:oleObj>
              </mc:Choice>
              <mc:Fallback>
                <p:oleObj name="Презентация" r:id="rId3" imgW="4570610" imgH="3427643" progId="PowerPoint.Show.12">
                  <p:embed/>
                  <p:pic>
                    <p:nvPicPr>
                      <p:cNvPr id="1638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192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1582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05891" y="641129"/>
            <a:ext cx="8063345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Пословицы о городе</a:t>
            </a: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fontAlgn="base"/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/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Цель: Познакомить детей с пословицами и поговорками о городе и их значениями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fontAlgn="base"/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Города строят не языком, а рублём да топором</a:t>
            </a: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/>
            <a:endParaRPr lang="ru-RU" sz="2400" dirty="0">
              <a:solidFill>
                <a:srgbClr val="7030A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ни город, то норов, что изба, то обычай</a:t>
            </a: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/>
            <a:endParaRPr lang="ru-RU" sz="2400" dirty="0">
              <a:solidFill>
                <a:srgbClr val="7030A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Смелость города берет</a:t>
            </a: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/>
            <a:endParaRPr lang="ru-RU" sz="2400" dirty="0">
              <a:solidFill>
                <a:srgbClr val="7030A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Москва — всем городам мать.</a:t>
            </a:r>
            <a:endParaRPr lang="ru-RU" sz="2400" dirty="0">
              <a:solidFill>
                <a:srgbClr val="7030A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25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12617" y="615167"/>
            <a:ext cx="1076498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Физкультминутки</a:t>
            </a:r>
          </a:p>
          <a:p>
            <a:pPr algn="ctr">
              <a:spcAft>
                <a:spcPts val="0"/>
              </a:spcAft>
            </a:pPr>
            <a:endParaRPr lang="ru-RU" sz="3200" dirty="0">
              <a:solidFill>
                <a:srgbClr val="7030A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Aft>
                <a:spcPts val="1800"/>
              </a:spcAft>
            </a:pP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 снять утомляемость, восстановить физические силы дошкольников.</a:t>
            </a:r>
            <a:endParaRPr lang="ru-RU" sz="2400" dirty="0">
              <a:solidFill>
                <a:srgbClr val="7030A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53" y="2673874"/>
            <a:ext cx="6123709" cy="350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34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65563" y="501227"/>
            <a:ext cx="883920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Чтение стихотворений о городе</a:t>
            </a: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ctr">
              <a:spcAft>
                <a:spcPts val="0"/>
              </a:spcAft>
            </a:pPr>
            <a:endParaRPr lang="ru-RU" sz="3200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Помочь детям понять смысл значения города, обогащать речь детей образными выражениями.</a:t>
            </a:r>
            <a:endParaRPr lang="ru-RU" sz="24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08764" y="2483363"/>
            <a:ext cx="6096000" cy="47018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Пусть наш город вырастает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каждым годом, с каждым днем.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Пусть всегда в нём процветают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Каждый житель, каждый дом.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Пусть всё больше зеленеет,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Птицы пусть поют с утра.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пусть каждого тут греют </a:t>
            </a:r>
          </a:p>
          <a:p>
            <a:r>
              <a:rPr lang="ru-RU" sz="240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Любовь, счастье, доброта.</a:t>
            </a:r>
            <a:br>
              <a:rPr lang="ru-RU" sz="240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92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Столица нашей страны - … (город Москва)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435" y="1385455"/>
            <a:ext cx="8756073" cy="5098472"/>
          </a:xfrm>
        </p:spPr>
      </p:pic>
    </p:spTree>
    <p:extLst>
      <p:ext uri="{BB962C8B-B14F-4D97-AF65-F5344CB8AC3E}">
        <p14:creationId xmlns:p14="http://schemas.microsoft.com/office/powerpoint/2010/main" val="59284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2596" y="-500090"/>
            <a:ext cx="8329642" cy="2857520"/>
          </a:xfrm>
        </p:spPr>
        <p:txBody>
          <a:bodyPr>
            <a:normAutofit/>
          </a:bodyPr>
          <a:lstStyle/>
          <a:p>
            <a:pPr algn="ctr"/>
            <a:r>
              <a:rPr lang="ru-RU" sz="4900" dirty="0"/>
              <a:t> </a:t>
            </a:r>
            <a:r>
              <a:rPr lang="ru-RU" dirty="0" smtClean="0"/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24034" y="3143248"/>
            <a:ext cx="8229600" cy="4389120"/>
          </a:xfrm>
        </p:spPr>
        <p:txBody>
          <a:bodyPr/>
          <a:lstStyle/>
          <a:p>
            <a:r>
              <a:rPr lang="ru-RU" dirty="0" smtClean="0"/>
              <a:t>   </a:t>
            </a:r>
            <a:endParaRPr lang="ru-RU" dirty="0"/>
          </a:p>
        </p:txBody>
      </p:sp>
      <p:pic>
        <p:nvPicPr>
          <p:cNvPr id="62467" name="Picture 3" descr="C:\Users\1\Desktop\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48144" y="1"/>
            <a:ext cx="970557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Расти</a:t>
            </a:r>
            <a:r>
              <a:rPr lang="ru-RU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наш город, процветай, </a:t>
            </a:r>
            <a:endParaRPr lang="ru-RU" sz="4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Родной, любимый сердцу </a:t>
            </a:r>
            <a:r>
              <a:rPr lang="ru-RU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край!      </a:t>
            </a: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390 лет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4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 Республика называется - … (Мордовия)</a:t>
            </a:r>
            <a:br>
              <a:rPr lang="ru-RU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Содержимое 3" descr="rayon_map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0691" y="1454727"/>
            <a:ext cx="8423563" cy="4738255"/>
          </a:xfrm>
        </p:spPr>
      </p:pic>
    </p:spTree>
    <p:extLst>
      <p:ext uri="{BB962C8B-B14F-4D97-AF65-F5344CB8AC3E}">
        <p14:creationId xmlns:p14="http://schemas.microsoft.com/office/powerpoint/2010/main" val="492999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5287112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Столица Республики Мордовии - …(Саранск)</a:t>
            </a:r>
            <a:br>
              <a:rPr lang="ru-RU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9528" y="1413198"/>
            <a:ext cx="8936182" cy="518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77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384</TotalTime>
  <Words>843</Words>
  <Application>Microsoft Office PowerPoint</Application>
  <PresentationFormat>Широкоэкранный</PresentationFormat>
  <Paragraphs>145</Paragraphs>
  <Slides>70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70</vt:i4>
      </vt:variant>
    </vt:vector>
  </HeadingPairs>
  <TitlesOfParts>
    <vt:vector size="77" baseType="lpstr">
      <vt:lpstr>Arial</vt:lpstr>
      <vt:lpstr>Calibri</vt:lpstr>
      <vt:lpstr>Century Gothic</vt:lpstr>
      <vt:lpstr>Times New Roman</vt:lpstr>
      <vt:lpstr>Wingdings 3</vt:lpstr>
      <vt:lpstr>Легкий дым</vt:lpstr>
      <vt:lpstr>Презентация</vt:lpstr>
      <vt:lpstr>        Дидактические игры и упражнения по формированию и совершенствованию лексико-грамматических категорий у дошкольников с нарушениями речи по лексической теме:                                «Мой город»</vt:lpstr>
      <vt:lpstr>     1.Отгадай загадку.     Цель: Развивать логическое мышление, внимание, память, воображение.    Заводы, фабрики стоят, И магазинов много, И люди разные снуют, Так это же ведь…. (Город) (Леонов В.А.)   -Сегодня, мы поговорим о нашем городе. На свете очень много больших и малых городов. А мы будем говорить, о нашем городе,  о самом  любимом,   о самом  красивом. - Как называется наш город? (Рузаевка)     </vt:lpstr>
      <vt:lpstr>Презентация PowerPoint</vt:lpstr>
      <vt:lpstr>Презентация PowerPoint</vt:lpstr>
      <vt:lpstr>2.Игра «Где я живу?» Цель: Давать полные ответы на поставленные вопросы. Развивать мышление, внимание, память. </vt:lpstr>
      <vt:lpstr>Моя страна называется -… (Россия) </vt:lpstr>
      <vt:lpstr>Столица нашей страны - … (город Москва) </vt:lpstr>
      <vt:lpstr>Моя Республика называется - … (Мордовия) </vt:lpstr>
      <vt:lpstr>Столица Республики Мордовии - …(Саранск) </vt:lpstr>
      <vt:lpstr>Мой город называется -… (Рузаевка)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Asus</dc:creator>
  <cp:lastModifiedBy>Пользователь Asus</cp:lastModifiedBy>
  <cp:revision>42</cp:revision>
  <dcterms:created xsi:type="dcterms:W3CDTF">2020-11-23T14:23:11Z</dcterms:created>
  <dcterms:modified xsi:type="dcterms:W3CDTF">2021-04-21T16:55:24Z</dcterms:modified>
</cp:coreProperties>
</file>