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1EB3050-EEBE-4E0B-84EF-95477B7D4D05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20.02.2023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CD24F64-4BA2-4700-8D41-24C4D653BDFA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F3A53D-C483-45E0-8B7A-42E8CB3A1384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20.02.2023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D16E59-23F0-4E5A-8584-AE63D59A970A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одзаголовок 2"/>
          <p:cNvSpPr txBox="1"/>
          <p:nvPr/>
        </p:nvSpPr>
        <p:spPr>
          <a:xfrm>
            <a:off x="1629720" y="284040"/>
            <a:ext cx="7766640" cy="1096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Муниципальное дошкольное образовательное учреждение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«Детский сад №93»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680000" y="5040000"/>
            <a:ext cx="7564680" cy="1503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3200" spc="-1" dirty="0" err="1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Авторы-состовители</a:t>
            </a:r>
            <a:r>
              <a:rPr lang="ru-RU" sz="3200" b="0" strike="noStrike" spc="-1" dirty="0" smtClean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 </a:t>
            </a:r>
            <a:r>
              <a:rPr lang="ru-RU" sz="3200" b="0" strike="noStrike" spc="-1" dirty="0">
                <a:solidFill>
                  <a:schemeClr val="accent2">
                    <a:lumMod val="50000"/>
                  </a:schemeClr>
                </a:solidFill>
                <a:latin typeface="Trebuchet MS"/>
              </a:rPr>
              <a:t>воспитатели:</a:t>
            </a:r>
            <a:endParaRPr lang="ru-RU" sz="3200" b="0" i="1" strike="noStrike" spc="-1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r>
              <a:rPr lang="ru-RU" sz="3200" b="0" strike="noStrike" spc="-1" dirty="0">
                <a:solidFill>
                  <a:srgbClr val="90C226"/>
                </a:solidFill>
                <a:latin typeface="Trebuchet MS"/>
              </a:rPr>
              <a:t> Степушкина Е. Н. </a:t>
            </a:r>
            <a:endParaRPr lang="ru-RU" sz="3200" b="0" i="1" strike="noStrike" spc="-1" dirty="0">
              <a:latin typeface="Times New Roman"/>
            </a:endParaRPr>
          </a:p>
          <a:p>
            <a:r>
              <a:rPr lang="ru-RU" sz="3200" b="0" strike="noStrike" spc="-1" dirty="0">
                <a:solidFill>
                  <a:srgbClr val="90C226"/>
                </a:solidFill>
                <a:latin typeface="Trebuchet MS"/>
              </a:rPr>
              <a:t> </a:t>
            </a:r>
            <a:r>
              <a:rPr lang="ru-RU" sz="3200" b="0" strike="noStrike" spc="-1" dirty="0" err="1">
                <a:solidFill>
                  <a:srgbClr val="90C226"/>
                </a:solidFill>
                <a:latin typeface="Trebuchet MS"/>
              </a:rPr>
              <a:t>Чичулина</a:t>
            </a:r>
            <a:r>
              <a:rPr lang="ru-RU" sz="3200" b="0" strike="noStrike" spc="-1" dirty="0">
                <a:solidFill>
                  <a:srgbClr val="90C226"/>
                </a:solidFill>
                <a:latin typeface="Trebuchet MS"/>
              </a:rPr>
              <a:t> Н. А.</a:t>
            </a:r>
            <a:endParaRPr lang="ru-RU" sz="3200" b="0" i="1" strike="noStrike" spc="-1" dirty="0">
              <a:latin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00000" y="1260000"/>
            <a:ext cx="8359920" cy="283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4800" b="0" i="1" strike="noStrike" spc="-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Экологический проект </a:t>
            </a:r>
            <a:r>
              <a:rPr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0" i="1" strike="noStrike" spc="-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«Природа в наших руках»</a:t>
            </a:r>
            <a:endParaRPr lang="ru-RU" sz="4800" b="0" i="1" strike="noStrike" spc="-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algn="ctr"/>
            <a:r>
              <a:rPr lang="ru-RU" sz="3600" b="0" strike="noStrike" spc="-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в средней группе №7</a:t>
            </a:r>
            <a:endParaRPr lang="ru-RU" sz="3600" b="0" i="1" strike="noStrike" spc="-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endParaRPr lang="ru-RU" sz="3600" b="0" i="1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Объект 2"/>
          <p:cNvSpPr txBox="1"/>
          <p:nvPr/>
        </p:nvSpPr>
        <p:spPr>
          <a:xfrm>
            <a:off x="677160" y="409320"/>
            <a:ext cx="8596440" cy="5631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2  этап – основной.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1. Рассматривание книг, иллюстраций о растениях. Вызвать интерес к растениям, желание заботиться о них, углублять и расширять знания видах растений.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2. Практическая деятельность: НОД «Посадка гороха», «Посадка лука», «Наблюдение за ветками тополя, помещенных в банку с водой», «Наблюдение за ростом корней лука» . Расширять представление детей об условиях, необходимых для роста и развития растения ( влага, тепло и свет). Дать элементарные понятия о природных витаминах. Формировать трудовые умения и навыки. Опыт – наблюдение за ростом гороха в контейнерах получающий: свет, воду, тепло, в контейнере получающим только воду, но не получающий свет, и в контейнере получающем только свет.. Учить детей замечать изменения, которые происходят у прорастающих горошин и делать зарисовки роста гороха. Продолжить учить детей замечать изменения в росте и развитии растений. Чтение художественной литературы: «Чипполино», «Вершки и корешки», «Репка», «Спор овощей» - сказки, «Овощи» - стихи. Разучивание: подвижно-речевой игры «Баба сеяла горох», беседы «Какие бывают овощи», «Наши растения «. Отгадывание загадок. Дидактические игры: «Найди овощи», «Один-много», «Какого цвета овощи», «Куда что положить», «Что лишнее», Закрепить знания детей об овощах и растениях. Труд в уголке природы Продолжать учить детей правильно строить суждения и делать выводы о создании благоприятных условий (воды, света, тепла). Итоговая беседа «Огород на подоконнике». Настроить детей на дальнейшую деятельность по пересадке огорода на окне в огород на участке сада.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Объект 2"/>
          <p:cNvSpPr txBox="1"/>
          <p:nvPr/>
        </p:nvSpPr>
        <p:spPr>
          <a:xfrm>
            <a:off x="677160" y="272880"/>
            <a:ext cx="8596440" cy="5767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404040"/>
                </a:solidFill>
                <a:latin typeface="Times New Roman"/>
              </a:rPr>
              <a:t>3 этап – заключительный.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404040"/>
                </a:solidFill>
                <a:latin typeface="Times New Roman"/>
              </a:rPr>
              <a:t>В результате работы над проектом по теме «Огород на подоконнике" я хочу добиться следующих результатов: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404040"/>
                </a:solidFill>
                <a:latin typeface="Times New Roman"/>
              </a:rPr>
              <a:t>-Дети узнали, что все растения живые и для их роста и развития необходимы определенные условия. В процессе реализации проекта дети на опыте убедились, какие условия необходимы для роста и развития растений. По мере своих сил и возможностей они участвовали в уходе за посадками, радовались первым всходам, наблюдали как растет лук, посаженный ими собственноручно.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6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Наблюдение за луком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3" name="Объект 3"/>
          <p:cNvPicPr/>
          <p:nvPr/>
        </p:nvPicPr>
        <p:blipFill>
          <a:blip r:embed="rId2"/>
          <a:stretch/>
        </p:blipFill>
        <p:spPr>
          <a:xfrm>
            <a:off x="4012560" y="2672280"/>
            <a:ext cx="2153160" cy="314064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4"/>
          <p:cNvPicPr/>
          <p:nvPr/>
        </p:nvPicPr>
        <p:blipFill>
          <a:blip r:embed="rId3"/>
          <a:stretch/>
        </p:blipFill>
        <p:spPr>
          <a:xfrm>
            <a:off x="7030800" y="2142720"/>
            <a:ext cx="2604240" cy="36702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7"/>
          <p:cNvPicPr/>
          <p:nvPr/>
        </p:nvPicPr>
        <p:blipFill>
          <a:blip r:embed="rId4" cstate="print"/>
          <a:stretch/>
        </p:blipFill>
        <p:spPr>
          <a:xfrm>
            <a:off x="677160" y="2197440"/>
            <a:ext cx="2711520" cy="361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Посадка гороха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7" name="Объект 3"/>
          <p:cNvPicPr/>
          <p:nvPr/>
        </p:nvPicPr>
        <p:blipFill>
          <a:blip r:embed="rId2"/>
          <a:stretch/>
        </p:blipFill>
        <p:spPr>
          <a:xfrm>
            <a:off x="5504040" y="1930320"/>
            <a:ext cx="3284640" cy="413244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4"/>
          <p:cNvPicPr/>
          <p:nvPr/>
        </p:nvPicPr>
        <p:blipFill>
          <a:blip r:embed="rId3"/>
          <a:stretch/>
        </p:blipFill>
        <p:spPr>
          <a:xfrm>
            <a:off x="1392120" y="1930320"/>
            <a:ext cx="3247920" cy="413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Наблюдение за ростом гороха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0" name="Объект 3"/>
          <p:cNvPicPr/>
          <p:nvPr/>
        </p:nvPicPr>
        <p:blipFill>
          <a:blip r:embed="rId2"/>
          <a:stretch/>
        </p:blipFill>
        <p:spPr>
          <a:xfrm>
            <a:off x="2771280" y="1684800"/>
            <a:ext cx="5029200" cy="469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/>
          <p:nvPr/>
        </p:nvSpPr>
        <p:spPr>
          <a:xfrm>
            <a:off x="827640" y="45936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90C226"/>
                </a:solidFill>
                <a:latin typeface="Trebuchet MS"/>
              </a:rPr>
              <a:t>Наблюдение за срезанными ветками тополя</a:t>
            </a:r>
            <a:endParaRPr lang="ru-RU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2" name="Рисунок 4"/>
          <p:cNvPicPr/>
          <p:nvPr/>
        </p:nvPicPr>
        <p:blipFill>
          <a:blip r:embed="rId2"/>
          <a:stretch/>
        </p:blipFill>
        <p:spPr>
          <a:xfrm>
            <a:off x="5316480" y="1660320"/>
            <a:ext cx="3709800" cy="431748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5"/>
          <p:cNvPicPr/>
          <p:nvPr/>
        </p:nvPicPr>
        <p:blipFill>
          <a:blip r:embed="rId3"/>
          <a:stretch/>
        </p:blipFill>
        <p:spPr>
          <a:xfrm>
            <a:off x="691200" y="1660320"/>
            <a:ext cx="3582000" cy="4317480"/>
          </a:xfrm>
          <a:prstGeom prst="rect">
            <a:avLst/>
          </a:prstGeom>
          <a:ln w="0">
            <a:noFill/>
          </a:ln>
        </p:spPr>
      </p:pic>
      <p:sp>
        <p:nvSpPr>
          <p:cNvPr id="144" name="Объект 6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90C226"/>
                </a:solidFill>
                <a:latin typeface="Times New Roman"/>
              </a:rPr>
              <a:t>Наблюдение за срезанными ветками тополя</a:t>
            </a:r>
            <a:endParaRPr lang="ru-RU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6" name="Объект 3"/>
          <p:cNvPicPr/>
          <p:nvPr/>
        </p:nvPicPr>
        <p:blipFill>
          <a:blip r:embed="rId2"/>
          <a:stretch/>
        </p:blipFill>
        <p:spPr>
          <a:xfrm>
            <a:off x="1430640" y="1930320"/>
            <a:ext cx="3292920" cy="388116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4"/>
          <p:cNvPicPr/>
          <p:nvPr/>
        </p:nvPicPr>
        <p:blipFill>
          <a:blip r:embed="rId3" cstate="print"/>
          <a:stretch/>
        </p:blipFill>
        <p:spPr>
          <a:xfrm>
            <a:off x="5477040" y="1930320"/>
            <a:ext cx="3188880" cy="388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Заголовок 1"/>
          <p:cNvSpPr txBox="1"/>
          <p:nvPr/>
        </p:nvSpPr>
        <p:spPr>
          <a:xfrm>
            <a:off x="1659960" y="25066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90C226"/>
                </a:solidFill>
                <a:latin typeface="Times New Roman"/>
              </a:rPr>
              <a:t>Спасибо за внимание!</a:t>
            </a:r>
            <a:endParaRPr lang="ru-RU" sz="60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Объект 2"/>
          <p:cNvSpPr txBox="1"/>
          <p:nvPr/>
        </p:nvSpPr>
        <p:spPr>
          <a:xfrm>
            <a:off x="677160" y="709560"/>
            <a:ext cx="8596440" cy="581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Вид проекта: познавательно-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исследовательский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Продолжительность проекта: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долгосрочный (01.11.22 г.-31.04.2023г)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Участники проекта: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дети средней группы, родители, воспитатели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Интеграция образовательных областей: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«Речевое развитие», «Познавательное развитие», «Социально-коммуникативное развитие», «Художественно-эстетическое развитие», «Физическое развитие».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Объект 2"/>
          <p:cNvSpPr txBox="1"/>
          <p:nvPr/>
        </p:nvSpPr>
        <p:spPr>
          <a:xfrm>
            <a:off x="1100520" y="71388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Актуальность проекта: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Дети средней группы в недостаточной степени имеют представления о том, что растения и овощи можно выращивать в комнатных условиях из семечка, о необходимых условиях роста, их интерес познавательно-исследовательской деятельности недостаточно развит. Поэтому я поставила перед собой цель: дать детям необходимые знания, что растения живые, их сажают, поливают, выращивают из семян. </a:t>
            </a:r>
            <a:endParaRPr lang="ru-RU" sz="24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imes New Roman"/>
              </a:rPr>
              <a:t>Цель проекта: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Объект 2"/>
          <p:cNvSpPr txBox="1"/>
          <p:nvPr/>
        </p:nvSpPr>
        <p:spPr>
          <a:xfrm>
            <a:off x="786600" y="127008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формирование у детей интереса к опытнической и исследовательской деятельности по выращиванию растений и овощей в комнатных условиях, воспитание у детей любви к природе, создание в группе огорода на подоконнике.</a:t>
            </a:r>
            <a:endParaRPr lang="ru-RU" sz="2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 txBox="1"/>
          <p:nvPr/>
        </p:nvSpPr>
        <p:spPr>
          <a:xfrm>
            <a:off x="677160" y="609480"/>
            <a:ext cx="8596440" cy="632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imes New Roman"/>
              </a:rPr>
              <a:t>Задачи проекта: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Объект 2"/>
          <p:cNvSpPr txBox="1"/>
          <p:nvPr/>
        </p:nvSpPr>
        <p:spPr>
          <a:xfrm>
            <a:off x="677160" y="1242000"/>
            <a:ext cx="9148680" cy="479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1. Расширить знания и представления детей о растениях, выращиваемых в комнатных условиях;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2. Развивать познавательные и творческие способности.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3. Продолжить знакомить детей с особенностями выращивания культурных растений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4. Обобщать представление детей о необходимости света, тепла, влаги почвы для роста растений.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5. Продолжать формировать умение детей ухаживать за растениями в комнатных условиях.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6. Продолжать развивать наблюдательность – умение замечать изменения в росте растений, связывать их с условиями, в которых они находятся на примере веточек березы и сирени.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7. Воспитывать трудолюбие, бережное отношение к растениям.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Объект 2"/>
          <p:cNvSpPr txBox="1"/>
          <p:nvPr/>
        </p:nvSpPr>
        <p:spPr>
          <a:xfrm>
            <a:off x="677160" y="368640"/>
            <a:ext cx="8596440" cy="626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Методы и приемы: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- Словесные: чтение художественной литературы, беседа, объяснение.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- Наглядные: наблюдение, демонстрация.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Ожидаемые результаты: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Дети получат знания о том, что растения живые, их поливают, сажают, выращивают из семян.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С помощью исследовательской работы дети узнают о необходимых условиях для выращивания растений.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Создание в группе огорода на подоконнике.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Создание дневника наблюдений за растениями на подоконнике.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Вовлечь детей в практическую деятельность по выращиванию культурно – огородных растений на подоконнике.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buClr>
                <a:srgbClr val="90C226"/>
              </a:buClr>
              <a:buSzPct val="80000"/>
              <a:buFont typeface="Wingdings 3" charset="2"/>
              <a:buAutoNum type="arabicPeriod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Формирование у детей уважительного отношения к труду.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imes New Roman"/>
              </a:rPr>
              <a:t>Этапы проекта: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Объект 2"/>
          <p:cNvSpPr txBox="1"/>
          <p:nvPr/>
        </p:nvSpPr>
        <p:spPr>
          <a:xfrm>
            <a:off x="677160" y="1419480"/>
            <a:ext cx="8596440" cy="4621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Подготовительный: определение цели и задач проекта, сбор информационного материала, создание условий для организации работы в «огороде на подоконнике», составление плана мероприятий по организации детской деятельности.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Основной: проводятся запланированные мероприятия для реализации проекта: (беседа, опыты, эксперименты, творческая деятельность, рассматривание иллюстраций, чтение художественной литературы, создание дневника наблюдений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Заключительный: подводятся итоги, подготавливается презентация, итоговая беседа.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Объект 2"/>
          <p:cNvSpPr txBox="1"/>
          <p:nvPr/>
        </p:nvSpPr>
        <p:spPr>
          <a:xfrm>
            <a:off x="677160" y="859680"/>
            <a:ext cx="7647480" cy="5181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1 этап – подготовительный.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Беседа с родителями «Огород на подоконнике». Обсудить цели и задачи проекта. Сформировать интерес у родителей по созданию условий для реализации проекта.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2. Подбор наглядно-дидактических пособий, демонстрационного материала, природного материала, художественной литературы, приобретение необходимого оборудования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 txBox="1"/>
          <p:nvPr/>
        </p:nvSpPr>
        <p:spPr>
          <a:xfrm>
            <a:off x="286560" y="609480"/>
            <a:ext cx="967608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90C226"/>
                </a:solidFill>
                <a:latin typeface="Times New Roman"/>
              </a:rPr>
              <a:t>Планирование и организация проектной деятельности: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Объект 2"/>
          <p:cNvSpPr txBox="1"/>
          <p:nvPr/>
        </p:nvSpPr>
        <p:spPr>
          <a:xfrm>
            <a:off x="677160" y="1433160"/>
            <a:ext cx="8596440" cy="460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  этап – подготовительный.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1. Беседа с родителями «Огород на подоконнике». Обсудить цели и задачи проекта. Сформировать интерес у родителей по созданию условий для реализации проекта. 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2. Подбор наглядно-дидактических пособий, демонстрационного материала, природного материала, художественной литературы, приобретение необходимого оборудования. Создать условия для реализации проекта «Огород на подоконнике»</a:t>
            </a: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962</Words>
  <Application>LibreOffice/7.1.5.2$Windows_X86_64 LibreOffice_project/85f04e9f809797b8199d13c421bd8a2b025d52b5</Application>
  <PresentationFormat>Произвольный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«Наш дом – природа»</dc:title>
  <dc:subject/>
  <dc:creator>Елена</dc:creator>
  <dc:description/>
  <cp:lastModifiedBy>Пользователь</cp:lastModifiedBy>
  <cp:revision>12</cp:revision>
  <dcterms:created xsi:type="dcterms:W3CDTF">2023-02-17T16:45:20Z</dcterms:created>
  <dcterms:modified xsi:type="dcterms:W3CDTF">2023-02-20T15:51:10Z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17</vt:i4>
  </property>
</Properties>
</file>