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16"/>
  </p:notesMasterIdLst>
  <p:sldIdLst>
    <p:sldId id="256" r:id="rId2"/>
    <p:sldId id="257" r:id="rId3"/>
    <p:sldId id="276" r:id="rId4"/>
    <p:sldId id="278" r:id="rId5"/>
    <p:sldId id="277" r:id="rId6"/>
    <p:sldId id="258" r:id="rId7"/>
    <p:sldId id="259" r:id="rId8"/>
    <p:sldId id="262" r:id="rId9"/>
    <p:sldId id="401" r:id="rId10"/>
    <p:sldId id="310" r:id="rId11"/>
    <p:sldId id="309" r:id="rId12"/>
    <p:sldId id="274" r:id="rId13"/>
    <p:sldId id="313" r:id="rId14"/>
    <p:sldId id="311" r:id="rId15"/>
    <p:sldId id="314" r:id="rId16"/>
    <p:sldId id="394" r:id="rId17"/>
    <p:sldId id="399" r:id="rId18"/>
    <p:sldId id="273" r:id="rId19"/>
    <p:sldId id="396" r:id="rId20"/>
    <p:sldId id="316" r:id="rId21"/>
    <p:sldId id="315" r:id="rId22"/>
    <p:sldId id="318" r:id="rId23"/>
    <p:sldId id="317" r:id="rId24"/>
    <p:sldId id="293" r:id="rId25"/>
    <p:sldId id="397" r:id="rId26"/>
    <p:sldId id="272" r:id="rId27"/>
    <p:sldId id="319" r:id="rId28"/>
    <p:sldId id="320" r:id="rId29"/>
    <p:sldId id="27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266" r:id="rId38"/>
    <p:sldId id="328" r:id="rId39"/>
    <p:sldId id="329" r:id="rId40"/>
    <p:sldId id="330" r:id="rId41"/>
    <p:sldId id="331" r:id="rId42"/>
    <p:sldId id="366" r:id="rId43"/>
    <p:sldId id="264" r:id="rId44"/>
    <p:sldId id="306" r:id="rId45"/>
    <p:sldId id="332" r:id="rId46"/>
    <p:sldId id="398" r:id="rId47"/>
    <p:sldId id="307" r:id="rId48"/>
    <p:sldId id="297" r:id="rId49"/>
    <p:sldId id="263" r:id="rId50"/>
    <p:sldId id="279" r:id="rId51"/>
    <p:sldId id="280" r:id="rId52"/>
    <p:sldId id="281" r:id="rId53"/>
    <p:sldId id="282" r:id="rId54"/>
    <p:sldId id="333" r:id="rId55"/>
    <p:sldId id="334" r:id="rId56"/>
    <p:sldId id="335" r:id="rId57"/>
    <p:sldId id="337" r:id="rId58"/>
    <p:sldId id="339" r:id="rId59"/>
    <p:sldId id="336" r:id="rId60"/>
    <p:sldId id="338" r:id="rId61"/>
    <p:sldId id="340" r:id="rId62"/>
    <p:sldId id="285" r:id="rId63"/>
    <p:sldId id="341" r:id="rId64"/>
    <p:sldId id="346" r:id="rId65"/>
    <p:sldId id="348" r:id="rId66"/>
    <p:sldId id="347" r:id="rId67"/>
    <p:sldId id="343" r:id="rId68"/>
    <p:sldId id="344" r:id="rId69"/>
    <p:sldId id="345" r:id="rId70"/>
    <p:sldId id="350" r:id="rId71"/>
    <p:sldId id="351" r:id="rId72"/>
    <p:sldId id="352" r:id="rId73"/>
    <p:sldId id="349" r:id="rId74"/>
    <p:sldId id="356" r:id="rId75"/>
    <p:sldId id="353" r:id="rId76"/>
    <p:sldId id="395" r:id="rId77"/>
    <p:sldId id="370" r:id="rId78"/>
    <p:sldId id="355" r:id="rId79"/>
    <p:sldId id="357" r:id="rId80"/>
    <p:sldId id="359" r:id="rId81"/>
    <p:sldId id="358" r:id="rId82"/>
    <p:sldId id="360" r:id="rId83"/>
    <p:sldId id="361" r:id="rId84"/>
    <p:sldId id="362" r:id="rId85"/>
    <p:sldId id="363" r:id="rId86"/>
    <p:sldId id="365" r:id="rId87"/>
    <p:sldId id="364" r:id="rId88"/>
    <p:sldId id="367" r:id="rId89"/>
    <p:sldId id="369" r:id="rId90"/>
    <p:sldId id="368" r:id="rId91"/>
    <p:sldId id="299" r:id="rId92"/>
    <p:sldId id="371" r:id="rId93"/>
    <p:sldId id="304" r:id="rId94"/>
    <p:sldId id="376" r:id="rId95"/>
    <p:sldId id="372" r:id="rId96"/>
    <p:sldId id="373" r:id="rId97"/>
    <p:sldId id="374" r:id="rId98"/>
    <p:sldId id="375" r:id="rId99"/>
    <p:sldId id="377" r:id="rId100"/>
    <p:sldId id="379" r:id="rId101"/>
    <p:sldId id="378" r:id="rId102"/>
    <p:sldId id="385" r:id="rId103"/>
    <p:sldId id="301" r:id="rId104"/>
    <p:sldId id="382" r:id="rId105"/>
    <p:sldId id="303" r:id="rId106"/>
    <p:sldId id="400" r:id="rId107"/>
    <p:sldId id="380" r:id="rId108"/>
    <p:sldId id="381" r:id="rId109"/>
    <p:sldId id="383" r:id="rId110"/>
    <p:sldId id="384" r:id="rId111"/>
    <p:sldId id="393" r:id="rId112"/>
    <p:sldId id="392" r:id="rId113"/>
    <p:sldId id="391" r:id="rId114"/>
    <p:sldId id="308" r:id="rId1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59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DE3A3-9761-48E2-A30E-0001A6CFEBA4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EF6D1-1DB6-4DA2-B595-6B7E9C413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91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EF6D1-1DB6-4DA2-B595-6B7E9C413737}" type="slidenum">
              <a:rPr lang="ru-RU" smtClean="0"/>
              <a:pPr/>
              <a:t>104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EF6D1-1DB6-4DA2-B595-6B7E9C413737}" type="slidenum">
              <a:rPr lang="ru-RU" smtClean="0"/>
              <a:pPr/>
              <a:t>105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EF6D1-1DB6-4DA2-B595-6B7E9C413737}" type="slidenum">
              <a:rPr lang="ru-RU" smtClean="0"/>
              <a:pPr/>
              <a:t>107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EF6D1-1DB6-4DA2-B595-6B7E9C413737}" type="slidenum">
              <a:rPr lang="ru-RU" smtClean="0"/>
              <a:pPr/>
              <a:t>108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EF6D1-1DB6-4DA2-B595-6B7E9C413737}" type="slidenum">
              <a:rPr lang="ru-RU" smtClean="0"/>
              <a:pPr/>
              <a:t>109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EF6D1-1DB6-4DA2-B595-6B7E9C413737}" type="slidenum">
              <a:rPr lang="ru-RU" smtClean="0"/>
              <a:pPr/>
              <a:t>110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EF6D1-1DB6-4DA2-B595-6B7E9C413737}" type="slidenum">
              <a:rPr lang="ru-RU" smtClean="0"/>
              <a:pPr/>
              <a:t>111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EF6D1-1DB6-4DA2-B595-6B7E9C413737}" type="slidenum">
              <a:rPr lang="ru-RU" smtClean="0"/>
              <a:pPr/>
              <a:t>112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EF6D1-1DB6-4DA2-B595-6B7E9C413737}" type="slidenum">
              <a:rPr lang="ru-RU" smtClean="0"/>
              <a:pPr/>
              <a:t>113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s5sar.schoolrm.ru/edu-process/org-edu/" TargetMode="External"/><Relationship Id="rId2" Type="http://schemas.openxmlformats.org/officeDocument/2006/relationships/hyperlink" Target="https://nsportal.ru/detskiy-sad/raznoe/2017/04/08/dopolnitelnaya-razvivayushchaya-programm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hkolu.ru/user/lorik1969/folder/840784/" TargetMode="External"/><Relationship Id="rId2" Type="http://schemas.openxmlformats.org/officeDocument/2006/relationships/hyperlink" Target="https://nsportal.ru/detskiy-sad/raznoe/2017/03/25/proekt-klassicheskaya-muzyka-v-dou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s5sar.schoolrm.ru/parents/tips/15835/298085/" TargetMode="External"/><Relationship Id="rId2" Type="http://schemas.openxmlformats.org/officeDocument/2006/relationships/hyperlink" Target="http://ds5sar.schoolrm.ru/edu-process/org-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s5sar.schoolrm.ru/parents/tips/15835/268348/" TargetMode="External"/><Relationship Id="rId4" Type="http://schemas.openxmlformats.org/officeDocument/2006/relationships/hyperlink" Target="http://ds5sar.schoolrm.ru/parents/tips/15835/261662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hkolu.ru/user/lorik1969/folder/" TargetMode="External"/><Relationship Id="rId2" Type="http://schemas.openxmlformats.org/officeDocument/2006/relationships/hyperlink" Target="http://forum.in-ku.com/forumdisplay.php?f=143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sportal.ru/detskiy-sad/raznoe/2016/05/27/aktivizatsiya-intonatsionno-rechevogo-opyta-doshkolnikov-kak-uslovie" TargetMode="External"/><Relationship Id="rId4" Type="http://schemas.openxmlformats.org/officeDocument/2006/relationships/hyperlink" Target="http://nsportal.ru/bulatova-larisa-maratovn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s5sar.schoolrm.ru/sveden/employees/10851/187702/" TargetMode="External"/><Relationship Id="rId2" Type="http://schemas.openxmlformats.org/officeDocument/2006/relationships/hyperlink" Target="http://nsportal.ru/user/800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40444"/>
          </a:xfrm>
        </p:spPr>
        <p:txBody>
          <a:bodyPr>
            <a:normAutofit/>
          </a:bodyPr>
          <a:lstStyle/>
          <a:p>
            <a:r>
              <a:rPr lang="ru-RU" sz="4000" i="1" dirty="0" smtClean="0"/>
              <a:t>Министерство образования РМ</a:t>
            </a:r>
            <a:r>
              <a:rPr lang="ru-RU" sz="5400" i="1" dirty="0" smtClean="0"/>
              <a:t/>
            </a:r>
            <a:br>
              <a:rPr lang="ru-RU" sz="5400" i="1" dirty="0" smtClean="0"/>
            </a:br>
            <a:r>
              <a:rPr lang="ru-RU" sz="5400" i="1" dirty="0" smtClean="0"/>
              <a:t> </a:t>
            </a:r>
            <a:br>
              <a:rPr lang="ru-RU" sz="5400" i="1" dirty="0" smtClean="0"/>
            </a:br>
            <a:r>
              <a:rPr lang="ru-RU" b="1" i="1" dirty="0" err="1" smtClean="0"/>
              <a:t>Портфолио</a:t>
            </a:r>
            <a:r>
              <a:rPr lang="ru-RU" b="1" i="1" dirty="0" smtClean="0"/>
              <a:t>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4000" i="1" dirty="0" smtClean="0"/>
              <a:t>Булатовой </a:t>
            </a:r>
            <a:br>
              <a:rPr lang="ru-RU" sz="4000" i="1" dirty="0" smtClean="0"/>
            </a:br>
            <a:r>
              <a:rPr lang="ru-RU" sz="4000" i="1" dirty="0" smtClean="0"/>
              <a:t>Ларисы Маратовны, </a:t>
            </a:r>
            <a:br>
              <a:rPr lang="ru-RU" sz="4000" i="1" dirty="0" smtClean="0"/>
            </a:br>
            <a:r>
              <a:rPr lang="ru-RU" sz="4000" i="1" dirty="0" smtClean="0"/>
              <a:t>музыкального руководителя</a:t>
            </a:r>
            <a:br>
              <a:rPr lang="ru-RU" sz="4000" i="1" dirty="0" smtClean="0"/>
            </a:br>
            <a:r>
              <a:rPr lang="ru-RU" sz="4000" i="1" dirty="0" smtClean="0"/>
              <a:t> МДОУ «Детский сад №5» г.о.Саранск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578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D:\Лариса  (работа)\мои\2017-2018Г\дипломы и сертификаты\обучение по курсу ИКТ 05.03.201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85728"/>
            <a:ext cx="4071966" cy="6286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лагодарность  дом престарелы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357166"/>
            <a:ext cx="4357718" cy="61614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5" name="Рисунок 4" descr="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500042"/>
            <a:ext cx="7786742" cy="578647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118786" name="Picture 2" descr="D:\Лариса  (работа)\мои\ГРАНТ 2017Г\ПЕЧАТЬ ЦВЕТНАЯ\ветеранств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572560" cy="58579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85786" y="571480"/>
            <a:ext cx="2922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курсы 2014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714356"/>
            <a:ext cx="8740512" cy="57842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45427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14. Повышение квалификации, профессиональная  переподготовка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допуслуги 2016г.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285728"/>
            <a:ext cx="8597842" cy="62552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9" name="Рисунок 8" descr="курсы 2016г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57166"/>
            <a:ext cx="8434546" cy="61436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ед.курсы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498130" cy="62150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мед.курсы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285728"/>
            <a:ext cx="4187913" cy="62151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Стрелка вправо 6"/>
          <p:cNvSpPr/>
          <p:nvPr/>
        </p:nvSpPr>
        <p:spPr>
          <a:xfrm>
            <a:off x="500034" y="3643314"/>
            <a:ext cx="500066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85786" y="214290"/>
            <a:ext cx="2714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уровень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7.06.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670509"/>
            <a:ext cx="4071966" cy="583030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электронный_22.04_на скачива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642918"/>
            <a:ext cx="4214843" cy="58579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Pag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428604"/>
            <a:ext cx="4243132" cy="6000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6" name="Рисунок 5" descr="23.10.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5000628" cy="36433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24.10.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3574634"/>
            <a:ext cx="5000628" cy="32833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578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1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198176" cy="598279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Рисунок 4" descr="1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228550" cy="600079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6" name="Рисунок 5" descr="16.12..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4857752" cy="34349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18.12.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3429000"/>
            <a:ext cx="4572000" cy="32328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19.03.2015г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42852"/>
            <a:ext cx="4643438" cy="32833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19.03.2015г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286124"/>
            <a:ext cx="4786314" cy="3384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13.04.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7166"/>
            <a:ext cx="4673029" cy="3304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15.05.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3286124"/>
            <a:ext cx="4571999" cy="32328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26.08.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4786314" cy="3384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21.09.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357562"/>
            <a:ext cx="4572000" cy="32328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" name="Содержимое 3" descr="4590c4f0dc6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86182" y="2143116"/>
            <a:ext cx="1896819" cy="31667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2. Наличие авторских программ, методических пособий</a:t>
            </a: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2. справка автор.програм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0281" y="665228"/>
            <a:ext cx="4481983" cy="59784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683568" y="1034458"/>
            <a:ext cx="79928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Дополнительная развивающая программа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Веселые нотки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детей 6-7 лет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https://nsportal.ru/detskiy-sad/raznoe/2017/04/08/dopolnitelnaya-razvivayushchaya-programma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Дополнительная общеобразовательная (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общеразвивающая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 программа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Веселые нотки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детей 6-7 лет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http://ds5sar.schoolrm.ru/edu-process/org-edu/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Рабочая программа ОО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Художественно-эстетическое развитие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направление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детей дошкольного возраста 2-7 лет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http://ds5sar.schoolrm.ru/edu-process/org-edu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/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5" name="Рисунок 4" descr="от кондратьево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4201526" cy="5805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от кондратьевой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4665"/>
            <a:ext cx="4291530" cy="58326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рецензия кружок веселые нот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76672"/>
            <a:ext cx="3888432" cy="5976664"/>
          </a:xfrm>
          <a:prstGeom prst="rect">
            <a:avLst/>
          </a:prstGeom>
        </p:spPr>
      </p:pic>
      <p:pic>
        <p:nvPicPr>
          <p:cNvPr id="6" name="Рисунок 5" descr="допуслуг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571480"/>
            <a:ext cx="4357718" cy="26277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5" name="Рисунок 4" descr="титульник тест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00042"/>
            <a:ext cx="4143404" cy="59630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рецензия тесты Гау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500042"/>
            <a:ext cx="4000528" cy="5929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5" name="Рисунок 4" descr="титульник тест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00042"/>
            <a:ext cx="8286808" cy="59975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6712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3. Участие в инновационной (экспериментальной) деятельности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3. справка инновац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642918"/>
            <a:ext cx="4291318" cy="5929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3951180" cy="6072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Рисунок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285728"/>
            <a:ext cx="4143404" cy="6072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26469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19.07.1969 г.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Профессиональное  образование:  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средне- специальное, Саранское муз. училище </a:t>
            </a:r>
          </a:p>
          <a:p>
            <a:pPr marL="0" indent="0">
              <a:lnSpc>
                <a:spcPct val="12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им.Л.П.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Кирюкова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, специальность – «Теория музыки» </a:t>
            </a:r>
          </a:p>
          <a:p>
            <a:pPr>
              <a:lnSpc>
                <a:spcPct val="120000"/>
              </a:lnSpc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квалификация -  преподаватель ДМШ  музыкально –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теорети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lnSpc>
                <a:spcPct val="120000"/>
              </a:lnSpc>
              <a:buNone/>
            </a:pP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ческих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    дисциплин и   общего  фортепиано №3069, </a:t>
            </a:r>
          </a:p>
          <a:p>
            <a:pPr>
              <a:lnSpc>
                <a:spcPct val="120000"/>
              </a:lnSpc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дата выдачи 23.06.88г.</a:t>
            </a:r>
          </a:p>
          <a:p>
            <a:pPr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20000"/>
              </a:lnSpc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высшее,  МГПИ им.М.Е. </a:t>
            </a:r>
            <a:r>
              <a:rPr lang="ru-RU" sz="6400" dirty="0" err="1" smtClean="0"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lnSpc>
                <a:spcPct val="120000"/>
              </a:lnSpc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специальность- «Музыкальное образование»</a:t>
            </a:r>
          </a:p>
          <a:p>
            <a:pPr>
              <a:lnSpc>
                <a:spcPct val="120000"/>
              </a:lnSpc>
              <a:buNone/>
            </a:pP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квалификация- учитель музыки</a:t>
            </a:r>
            <a:r>
              <a:rPr lang="ru-RU" sz="6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№ 326, дата выдачи 19.06.97г.</a:t>
            </a:r>
          </a:p>
          <a:p>
            <a:pPr>
              <a:buNone/>
            </a:pP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Стаж  работы по специальности: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23 года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6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30 лет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высшая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Дата последней аттестации: 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26.03.2014г.</a:t>
            </a: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5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Звание: 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«Почетный работник общего   образования РФ» 2009г.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43542" y="29429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 descr="я для документ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322" y="357166"/>
            <a:ext cx="3000396" cy="4244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980729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Проект по теме «Классическая музыка в ДОУ»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Опыт работы представлен на  Персональном сайте  в социальной сети работников образования </a:t>
            </a:r>
          </a:p>
          <a:p>
            <a:r>
              <a:rPr lang="en-US" sz="2400" dirty="0" smtClean="0">
                <a:hlinkClick r:id="rId2"/>
              </a:rPr>
              <a:t>https://nsportal.ru/detskiy-sad/raznoe/2017/03/25/proekt-klassicheskaya-muzyka-v-dou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и  на интернет- портале  </a:t>
            </a:r>
            <a:r>
              <a:rPr lang="en-US" sz="2400" dirty="0" smtClean="0"/>
              <a:t>Pro</a:t>
            </a:r>
            <a:r>
              <a:rPr lang="ru-RU" sz="2400" dirty="0" smtClean="0"/>
              <a:t> школу.</a:t>
            </a:r>
            <a:r>
              <a:rPr lang="en-US" sz="2400" dirty="0" err="1" smtClean="0"/>
              <a:t>ru</a:t>
            </a:r>
            <a:endParaRPr lang="ru-RU" sz="2400" dirty="0" smtClean="0"/>
          </a:p>
          <a:p>
            <a:r>
              <a:rPr lang="ru-RU" sz="2400" u="sng" dirty="0" smtClean="0">
                <a:hlinkClick r:id="rId3"/>
              </a:rPr>
              <a:t>http://www.proshkolu.ru/user/lorik1969/folder/840784/</a:t>
            </a:r>
            <a:endParaRPr lang="ru-RU" sz="2400" dirty="0" smtClean="0"/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5" name="Рисунок 4" descr="проек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00042"/>
            <a:ext cx="4104456" cy="59217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рецензия проек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500042"/>
            <a:ext cx="3960440" cy="59293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980729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выписка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3960440" cy="58034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выписка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7" y="476672"/>
            <a:ext cx="3921378" cy="5832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Стрелка вправо 4"/>
          <p:cNvSpPr/>
          <p:nvPr/>
        </p:nvSpPr>
        <p:spPr>
          <a:xfrm rot="10800000">
            <a:off x="3500430" y="3571876"/>
            <a:ext cx="785818" cy="2703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980729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выписка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3888432" cy="59554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выписка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32656"/>
            <a:ext cx="3749229" cy="59046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Стрелка вправо 4"/>
          <p:cNvSpPr/>
          <p:nvPr/>
        </p:nvSpPr>
        <p:spPr>
          <a:xfrm rot="10800000">
            <a:off x="3357554" y="5214950"/>
            <a:ext cx="785818" cy="2703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0"/>
            <a:ext cx="8429652" cy="980728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4. Результаты участия воспитанников в  конкурсах,     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                   выставках, фестивалях</a:t>
            </a:r>
            <a:endParaRPr lang="ru-RU" sz="2200" dirty="0"/>
          </a:p>
        </p:txBody>
      </p:sp>
      <p:pic>
        <p:nvPicPr>
          <p:cNvPr id="6" name="Рисунок 5" descr="4. справка участие воспитанник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7" y="928670"/>
            <a:ext cx="4071966" cy="5715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9672" y="500042"/>
            <a:ext cx="288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42910" y="1142984"/>
          <a:ext cx="8177561" cy="4501150"/>
        </p:xfrm>
        <a:graphic>
          <a:graphicData uri="http://schemas.openxmlformats.org/drawingml/2006/table">
            <a:tbl>
              <a:tblPr/>
              <a:tblGrid>
                <a:gridCol w="4086075"/>
                <a:gridCol w="1917658"/>
                <a:gridCol w="2173828"/>
              </a:tblGrid>
              <a:tr h="3205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Конкурс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«Живое слово»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2015г.</a:t>
                      </a:r>
                      <a:endParaRPr lang="ru-RU" sz="140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935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фестиваль- конкурс детского творчества «Планета детства» среди ДОУ городского округа Саранск (музыкальная студия «Веселые нотки»возрастная категория- 5-6 лет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песня «День Победы» Л. Некрасовой)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 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48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фестиваль- конкурс детского творчества «Планета детства» среди ДОУ городского округа Саранск (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Дворецкова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Анастасия возрастная категория- 6 лет)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 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22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III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фестиваль- конкурс детского творчества «Планета детства» среди ДОУ городского округа Саранск (музыкальная студия «Веселые нотки»возрастная категория- 5-6 лет«Бабушка, испеки оладушки» муз. Е.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Нюкало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сл. А. Кравченко)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2018 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56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сертифика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428604"/>
            <a:ext cx="4071966" cy="58500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воспитанники Планета детст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428604"/>
            <a:ext cx="4124793" cy="58579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67544" y="285728"/>
            <a:ext cx="292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3525" y="1484784"/>
          <a:ext cx="7920882" cy="3706164"/>
        </p:xfrm>
        <a:graphic>
          <a:graphicData uri="http://schemas.openxmlformats.org/drawingml/2006/table">
            <a:tbl>
              <a:tblPr/>
              <a:tblGrid>
                <a:gridCol w="3957820"/>
                <a:gridCol w="1857467"/>
                <a:gridCol w="2105595"/>
              </a:tblGrid>
              <a:tr h="499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Республиканская комплексная зарядка «Юная смена»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2014г.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59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Республиканский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конкурс чтецов «Живое слово»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2015г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победитель в номинации «За высокое исполнительское  мастерство»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6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Открытие МАДОУ «Детский сад №7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2016г.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94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Визитная карточка. Выездное практическое занятие музыкальных руководителей КПК  Республики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Мордовия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2016г.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2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Концерт «Славим возраст золотой» («Саранский дом-интернат для престарелых и инвалидов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2016г.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56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заряд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3740470" cy="59766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Конкурс чтецов День Побед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04664"/>
            <a:ext cx="3738538" cy="59766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578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5" name="Рисунок 4" descr="воспитанники КП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143403" cy="6286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открытие сад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143404" cy="6286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976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8903" y="260648"/>
            <a:ext cx="4586154" cy="63367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578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благодарность  дом престарелых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548680"/>
            <a:ext cx="4156699" cy="5877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571480"/>
            <a:ext cx="496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3568" y="1772816"/>
          <a:ext cx="6984777" cy="1717548"/>
        </p:xfrm>
        <a:graphic>
          <a:graphicData uri="http://schemas.openxmlformats.org/drawingml/2006/table">
            <a:tbl>
              <a:tblPr/>
              <a:tblGrid>
                <a:gridCol w="3490077"/>
                <a:gridCol w="1637948"/>
                <a:gridCol w="1856752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Всероссийский</a:t>
                      </a:r>
                      <a:r>
                        <a:rPr lang="ru-RU" sz="1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т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ворческий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конкурс «Вокальное и музыкальное творчество» (музыкальная студия «Веселые нотки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Всероссийский конкурс «Весенняя капель» (танец «</a:t>
                      </a:r>
                      <a:r>
                        <a:rPr lang="ru-RU" sz="14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Прялица</a:t>
                      </a: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6 лет)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578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диплом 1 место уз.студ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3747541" cy="59766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Диплом танец 1 мест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7166"/>
            <a:ext cx="4256783" cy="6072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500042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1412776"/>
          <a:ext cx="8001056" cy="3302108"/>
        </p:xfrm>
        <a:graphic>
          <a:graphicData uri="http://schemas.openxmlformats.org/drawingml/2006/table">
            <a:tbl>
              <a:tblPr/>
              <a:tblGrid>
                <a:gridCol w="4000528"/>
                <a:gridCol w="1957706"/>
                <a:gridCol w="2042822"/>
              </a:tblGrid>
              <a:tr h="6604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Международный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конкурс «Время знаний» (музыкальная студия «Веселые нотки»)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0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Международный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творческий конкурс «Солнечный свет» (вокальное и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музыкальное творчество -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младшая группа муз. студия «Веселые нотки»)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08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Международный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творческий конкурс «Солнечный свет» (вокальное и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музыкальное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творчество- старшая группа муз. студия «Веселые нотки»)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ЕСНЯ пРОЩАЙ ДЕТСКИЙ СА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3442116" cy="53285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Песня Грустно без мам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548680"/>
            <a:ext cx="3792188" cy="53285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ремя знанийкружок Матрешки 1 мес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571480"/>
            <a:ext cx="3895469" cy="5572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2868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5. Наличие публикаций</a:t>
            </a:r>
            <a:endParaRPr lang="ru-RU" sz="2200" dirty="0"/>
          </a:p>
        </p:txBody>
      </p:sp>
      <p:pic>
        <p:nvPicPr>
          <p:cNvPr id="5" name="Рисунок 4" descr="5 справка публикац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4810" y="285728"/>
            <a:ext cx="4572032" cy="6429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14348" y="285728"/>
            <a:ext cx="288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5720" y="1142983"/>
          <a:ext cx="8429683" cy="3715840"/>
        </p:xfrm>
        <a:graphic>
          <a:graphicData uri="http://schemas.openxmlformats.org/drawingml/2006/table">
            <a:tbl>
              <a:tblPr/>
              <a:tblGrid>
                <a:gridCol w="2615835"/>
                <a:gridCol w="2906924"/>
                <a:gridCol w="2906924"/>
              </a:tblGrid>
              <a:tr h="5000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Сценарий праздника  «Снеговик в гостях у ребят»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Сценарий утренника «Снежная гостья»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2"/>
                        </a:rPr>
                        <a:t>http://ds5sar.schoolrm.ru/edu-process/org-edu/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8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Консультация для родителей «Музыкальная деятельность в детском саду: что нужно знать о внешнем виде детей?»</a:t>
                      </a:r>
                      <a:endParaRPr lang="ru-RU" sz="14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3"/>
                        </a:rPr>
                        <a:t>http://ds5sar.schoolrm.ru/parents/tips/15835/298085/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Выступление «Как музыка может помочь ребенку преуспеть в учебе</a:t>
                      </a: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?»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4"/>
                        </a:rPr>
                        <a:t>http://ds5sar.schoolrm.ru/parents/tips/15835/261662/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Консультация для родителей «Классическая музыка для младенцев»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5"/>
                        </a:rPr>
                        <a:t>http://ds5sar.schoolrm.ru/parents/tips/15835/268348</a:t>
                      </a:r>
                      <a:r>
                        <a:rPr lang="ru-RU" sz="1400" u="sng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5"/>
                        </a:rPr>
                        <a:t>/</a:t>
                      </a:r>
                      <a:endParaRPr lang="ru-RU" sz="1400" u="sng" dirty="0" smtClean="0">
                        <a:solidFill>
                          <a:srgbClr val="0000FF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348" y="642918"/>
            <a:ext cx="2979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1071546"/>
            <a:ext cx="76438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Публикация  в журнале «Народное образование Республики Мордовия» № 1-3   «Использование народных традиций в музыкальном воспитании детей дошкольного возраста» (из опыта работы) стр.123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публикация в журнал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5" y="1643050"/>
            <a:ext cx="4145416" cy="49998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 descr="журнал с моей публикацие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5226" y="1928801"/>
            <a:ext cx="3366708" cy="47469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Стрелка вправо 1"/>
          <p:cNvSpPr/>
          <p:nvPr/>
        </p:nvSpPr>
        <p:spPr>
          <a:xfrm rot="5400000">
            <a:off x="5401936" y="5202908"/>
            <a:ext cx="10081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348" y="642918"/>
            <a:ext cx="453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Всероссийский, международный 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00034" y="1214423"/>
          <a:ext cx="8297526" cy="4325501"/>
        </p:xfrm>
        <a:graphic>
          <a:graphicData uri="http://schemas.openxmlformats.org/drawingml/2006/table">
            <a:tbl>
              <a:tblPr/>
              <a:tblGrid>
                <a:gridCol w="965294"/>
                <a:gridCol w="3420048"/>
                <a:gridCol w="3912184"/>
              </a:tblGrid>
              <a:tr h="5000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Публикация методической разработки «Сценарий праздника»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свидетельство </a:t>
                      </a: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InfoUrok</a:t>
                      </a: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en-US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ru</a:t>
                      </a:r>
                      <a:endParaRPr lang="ru-RU" sz="14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2014-201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г.г</a:t>
                      </a:r>
                      <a:r>
                        <a:rPr lang="en-US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Публикации на сайтах </a:t>
                      </a: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2"/>
                        </a:rPr>
                        <a:t>http://forum.in-ku.com/forumdisplay.php?f=143</a:t>
                      </a: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3"/>
                        </a:rPr>
                        <a:t>http://www.proshkolu.ru/user/lorik1969/folder/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4"/>
                        </a:rPr>
                        <a:t>http://nsportal.ru/bulatova-larisa-maratovna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Консультация для музыкальных руководителей ДОУ «Активизация интонационно-речевого опыта  дошкольников как условие формирования эмоциональной отзывчивости  на музыку»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u="sng" dirty="0">
                          <a:solidFill>
                            <a:srgbClr val="0000FF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  <a:hlinkClick r:id="rId5"/>
                        </a:rPr>
                        <a:t>https://nsportal.ru/detskiy-sad/raznoe/2016/05/27/aktivizatsiya-intonatsionno-rechevogo-opyta-doshkolnikov-kak-uslovie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2017г.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Публикация «Сценарий досуга «Мамочке любимой»»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Сайт http://www.horeograf.com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5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2017г.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Публикация «Постановка цыганский танец»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Сайт http://www.horeograf.com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10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2018г.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Публикация методического материала (сценарий праздника»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Образовательный портал </a:t>
                      </a:r>
                      <a:r>
                        <a:rPr lang="en-US" sz="14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Prodlenka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578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5" name="Рисунок 4" descr="публикация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58670"/>
            <a:ext cx="8568952" cy="588665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СЕРТИФИКА О ПУБЛИКАЦИ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00042"/>
            <a:ext cx="4169679" cy="58579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Сертификат- Сцеанрий День матери 2017г. ноябр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500042"/>
            <a:ext cx="4031144" cy="58579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Сертификат-публикация Цыган.танец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3929090" cy="63008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активизация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57298"/>
            <a:ext cx="4357718" cy="27348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P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357166"/>
            <a:ext cx="3929090" cy="60007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724092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6. Выступления на научно-практических конференциях,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педчтениях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семинарах, секциях; МО</a:t>
            </a:r>
            <a:endParaRPr lang="ru-RU" sz="2200" dirty="0"/>
          </a:p>
        </p:txBody>
      </p:sp>
      <p:pic>
        <p:nvPicPr>
          <p:cNvPr id="4" name="Рисунок 3" descr="6.справка выступл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1071546"/>
            <a:ext cx="3929398" cy="56435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4348" y="428604"/>
            <a:ext cx="432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71472" y="1500174"/>
          <a:ext cx="7786742" cy="3675230"/>
        </p:xfrm>
        <a:graphic>
          <a:graphicData uri="http://schemas.openxmlformats.org/drawingml/2006/table">
            <a:tbl>
              <a:tblPr/>
              <a:tblGrid>
                <a:gridCol w="1037453"/>
                <a:gridCol w="4736197"/>
                <a:gridCol w="2013092"/>
              </a:tblGrid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2015г.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Семинар-практикум для воспитателей «Методика знакомства детей с классической музыкой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МДОУ «Детский сад №5»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8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2016г.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«Музыка как одно из средств физического развития детей» (тренинг для родителей, индивидуальная работа по запросу родителей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МДОУ «Детский сад №5»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Консультация молодых воспитателей «Музыкальные занятия, вопросы музыкального развития детей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МДОУ «Детский сад №5»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1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2018г.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Педсовет №1  тема: «Совершенствование форм работы по профилактике детского дорожно-транспортного травматизма». Развлечение «В стране дорожных знаков» группа №1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МДОУ «Детский сад №5»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0034" y="214290"/>
            <a:ext cx="3102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программка №59 августо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3283799" cy="47811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программка августов МАДОУ59 стр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2714620"/>
            <a:ext cx="5643602" cy="39913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Стрелка вправо 5"/>
          <p:cNvSpPr/>
          <p:nvPr/>
        </p:nvSpPr>
        <p:spPr>
          <a:xfrm>
            <a:off x="5929322" y="4572008"/>
            <a:ext cx="71438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частик в ГМ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214842" cy="64174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титульни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290"/>
            <a:ext cx="4153172" cy="6429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5786" y="500042"/>
            <a:ext cx="2922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42910" y="1357298"/>
          <a:ext cx="7786742" cy="4171188"/>
        </p:xfrm>
        <a:graphic>
          <a:graphicData uri="http://schemas.openxmlformats.org/drawingml/2006/table">
            <a:tbl>
              <a:tblPr/>
              <a:tblGrid>
                <a:gridCol w="1037453"/>
                <a:gridCol w="4736197"/>
                <a:gridCol w="2013092"/>
              </a:tblGrid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2014г.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Круглый стол «Нетрадиционные технологии в музыкальном развитии дошкольников. Использование ИКТ в музыкальном развитии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дошкольников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ГБУ ДПО (ПК) С  «МРИО»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22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2016г.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Выездное практическое занятие «Социализация детей дошкольного возраста в процессе деятельности музыкального руководителя в условиях детского сада»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музыкальных руководителей КПК (выступление по теме: «Рабочая программа музыкального руководителя ДОО: технология написания</a:t>
                      </a:r>
                      <a:r>
                        <a:rPr lang="ru-RU" sz="1400" b="1" dirty="0" smtClean="0">
                          <a:latin typeface="Times New Roman"/>
                          <a:ea typeface="Calibri"/>
                          <a:cs typeface="Times New Roman"/>
                        </a:rPr>
                        <a:t>»)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ГБУ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ДПО(ПК)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«МРИО»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02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Выездной семинар-практикум «Организация дополнительных услуг в ДОО» (выступление по теме: Дополнительная общеобразовательная (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общеразвивающая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) программа  педагога ДОО: технология написания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ГБУ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ДПО(ПК)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«МРИО»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7" name="Рисунок 6" descr="выступление Курсы 2014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357166"/>
            <a:ext cx="3929416" cy="61436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Стрелка вправо 3"/>
          <p:cNvSpPr/>
          <p:nvPr/>
        </p:nvSpPr>
        <p:spPr>
          <a:xfrm>
            <a:off x="2357422" y="4643446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138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3883521" cy="60007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img139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428604"/>
            <a:ext cx="4373445" cy="60007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Стрелка вправо 3"/>
          <p:cNvSpPr/>
          <p:nvPr/>
        </p:nvSpPr>
        <p:spPr>
          <a:xfrm>
            <a:off x="4929190" y="3786190"/>
            <a:ext cx="85725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578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4" name="Рисунок 3" descr="публикация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470" y="296652"/>
            <a:ext cx="8763061" cy="626469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578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8" name="Рисунок 7" descr="img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296" y="306366"/>
            <a:ext cx="3839818" cy="60722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img136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285728"/>
            <a:ext cx="3786214" cy="61436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Стрелка вправо 4"/>
          <p:cNvSpPr/>
          <p:nvPr/>
        </p:nvSpPr>
        <p:spPr>
          <a:xfrm>
            <a:off x="5429256" y="4357694"/>
            <a:ext cx="85725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2910" y="357166"/>
            <a:ext cx="4124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Российский, международный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МГПИ межд.семина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928670"/>
            <a:ext cx="3839796" cy="5429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578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7" name="Рисунок 6" descr="программа1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2630949"/>
            <a:ext cx="5477256" cy="39641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программа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3142017" cy="46434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Стрелка вправо 4"/>
          <p:cNvSpPr/>
          <p:nvPr/>
        </p:nvSpPr>
        <p:spPr>
          <a:xfrm rot="1471679">
            <a:off x="6012284" y="2762682"/>
            <a:ext cx="616928" cy="189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578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7" name="Рисунок 6" descr="Всерос. конференция октябрь 2017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571480"/>
            <a:ext cx="4090572" cy="57864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2868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    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      мероприятий</a:t>
            </a:r>
            <a:endParaRPr lang="ru-RU" sz="2200" dirty="0"/>
          </a:p>
        </p:txBody>
      </p:sp>
      <p:pic>
        <p:nvPicPr>
          <p:cNvPr id="5" name="Рисунок 4" descr="7. справка мастер-класс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1" y="928670"/>
            <a:ext cx="4143404" cy="57864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1538" y="571480"/>
            <a:ext cx="42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1285860"/>
          <a:ext cx="7786741" cy="3604836"/>
        </p:xfrm>
        <a:graphic>
          <a:graphicData uri="http://schemas.openxmlformats.org/drawingml/2006/table">
            <a:tbl>
              <a:tblPr/>
              <a:tblGrid>
                <a:gridCol w="1000699"/>
                <a:gridCol w="4623555"/>
                <a:gridCol w="2162487"/>
              </a:tblGrid>
              <a:tr h="603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2015г.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Мастер-класс для воспитателей ДОУ «Музыкальный калейдоскоп»  (по творчеству мордовских композиторов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МДОУ «Детский сад №5»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58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2016г.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«Музыка как одно из средств физического развития детей» (тренинг для родителей, индивидуальная работа по запросу родителей»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МДОУ «Детский сад №5»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9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2018г.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Педсовет №3  тема: «Эффективное внедрение педагогических технологий развития связной речи, как условие развития речевых способностей дошкольников». Мастер-класс «Развитие речи у детей дошкольного возраста на материале музыкально-дидактических игр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МДОУ «Детский сад №5»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1538" y="571480"/>
            <a:ext cx="42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4" y="1142985"/>
          <a:ext cx="8001053" cy="2408148"/>
        </p:xfrm>
        <a:graphic>
          <a:graphicData uri="http://schemas.openxmlformats.org/drawingml/2006/table">
            <a:tbl>
              <a:tblPr/>
              <a:tblGrid>
                <a:gridCol w="1038272"/>
                <a:gridCol w="4740777"/>
                <a:gridCol w="2222004"/>
              </a:tblGrid>
              <a:tr h="1207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2014г.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Мастер-класс « Проведение циклов интегрированных  мероприятий с детьми на основе народного искусства»: слайдовая презентация и видео просмотр «Использование народных традиций в музыкальном развитии детей дошкольного возраста» (из опыта работы).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МДОУ </a:t>
                      </a:r>
                      <a:endParaRPr lang="ru-RU" sz="14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Детский сад №44»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5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2016г.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Открытие  МАДОУ «Детский сад №7»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МАДОУ 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«Детский сад №7»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мастер-класс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7554" y="2601754"/>
            <a:ext cx="5616302" cy="40647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мастер-класс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57166"/>
            <a:ext cx="3148425" cy="46434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Стрелка вправо 3"/>
          <p:cNvSpPr/>
          <p:nvPr/>
        </p:nvSpPr>
        <p:spPr>
          <a:xfrm>
            <a:off x="6572264" y="3286124"/>
            <a:ext cx="642942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ткрытие сад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285728"/>
            <a:ext cx="4576778" cy="63237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1538" y="571480"/>
            <a:ext cx="42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4" y="1357298"/>
          <a:ext cx="7929616" cy="2895424"/>
        </p:xfrm>
        <a:graphic>
          <a:graphicData uri="http://schemas.openxmlformats.org/drawingml/2006/table">
            <a:tbl>
              <a:tblPr/>
              <a:tblGrid>
                <a:gridCol w="1029002"/>
                <a:gridCol w="4698449"/>
                <a:gridCol w="2202165"/>
              </a:tblGrid>
              <a:tr h="924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2014г.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«Нетрадиционные технологии в музыкальном развитии дошкольников. Использование ИКТ в музыкальном развитии дошкольников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ГБУ ДПО (ПК) С  «МРИО»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1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2016г.</a:t>
                      </a:r>
                      <a:endParaRPr lang="ru-RU" sz="14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Выездное практическое занятие «Социализация детей дошкольного возраста в процессе деятельности музыкального руководителя в условиях детского сада»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музыкальных руководителей КПК (мастер-класс «Использование  музыкально-дидактических игр в социально-коммуникативном развитии детей дошкольного возраста»)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ГБУ ДПО «МРИО»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0628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Обобщение педагогического опыта </a:t>
            </a:r>
            <a:r>
              <a:rPr lang="ru-RU" dirty="0" smtClean="0">
                <a:solidFill>
                  <a:srgbClr val="999999"/>
                </a:solidFill>
              </a:rPr>
              <a:t/>
            </a:r>
            <a:br>
              <a:rPr lang="ru-RU" dirty="0" smtClean="0">
                <a:solidFill>
                  <a:srgbClr val="999999"/>
                </a:solidFill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2214554"/>
            <a:ext cx="6813970" cy="194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sz="2800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800" u="sng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nsportal</a:t>
            </a:r>
            <a:r>
              <a:rPr lang="ru-RU" sz="2800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2800" u="sng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sz="2800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/</a:t>
            </a:r>
            <a:r>
              <a:rPr lang="en-US" sz="2800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user</a:t>
            </a:r>
            <a:r>
              <a:rPr lang="ru-RU" sz="2800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2"/>
              </a:rPr>
              <a:t>/800</a:t>
            </a:r>
            <a:endParaRPr lang="ru-RU" sz="2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  <a:endParaRPr lang="ru-RU" sz="28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r>
              <a:rPr lang="en-US" sz="2800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sz="2800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2800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ds</a:t>
            </a:r>
            <a:r>
              <a:rPr lang="ru-RU" sz="2800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5</a:t>
            </a:r>
            <a:r>
              <a:rPr lang="en-US" sz="2800" u="sng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sar</a:t>
            </a:r>
            <a:r>
              <a:rPr lang="ru-RU" sz="2800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800" u="sng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schoolrm</a:t>
            </a:r>
            <a:r>
              <a:rPr lang="ru-RU" sz="2800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800" u="sng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ru</a:t>
            </a:r>
            <a:r>
              <a:rPr lang="ru-RU" sz="2800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2800" u="sng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sveden</a:t>
            </a:r>
            <a:r>
              <a:rPr lang="ru-RU" sz="2800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2800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employees</a:t>
            </a:r>
            <a:r>
              <a:rPr lang="ru-RU" sz="2800" u="sng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hlinkClick r:id="rId3"/>
              </a:rPr>
              <a:t>/10851/187702/</a:t>
            </a:r>
            <a:r>
              <a:rPr lang="ru-RU" sz="2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выступление Курсы 2014г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500042"/>
            <a:ext cx="4136210" cy="5715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Стрелка вправо 2"/>
          <p:cNvSpPr/>
          <p:nvPr/>
        </p:nvSpPr>
        <p:spPr>
          <a:xfrm>
            <a:off x="2357422" y="4500570"/>
            <a:ext cx="571504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38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036836" cy="56436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img139 - копия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000108"/>
            <a:ext cx="3909239" cy="55721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Стрелка вправо 3"/>
          <p:cNvSpPr/>
          <p:nvPr/>
        </p:nvSpPr>
        <p:spPr>
          <a:xfrm>
            <a:off x="5643570" y="5286388"/>
            <a:ext cx="71438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873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8.Общественно-педагогическая активность педагога: участие в экспертных комиссиях, в жюри конкурсов, депутатская деятельность и т.д.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6" name="Рисунок 5" descr="8.справка обществен.активност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1071546"/>
            <a:ext cx="4187913" cy="5572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2910" y="285728"/>
            <a:ext cx="42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8596" y="723900"/>
          <a:ext cx="8501121" cy="6134100"/>
        </p:xfrm>
        <a:graphic>
          <a:graphicData uri="http://schemas.openxmlformats.org/drawingml/2006/table">
            <a:tbl>
              <a:tblPr/>
              <a:tblGrid>
                <a:gridCol w="1071570"/>
                <a:gridCol w="5835280"/>
                <a:gridCol w="1594271"/>
              </a:tblGrid>
              <a:tr h="16638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2014-2015г.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член творческой группы МДОУ «Детский сад №5»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№115 от 01.09.14г.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наставничество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№ 126 от 01.09.14г.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2675" algn="l"/>
                        </a:tabLs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комиссии по распределению стимулирующей части фонда оплаты труда работникам 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№127 от 01.09.14г.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352675" algn="l"/>
                        </a:tabLs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тарификационной комиссии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№130 от 01.09.14г.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7"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2015-2016г.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наставничество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№128 от 18.09.15г.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7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консультативный пункт педагогической помощи семьям, воспитывающим детей дошкольного возраста на дому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№4 от 11.01.16г.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7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комиссии по распределению стимулирующих выплат части фонда оплаты труда работникам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№129 от 18.09.15г.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тарификационной комиссии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№130 от 18.09.15г.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рабочей группы по разработке образовательной программы в соответствии ФГОС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№146 от 18.09.15г.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комиссии по обеспечению безопасного пребывания и охране здоровья детей 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№174 от 08.12.15г.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281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2016-2017г.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наставничество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№88 от 20.07.16г.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4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комиссии по распределению стимулирующей части фонда оплаты труда работников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№122 от 01.09.16г.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творческой группы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№123 от 01.09.16г.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тарификационной комиссии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№125 от 01.09.16г.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творческой группа по подготовке к городскому конкурсу профессионального мастерства «Воспитатель года-2017»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№22 от 06.02.2017г.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273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2017-2018г.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рабочей группы по переходу ДОУ на примерную общеобразовательную программу «От рождения до школы»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№53 от 011.03.2018г.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тарификационной комиссии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№128 от 07.09.2017г.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наставничество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№125 от 07.09.2017г.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7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комиссии по распределению стимулирующих выплат части фонда оплаты труда работникам МДОУ «Детский сад №5»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№180  от 12.12.2017г.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член творческой группа по подготовке к городскому конкурсу профессионального мастерства «Воспитатель года-2018»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№19 от 12.01.2018г.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773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2018-2019г.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член комиссии по распределению стимулирующих выплат части фонда оплаты труда работникам МДОУ «Детский сад №5»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№81 от 27.04.2018г.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член  Управляющего Совета  МДОУ «Д/сад №5»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№185 от 03.09.2018г.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член творческой группы ДОУ</a:t>
                      </a:r>
                      <a:endParaRPr lang="ru-RU" sz="1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№146 от 03.09.2018г.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член Совета по безнадзорности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№142 от 03.09.2018г.</a:t>
                      </a:r>
                      <a:endParaRPr lang="ru-RU" sz="1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4466" marR="244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пис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2677764" cy="37862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выписк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1571612"/>
            <a:ext cx="2580977" cy="37862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выписка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388" y="2786058"/>
            <a:ext cx="2576717" cy="3929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9" name="Прямая со стрелкой 8"/>
          <p:cNvCxnSpPr/>
          <p:nvPr/>
        </p:nvCxnSpPr>
        <p:spPr>
          <a:xfrm>
            <a:off x="642910" y="2643182"/>
            <a:ext cx="214314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3643306" y="3214686"/>
            <a:ext cx="214314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6643702" y="6072206"/>
            <a:ext cx="214314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писка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2576699" cy="36433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выписка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2714620"/>
            <a:ext cx="2728288" cy="3857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выписка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1643050"/>
            <a:ext cx="2643206" cy="3857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7" name="Прямая со стрелкой 6"/>
          <p:cNvCxnSpPr/>
          <p:nvPr/>
        </p:nvCxnSpPr>
        <p:spPr>
          <a:xfrm>
            <a:off x="428596" y="2428868"/>
            <a:ext cx="285752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357554" y="4572008"/>
            <a:ext cx="285752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500826" y="4500570"/>
            <a:ext cx="285752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писка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2778812" cy="39290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выписка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1571612"/>
            <a:ext cx="2714612" cy="38383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3186" name="Picture 2" descr="L:\МОЯ аттестация 2019г\8. Общественная активность\выписки из приказов\выписка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2643182"/>
            <a:ext cx="2677747" cy="37861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5" name="Прямая со стрелкой 4"/>
          <p:cNvCxnSpPr/>
          <p:nvPr/>
        </p:nvCxnSpPr>
        <p:spPr>
          <a:xfrm>
            <a:off x="642910" y="2357430"/>
            <a:ext cx="285752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3357554" y="3643314"/>
            <a:ext cx="285752" cy="1588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2910" y="285728"/>
            <a:ext cx="42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785795"/>
          <a:ext cx="8286808" cy="1040959"/>
        </p:xfrm>
        <a:graphic>
          <a:graphicData uri="http://schemas.openxmlformats.org/drawingml/2006/table">
            <a:tbl>
              <a:tblPr/>
              <a:tblGrid>
                <a:gridCol w="1316435"/>
                <a:gridCol w="4768839"/>
                <a:gridCol w="2201534"/>
              </a:tblGrid>
              <a:tr h="143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2015-2016г.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руководитель экспертной группы Главной аттестационной комиссии го Саранск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  <a:cs typeface="Times New Roman"/>
                        </a:rPr>
                        <a:t>№ 823 от 08.09.15г.</a:t>
                      </a:r>
                      <a:endParaRPr lang="ru-RU" sz="1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2016-2017г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руководитель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экспертной группы Главной аттестационной комиссии го Саранск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894 от  29.08.16г.</a:t>
                      </a:r>
                      <a:endParaRPr lang="ru-RU" sz="1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37" marR="685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Рисунок 4" descr="ссс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882" y="2000240"/>
            <a:ext cx="3205576" cy="44291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ссс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2764368"/>
            <a:ext cx="5000628" cy="36191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Стрелка вправо 7"/>
          <p:cNvSpPr/>
          <p:nvPr/>
        </p:nvSpPr>
        <p:spPr>
          <a:xfrm rot="5400000">
            <a:off x="5209517" y="4077367"/>
            <a:ext cx="978408" cy="253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сс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119876" cy="57864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ссс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286124"/>
            <a:ext cx="4473294" cy="32375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Стрелка вправо 3"/>
          <p:cNvSpPr/>
          <p:nvPr/>
        </p:nvSpPr>
        <p:spPr>
          <a:xfrm rot="5400000">
            <a:off x="5709583" y="5077499"/>
            <a:ext cx="978408" cy="253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2910" y="285728"/>
            <a:ext cx="426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благодарность от Волк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3306" y="357166"/>
            <a:ext cx="4131409" cy="59293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34634"/>
            <a:ext cx="8784976" cy="702078"/>
          </a:xfrm>
        </p:spPr>
        <p:txBody>
          <a:bodyPr>
            <a:normAutofit fontScale="90000"/>
          </a:bodyPr>
          <a:lstStyle/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1. Применение информационно-коммуникационных технологий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929411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5" name="Рисунок 4" descr="1. справка ИК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1000108"/>
            <a:ext cx="3981101" cy="55007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24" y="214290"/>
            <a:ext cx="564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9. Развитие творческого потенциала воспитанников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9.справка потенциа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714356"/>
            <a:ext cx="4307139" cy="59511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214290"/>
            <a:ext cx="564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10. Организация индивидуального подхода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0.справка индив.подхо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1" y="644470"/>
            <a:ext cx="4357718" cy="60210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214290"/>
            <a:ext cx="5645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11. Реализация регионального компонента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11. справка регион.компонен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0298" y="642918"/>
            <a:ext cx="4343021" cy="60007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642910" y="285728"/>
            <a:ext cx="735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12. Участие педагога в профессиональных конкурсах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2. справка участие в проф.конкурсах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4286280" cy="59223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12. справка участие в проф.конкурсах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20" y="714356"/>
            <a:ext cx="4143436" cy="59223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42910" y="285728"/>
            <a:ext cx="288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500035" y="785794"/>
          <a:ext cx="8191534" cy="5888736"/>
        </p:xfrm>
        <a:graphic>
          <a:graphicData uri="http://schemas.openxmlformats.org/drawingml/2006/table">
            <a:tbl>
              <a:tblPr/>
              <a:tblGrid>
                <a:gridCol w="3869150"/>
                <a:gridCol w="1592150"/>
                <a:gridCol w="2730234"/>
              </a:tblGrid>
              <a:tr h="13203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Муниципальный конкурс «Творческие и талантливые воспитатели муниципальных дошкольных образовательных учреждений за высокое педагогическое мастерство и значительный вклад в образование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2014г.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диплом победителя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63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Городской конкурс методических разработок по ознакомлению с мордовским фольклором «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Вечкевикс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мастор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» (сценарий </a:t>
                      </a:r>
                      <a:r>
                        <a:rPr lang="ru-RU" sz="1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театрализо-ванного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представления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2014г.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92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Городской конкурс видеороликов «Саранск - новые горизонты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2014г.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63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Городской конкурс методических разработок по ознакомлению с мордовским фольклором «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Вечкевикс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  <a:cs typeface="Times New Roman"/>
                        </a:rPr>
                        <a:t>мастор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» (сценарий театрализованного представления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2016г.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631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Городской конкурс лучшего сценария народного (национального) праздника для педагогов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ДО- «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Сценарий театрализованной программы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4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иплом гран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4000528" cy="6286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 descr="L:\МОЯ аттестация 2019г\8. Общественная активность\выписки из приказов\выписка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357718" cy="6286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Стрелка вправо 3"/>
          <p:cNvSpPr/>
          <p:nvPr/>
        </p:nvSpPr>
        <p:spPr>
          <a:xfrm rot="10800000">
            <a:off x="7786710" y="3436938"/>
            <a:ext cx="978408" cy="413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57224" y="1500174"/>
            <a:ext cx="96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масленица 2 место 2017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285728"/>
            <a:ext cx="4282516" cy="60552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3" descr="L:\МОЯ аттестация 2019г\8. Общественная активность\выписки из приказов\выписка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930383" cy="41434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64" name="Picture 4" descr="L:\МОЯ аттестация 2019г\8. Общественная активность\выписки из приказов\выписка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04" y="2571744"/>
            <a:ext cx="2899348" cy="40995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2165" name="Picture 5" descr="L:\МОЯ аттестация 2019г\8. Общественная активность\выписки из приказов\выписка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785926"/>
            <a:ext cx="2972195" cy="40005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Стрелка вправо 4"/>
          <p:cNvSpPr/>
          <p:nvPr/>
        </p:nvSpPr>
        <p:spPr>
          <a:xfrm>
            <a:off x="214282" y="2428868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57224" y="1500174"/>
            <a:ext cx="960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справка</a:t>
            </a:r>
            <a:endParaRPr lang="ru-RU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3428992" y="4000504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6429388" y="5000636"/>
            <a:ext cx="357190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57224" y="357166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Гранд без даты!!!!!!!!!!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00496" y="571480"/>
            <a:ext cx="4343021" cy="60007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14285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642920"/>
          <a:ext cx="8143808" cy="5837040"/>
        </p:xfrm>
        <a:graphic>
          <a:graphicData uri="http://schemas.openxmlformats.org/drawingml/2006/table">
            <a:tbl>
              <a:tblPr/>
              <a:tblGrid>
                <a:gridCol w="3798438"/>
                <a:gridCol w="1665035"/>
                <a:gridCol w="2680335"/>
              </a:tblGrid>
              <a:tr h="381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Всероссийский проект «Источник знаний» (номинация «Музыкальный мир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»)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2014г.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Всероссийский конкурс «</a:t>
                      </a: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Умната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» (ФГОС ДО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2015г.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Всероссийский конкурс «</a:t>
                      </a: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Умната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» (Основы правовых знаний педагога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2015г.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Всероссийский проект  «Источник знаний» (номинация «Музыкальный мир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»)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2015г.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3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Всероссийский педагогический конкурс новогодних 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сценариев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2016г.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 место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Всероссийское тестирование «ТоталТест»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2016г.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диплом  победителя 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степени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Всероссийский конкурс «Весенняя капель» (танец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Всероссийский творческий конкурс «Солнечный свет» (вокальное и музыкальное творчество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81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Всероссийский </a:t>
                      </a: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онлайн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- конкурс «Лучший педагог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2017г. 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Всероссийская олимпиада «Педагогический успех» (номинация- Музыкальное воспитание дошкольников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2017г.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Всероссийский конкурс «</a:t>
                      </a: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Воспитателю.ру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» (конспект занятия «Мыльные пузыри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2018г.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3 место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Всероссийский конкурс «</a:t>
                      </a: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Воспитателю.ру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» ( </a:t>
                      </a:r>
                      <a:r>
                        <a:rPr lang="ru-RU" sz="1000" b="1" dirty="0" err="1">
                          <a:latin typeface="Times New Roman"/>
                          <a:ea typeface="Times New Roman"/>
                          <a:cs typeface="Times New Roman"/>
                        </a:rPr>
                        <a:t>сцена-рий</a:t>
                      </a: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 «Никто не забыт, ничто не забыто</a:t>
                      </a: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2018г. 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1 место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2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Times New Roman"/>
                          <a:cs typeface="Times New Roman"/>
                        </a:rPr>
                        <a:t>Всероссийский онлайн-конкурс «За преданность профессии»  </a:t>
                      </a:r>
                      <a:endParaRPr lang="ru-RU" sz="10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2018г.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участие</a:t>
                      </a:r>
                      <a:endParaRPr lang="ru-RU" sz="1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164" marR="6116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196578"/>
            <a:ext cx="8229600" cy="492918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8" name="Рисунок 7" descr="сертификат на использование ИК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476672"/>
            <a:ext cx="8035120" cy="5680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мой конкурс Умната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14290"/>
            <a:ext cx="4000528" cy="63579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мой конкурс Умнат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214290"/>
            <a:ext cx="4242276" cy="63579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716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214290"/>
            <a:ext cx="4286280" cy="6357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мой декабрь 20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76" y="214290"/>
            <a:ext cx="4286280" cy="63579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серос.конкурс сценариев 2 место 2016г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285728"/>
            <a:ext cx="4343283" cy="6286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всероссийское тестирование ноябрь 2016г.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213" y="285728"/>
            <a:ext cx="4393787" cy="6286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танец 1 мес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85728"/>
            <a:ext cx="4393787" cy="62150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диплом 1 место уз.студ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9922" y="285728"/>
            <a:ext cx="4301234" cy="62150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учший педаго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19" y="214290"/>
            <a:ext cx="3940067" cy="64294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3463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4290"/>
            <a:ext cx="4275321" cy="64294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плом 3 место конспек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4000528" cy="6286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Диплом сц.День Победы 07.05.2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14290"/>
            <a:ext cx="3929090" cy="6286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а преданность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428604"/>
            <a:ext cx="4344159" cy="61436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357166"/>
            <a:ext cx="2843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928662" y="928670"/>
          <a:ext cx="7691470" cy="4479135"/>
        </p:xfrm>
        <a:graphic>
          <a:graphicData uri="http://schemas.openxmlformats.org/drawingml/2006/table">
            <a:tbl>
              <a:tblPr/>
              <a:tblGrid>
                <a:gridCol w="3973089"/>
                <a:gridCol w="1604517"/>
                <a:gridCol w="2113864"/>
              </a:tblGrid>
              <a:tr h="10649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учителей  «Академия интеллектуального развития»  (номинация «Развитие творческих способностей детей в условиях  дополнительного образования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2016г.</a:t>
                      </a: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диплом победителя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степени</a:t>
                      </a: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Творческий конкурс «Время знаний» (музыкальное исполнительство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2017г.</a:t>
                      </a: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</a:t>
                      </a: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место</a:t>
                      </a: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24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Творческий конкурс «Солнечный свет» (номинация «Дидактическое пособие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2017г.</a:t>
                      </a: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творческий конкурс «Солнечный свет» (номинация «Нравственно-патриотическое воспитание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2017г. </a:t>
                      </a: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 место</a:t>
                      </a: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Международный конкурс  педагогов« Академия интеллектуального развития» (номинация «Методическая копилка-2018»)</a:t>
                      </a: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2018</a:t>
                      </a: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диплом победителя </a:t>
                      </a:r>
                      <a:r>
                        <a:rPr lang="en-US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  <a:r>
                        <a:rPr lang="ru-RU" sz="1400" b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степени</a:t>
                      </a:r>
                    </a:p>
                  </a:txBody>
                  <a:tcPr marL="66962" marR="669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серос. конкурс сценариев 16.12.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4071966" cy="61436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Время знанийкружок Матрешки 1 мест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285728"/>
            <a:ext cx="4071966" cy="62151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дидак.пособие 1 мес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3929090" cy="6357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сценарий 9 ма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214290"/>
            <a:ext cx="4000528" cy="63579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1 Активный участник Булат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1"/>
            <a:ext cx="4143403" cy="63579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 descr="162 булат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14290"/>
            <a:ext cx="4294019" cy="635798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онкурс сценариев День матери ноябрь 2018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142852"/>
            <a:ext cx="4567291" cy="64605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pPr algn="l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13. Награды и поощрения педагога</a:t>
            </a:r>
            <a:endParaRPr lang="ru-RU" sz="2200" dirty="0"/>
          </a:p>
        </p:txBody>
      </p:sp>
      <p:pic>
        <p:nvPicPr>
          <p:cNvPr id="5" name="Рисунок 4" descr="13. справка награды и поощр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605710"/>
            <a:ext cx="4214842" cy="58236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14348" y="357166"/>
            <a:ext cx="250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Уровень организации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благодарность родителей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5" y="1071546"/>
            <a:ext cx="3571900" cy="55007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 descr="благодарность родителе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000108"/>
            <a:ext cx="3571900" cy="5572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i="1" dirty="0" smtClean="0"/>
          </a:p>
          <a:p>
            <a:endParaRPr lang="ru-RU" dirty="0"/>
          </a:p>
        </p:txBody>
      </p:sp>
      <p:pic>
        <p:nvPicPr>
          <p:cNvPr id="6" name="Рисунок 5" descr="новые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6482641" cy="439770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Рисунок 6" descr="новые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8592" y="2204864"/>
            <a:ext cx="6363462" cy="444094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Ш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785794"/>
            <a:ext cx="4155945" cy="58579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почет.грамот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785794"/>
            <a:ext cx="4191109" cy="58579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596" y="214290"/>
            <a:ext cx="5857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лагодарность муз.школ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4000837" cy="6286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благодарность теат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285728"/>
            <a:ext cx="4143404" cy="62865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Безымянный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000108"/>
            <a:ext cx="8128025" cy="45720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тзыв на сайте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70" y="428604"/>
            <a:ext cx="8604310" cy="55007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тзыв родителей на сайте ДС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642918"/>
            <a:ext cx="8286776" cy="52864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0034" y="214290"/>
            <a:ext cx="628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заряд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642918"/>
            <a:ext cx="4051641" cy="59485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благодарность от Волко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621089"/>
            <a:ext cx="4239720" cy="6022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2137</Words>
  <Application>Microsoft Office PowerPoint</Application>
  <PresentationFormat>Экран (4:3)</PresentationFormat>
  <Paragraphs>343</Paragraphs>
  <Slides>114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15" baseType="lpstr">
      <vt:lpstr>Тема Office</vt:lpstr>
      <vt:lpstr>Министерство образования РМ   Портфолио  Булатовой  Ларисы Маратовны,  музыкального руководителя  МДОУ «Детский сад №5» г.о.Саранск</vt:lpstr>
      <vt:lpstr>Презентация PowerPoint</vt:lpstr>
      <vt:lpstr>Презентация PowerPoint</vt:lpstr>
      <vt:lpstr>Презентация PowerPoint</vt:lpstr>
      <vt:lpstr>Презентация PowerPoint</vt:lpstr>
      <vt:lpstr>  Обобщение педагогического опыта  </vt:lpstr>
      <vt:lpstr> 1. Применение информационно-коммуникационных технологий</vt:lpstr>
      <vt:lpstr>Презентация PowerPoint</vt:lpstr>
      <vt:lpstr>Презентация PowerPoint</vt:lpstr>
      <vt:lpstr>Презентация PowerPoint</vt:lpstr>
      <vt:lpstr>Презентация PowerPoint</vt:lpstr>
      <vt:lpstr>2. Наличие авторских программ, методических пособий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4. Результаты участия воспитанников в  конкурсах,                                   выставках,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Выступления на научно-практических конференциях, педчтениях, семинарах, секциях; МО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8.Общественно-педагогическая активность педагога: участие в экспертных комиссиях, в жюри конкурсов, депутатская деятельность и т.д.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13. Награды и поощрения педагога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14. Повышение квалификации, профессиональная  переподготовка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154</cp:revision>
  <dcterms:modified xsi:type="dcterms:W3CDTF">2022-03-30T06:58:54Z</dcterms:modified>
</cp:coreProperties>
</file>