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76" r:id="rId4"/>
    <p:sldId id="262" r:id="rId5"/>
    <p:sldId id="259" r:id="rId6"/>
    <p:sldId id="261" r:id="rId7"/>
    <p:sldId id="258" r:id="rId8"/>
    <p:sldId id="260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7" r:id="rId19"/>
    <p:sldId id="278" r:id="rId20"/>
    <p:sldId id="279" r:id="rId21"/>
    <p:sldId id="273" r:id="rId2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603" autoAdjust="0"/>
    <p:restoredTop sz="94660"/>
  </p:normalViewPr>
  <p:slideViewPr>
    <p:cSldViewPr>
      <p:cViewPr varScale="1">
        <p:scale>
          <a:sx n="81" d="100"/>
          <a:sy n="81" d="100"/>
        </p:scale>
        <p:origin x="1164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Brickwork-SD-R1acrop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 useBgFill="1">
        <p:nvSpPr>
          <p:cNvPr id="13" name="Freeform 12"/>
          <p:cNvSpPr/>
          <p:nvPr/>
        </p:nvSpPr>
        <p:spPr>
          <a:xfrm>
            <a:off x="-8467" y="-16933"/>
            <a:ext cx="8754534" cy="6451600"/>
          </a:xfrm>
          <a:custGeom>
            <a:avLst/>
            <a:gdLst/>
            <a:ahLst/>
            <a:cxnLst/>
            <a:rect l="l" t="t" r="r" b="b"/>
            <a:pathLst>
              <a:path w="8754534" h="6451600">
                <a:moveTo>
                  <a:pt x="8373534" y="0"/>
                </a:moveTo>
                <a:lnTo>
                  <a:pt x="8754534" y="5994400"/>
                </a:lnTo>
                <a:lnTo>
                  <a:pt x="0" y="6451600"/>
                </a:lnTo>
                <a:lnTo>
                  <a:pt x="0" y="0"/>
                </a:lnTo>
                <a:lnTo>
                  <a:pt x="8373534" y="0"/>
                </a:lnTo>
                <a:close/>
              </a:path>
            </a:pathLst>
          </a:custGeom>
          <a:ln>
            <a:noFill/>
          </a:ln>
          <a:effectLst>
            <a:outerShdw blurRad="98425" dist="76200" dir="4380000" algn="tl" rotWithShape="0">
              <a:srgbClr val="000000">
                <a:alpha val="68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3" name="Freeform 22"/>
          <p:cNvSpPr/>
          <p:nvPr/>
        </p:nvSpPr>
        <p:spPr>
          <a:xfrm>
            <a:off x="-10379" y="4445000"/>
            <a:ext cx="8464695" cy="1715811"/>
          </a:xfrm>
          <a:custGeom>
            <a:avLst/>
            <a:gdLst/>
            <a:ahLst/>
            <a:cxnLst/>
            <a:rect l="l" t="t" r="r" b="b"/>
            <a:pathLst>
              <a:path w="8428428" h="1878553">
                <a:moveTo>
                  <a:pt x="0" y="438229"/>
                </a:moveTo>
                <a:lnTo>
                  <a:pt x="8343246" y="0"/>
                </a:lnTo>
                <a:lnTo>
                  <a:pt x="8428428" y="1424838"/>
                </a:lnTo>
                <a:lnTo>
                  <a:pt x="7515" y="1878553"/>
                </a:lnTo>
                <a:lnTo>
                  <a:pt x="0" y="438229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9" name="Freeform 28"/>
          <p:cNvSpPr/>
          <p:nvPr/>
        </p:nvSpPr>
        <p:spPr>
          <a:xfrm>
            <a:off x="-2864" y="0"/>
            <a:ext cx="5811235" cy="321615"/>
          </a:xfrm>
          <a:custGeom>
            <a:avLst/>
            <a:gdLst/>
            <a:ahLst/>
            <a:cxnLst/>
            <a:rect l="l" t="t" r="r" b="b"/>
            <a:pathLst>
              <a:path w="5811235" h="321615">
                <a:moveTo>
                  <a:pt x="0" y="0"/>
                </a:moveTo>
                <a:lnTo>
                  <a:pt x="5811235" y="0"/>
                </a:lnTo>
                <a:lnTo>
                  <a:pt x="1" y="321615"/>
                </a:lnTo>
                <a:cubicBezTo>
                  <a:pt x="1" y="214410"/>
                  <a:pt x="0" y="107205"/>
                  <a:pt x="0" y="0"/>
                </a:cubicBez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0" name="Freeform 29"/>
          <p:cNvSpPr/>
          <p:nvPr/>
        </p:nvSpPr>
        <p:spPr>
          <a:xfrm rot="21420000">
            <a:off x="-170768" y="213023"/>
            <a:ext cx="8480534" cy="5746008"/>
          </a:xfrm>
          <a:custGeom>
            <a:avLst/>
            <a:gdLst/>
            <a:ahLst/>
            <a:cxnLst/>
            <a:rect l="l" t="t" r="r" b="b"/>
            <a:pathLst>
              <a:path w="11307378" h="5746008">
                <a:moveTo>
                  <a:pt x="11270997" y="0"/>
                </a:moveTo>
                <a:lnTo>
                  <a:pt x="11307378" y="5746008"/>
                </a:lnTo>
                <a:lnTo>
                  <a:pt x="1" y="5743137"/>
                </a:lnTo>
              </a:path>
            </a:pathLst>
          </a:custGeom>
          <a:ln w="82550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1420000">
            <a:off x="451416" y="668338"/>
            <a:ext cx="7533524" cy="2766528"/>
          </a:xfrm>
        </p:spPr>
        <p:txBody>
          <a:bodyPr anchor="b">
            <a:normAutofit/>
          </a:bodyPr>
          <a:lstStyle>
            <a:lvl1pPr algn="r">
              <a:defRPr sz="7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21420000">
            <a:off x="554462" y="3446830"/>
            <a:ext cx="7512060" cy="550333"/>
          </a:xfrm>
        </p:spPr>
        <p:txBody>
          <a:bodyPr anchor="t">
            <a:noAutofit/>
          </a:bodyPr>
          <a:lstStyle>
            <a:lvl1pPr marL="0" indent="0" algn="r">
              <a:buNone/>
              <a:defRPr sz="24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21420000">
            <a:off x="3669071" y="4714242"/>
            <a:ext cx="4607740" cy="942356"/>
          </a:xfrm>
        </p:spPr>
        <p:txBody>
          <a:bodyPr/>
          <a:lstStyle>
            <a:lvl1pPr algn="ctr">
              <a:defRPr sz="42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27.04.2021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21420000">
            <a:off x="-12134" y="4954635"/>
            <a:ext cx="2987069" cy="918361"/>
          </a:xfrm>
        </p:spPr>
        <p:txBody>
          <a:bodyPr vert="horz" lIns="91440" tIns="45720" rIns="91440" bIns="45720" rtlCol="0" anchor="ctr"/>
          <a:lstStyle>
            <a:lvl1pPr algn="r">
              <a:defRPr lang="en-US" sz="4200" dirty="0"/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21420000">
            <a:off x="7401518" y="3819948"/>
            <a:ext cx="680390" cy="498470"/>
          </a:xfrm>
        </p:spPr>
        <p:txBody>
          <a:bodyPr/>
          <a:lstStyle>
            <a:lvl1pPr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33" name="5-Point Star 32"/>
          <p:cNvSpPr/>
          <p:nvPr/>
        </p:nvSpPr>
        <p:spPr>
          <a:xfrm rot="21420000">
            <a:off x="3121951" y="5057183"/>
            <a:ext cx="515386" cy="515386"/>
          </a:xfrm>
          <a:prstGeom prst="star5">
            <a:avLst>
              <a:gd name="adj" fmla="val 26693"/>
              <a:gd name="hf" fmla="val 105146"/>
              <a:gd name="vf" fmla="val 110557"/>
            </a:avLst>
          </a:prstGeom>
          <a:solidFill>
            <a:schemeClr val="tx1">
              <a:alpha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5537830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0" y="4106333"/>
            <a:ext cx="7796031" cy="58884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4351" y="685800"/>
            <a:ext cx="7794385" cy="319490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4335" y="4702923"/>
            <a:ext cx="7796046" cy="682472"/>
          </a:xfrm>
        </p:spPr>
        <p:txBody>
          <a:bodyPr anchor="t"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27.04.2021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616909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1" y="685801"/>
            <a:ext cx="7797677" cy="3194903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4335" y="4106333"/>
            <a:ext cx="7796047" cy="127360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27.04.2021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3368706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99" y="685800"/>
            <a:ext cx="7143765" cy="2916704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162698" y="3610032"/>
            <a:ext cx="6500967" cy="377768"/>
          </a:xfrm>
        </p:spPr>
        <p:txBody>
          <a:bodyPr anchor="t">
            <a:normAutofit/>
          </a:bodyPr>
          <a:lstStyle>
            <a:lvl1pPr marL="0" indent="0" algn="r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4351" y="4106334"/>
            <a:ext cx="7797662" cy="1268252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27.04.2021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extBox 9"/>
          <p:cNvSpPr txBox="1"/>
          <p:nvPr/>
        </p:nvSpPr>
        <p:spPr>
          <a:xfrm>
            <a:off x="404280" y="887850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7897147" y="2906482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27649374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1" y="1723855"/>
            <a:ext cx="7796030" cy="2511835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4351" y="4247468"/>
            <a:ext cx="7796030" cy="114064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27.04.2021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6598583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514351" y="685801"/>
            <a:ext cx="7796030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514352" y="2063395"/>
            <a:ext cx="248259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514352" y="2639658"/>
            <a:ext cx="2482596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175967" y="2063395"/>
            <a:ext cx="248259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175966" y="2639658"/>
            <a:ext cx="2482596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827785" y="2063395"/>
            <a:ext cx="248259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5827785" y="2639658"/>
            <a:ext cx="2482596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27.04.2021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8765505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514351" y="685801"/>
            <a:ext cx="7797662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518880" y="3813025"/>
            <a:ext cx="248259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514335" y="2063396"/>
            <a:ext cx="2482596" cy="1536725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518880" y="4389288"/>
            <a:ext cx="2482596" cy="98529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178058" y="3813025"/>
            <a:ext cx="248259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176999" y="2063396"/>
            <a:ext cx="2482596" cy="1535237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176998" y="4389286"/>
            <a:ext cx="2483655" cy="98530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826708" y="3813025"/>
            <a:ext cx="248259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826614" y="2063394"/>
            <a:ext cx="2482596" cy="1537196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5826614" y="4389284"/>
            <a:ext cx="2482596" cy="985302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27.04.2021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8723238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514351" y="2063396"/>
            <a:ext cx="7796030" cy="3311190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27.04.2021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378430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11896" y="685801"/>
            <a:ext cx="1698485" cy="4688785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514351" y="685801"/>
            <a:ext cx="5928323" cy="4688785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27.04.2021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254742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514351" y="2063396"/>
            <a:ext cx="7796030" cy="3311189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27.04.2021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43499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1" y="685801"/>
            <a:ext cx="7796030" cy="3193487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4351" y="3742267"/>
            <a:ext cx="7796030" cy="1639614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27.04.2021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34304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514351" y="685800"/>
            <a:ext cx="7797662" cy="115814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514350" y="2063396"/>
            <a:ext cx="3816536" cy="3311189"/>
          </a:xfrm>
        </p:spPr>
        <p:txBody>
          <a:bodyPr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4495478" y="2063396"/>
            <a:ext cx="3814904" cy="3311189"/>
          </a:xfrm>
        </p:spPr>
        <p:txBody>
          <a:bodyPr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27.04.2021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48872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514351" y="685800"/>
            <a:ext cx="7796030" cy="115814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9569" y="2063396"/>
            <a:ext cx="3591317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514352" y="2861733"/>
            <a:ext cx="3816534" cy="2512852"/>
          </a:xfrm>
        </p:spPr>
        <p:txBody>
          <a:bodyPr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15340" y="2063396"/>
            <a:ext cx="3596671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4495477" y="2861733"/>
            <a:ext cx="3816535" cy="2512852"/>
          </a:xfrm>
        </p:spPr>
        <p:txBody>
          <a:bodyPr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27.04.2021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379803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27.04.2021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226932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27.04.2021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384980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232" y="685800"/>
            <a:ext cx="3095145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3784600" y="685801"/>
            <a:ext cx="4525781" cy="468878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20232" y="2709053"/>
            <a:ext cx="3095146" cy="2665533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27.04.2021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965254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1" y="685800"/>
            <a:ext cx="4408172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47740" y="1"/>
            <a:ext cx="3162641" cy="507153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4351" y="2709053"/>
            <a:ext cx="4408171" cy="2362481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27.04.2021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310796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jp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Brickwork-SD-R1acrop.jp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-19048" y="1"/>
            <a:ext cx="9004013" cy="6644081"/>
            <a:chOff x="-25397" y="0"/>
            <a:chExt cx="12005350" cy="6644081"/>
          </a:xfrm>
        </p:grpSpPr>
        <p:sp useBgFill="1">
          <p:nvSpPr>
            <p:cNvPr id="11" name="Rectangle 10"/>
            <p:cNvSpPr/>
            <p:nvPr/>
          </p:nvSpPr>
          <p:spPr>
            <a:xfrm>
              <a:off x="1" y="0"/>
              <a:ext cx="11979952" cy="6644081"/>
            </a:xfrm>
            <a:prstGeom prst="rect">
              <a:avLst/>
            </a:prstGeom>
            <a:ln>
              <a:noFill/>
            </a:ln>
            <a:effectLst>
              <a:outerShdw blurRad="98425" dist="76200" dir="4380000" algn="tl" rotWithShape="0">
                <a:srgbClr val="000000">
                  <a:alpha val="68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Rectangle 12"/>
            <p:cNvSpPr/>
            <p:nvPr/>
          </p:nvSpPr>
          <p:spPr>
            <a:xfrm>
              <a:off x="1" y="5600215"/>
              <a:ext cx="11706512" cy="780581"/>
            </a:xfrm>
            <a:prstGeom prst="rect">
              <a:avLst/>
            </a:prstGeom>
            <a:gradFill flip="none" rotWithShape="1">
              <a:gsLst>
                <a:gs pos="34000">
                  <a:schemeClr val="accent1"/>
                </a:gs>
                <a:gs pos="100000">
                  <a:schemeClr val="accent1">
                    <a:lumMod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-25397" y="0"/>
              <a:ext cx="11773291" cy="6419514"/>
            </a:xfrm>
            <a:custGeom>
              <a:avLst/>
              <a:gdLst/>
              <a:ahLst/>
              <a:cxnLst/>
              <a:rect l="l" t="t" r="r" b="b"/>
              <a:pathLst>
                <a:path w="11773291" h="6419514">
                  <a:moveTo>
                    <a:pt x="11750059" y="0"/>
                  </a:moveTo>
                  <a:lnTo>
                    <a:pt x="11773291" y="6419514"/>
                  </a:lnTo>
                  <a:lnTo>
                    <a:pt x="0" y="6411047"/>
                  </a:lnTo>
                </a:path>
              </a:pathLst>
            </a:custGeom>
            <a:ln w="82550">
              <a:solidFill>
                <a:schemeClr val="tx1">
                  <a:lumMod val="50000"/>
                  <a:lumOff val="50000"/>
                </a:schemeClr>
              </a:solidFill>
              <a:miter lim="800000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14351" y="685801"/>
            <a:ext cx="7797662" cy="115196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4351" y="2063396"/>
            <a:ext cx="7797662" cy="33111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73562" y="5757334"/>
            <a:ext cx="2838450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8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27.04.2021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14351" y="5757334"/>
            <a:ext cx="4124789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8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715341" y="5757334"/>
            <a:ext cx="680390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8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843127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  <p:sldLayoutId id="2147483687" r:id="rId15"/>
    <p:sldLayoutId id="2147483688" r:id="rId16"/>
    <p:sldLayoutId id="2147483689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 cap="all" baseline="0">
          <a:solidFill>
            <a:schemeClr val="accent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4175" y="0"/>
            <a:ext cx="9184300" cy="645333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625657" y="0"/>
            <a:ext cx="6152728" cy="584775"/>
          </a:xfrm>
          <a:prstGeom prst="rect">
            <a:avLst/>
          </a:prstGeom>
          <a:noFill/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Рузаевка – родник </a:t>
            </a:r>
            <a:r>
              <a:rPr lang="ru-RU" sz="32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талантов</a:t>
            </a:r>
          </a:p>
        </p:txBody>
      </p:sp>
    </p:spTree>
    <p:extLst>
      <p:ext uri="{BB962C8B-B14F-4D97-AF65-F5344CB8AC3E}">
        <p14:creationId xmlns:p14="http://schemas.microsoft.com/office/powerpoint/2010/main" val="42682255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 Задание </a:t>
            </a:r>
          </a:p>
          <a:p>
            <a:pPr marL="0" indent="0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Назовите известные произведения Ф.К. Андриянова ?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100676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514350" y="404664"/>
            <a:ext cx="8018089" cy="496992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 Задание</a:t>
            </a:r>
          </a:p>
          <a:p>
            <a:pPr marL="0" indent="0" algn="ctr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Составьте слово : </a:t>
            </a:r>
          </a:p>
          <a:p>
            <a:pPr marL="0" indent="0">
              <a:buNone/>
            </a:pPr>
            <a:r>
              <a:rPr lang="ru-RU" sz="7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Ямезикл</a:t>
            </a:r>
            <a:endParaRPr lang="ru-RU" sz="7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7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ТАПСИЛЕИ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60135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514350" y="1412776"/>
            <a:ext cx="7946081" cy="396180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 задание</a:t>
            </a:r>
          </a:p>
          <a:p>
            <a:pPr marL="0" indent="0" algn="ctr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Сопоставьте автора и произведения верно</a:t>
            </a:r>
          </a:p>
          <a:p>
            <a:pPr marL="0" indent="0" algn="ctr">
              <a:buNone/>
            </a:pP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 Ш.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Камал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«Осужденный»</a:t>
            </a:r>
          </a:p>
          <a:p>
            <a:pPr marL="0" indent="0" algn="ctr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2.   Ф. Андриянов     «когда рождается прекрасное»</a:t>
            </a:r>
          </a:p>
          <a:p>
            <a:pPr marL="0" indent="0" algn="ctr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3. А. Полежаев                                          «Память»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>
            <a:off x="3635896" y="2063396"/>
            <a:ext cx="0" cy="273375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37269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251520" y="-819472"/>
            <a:ext cx="7796030" cy="4031269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 задание</a:t>
            </a:r>
          </a:p>
          <a:p>
            <a:pPr marL="0" indent="0" algn="ctr">
              <a:buNone/>
            </a:pPr>
            <a:r>
              <a:rPr lang="ru-RU" dirty="0" smtClean="0"/>
              <a:t>Чей это портрет ? 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7664" y="1556202"/>
            <a:ext cx="5871081" cy="39140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36768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251520" y="0"/>
            <a:ext cx="8064896" cy="5112568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6 Задание </a:t>
            </a:r>
          </a:p>
          <a:p>
            <a:pPr marL="0" indent="0" algn="ctr">
              <a:buNone/>
            </a:pP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Назовите пословицы и поговорки про родной край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58319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467544" y="620688"/>
            <a:ext cx="7796030" cy="331118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7 Задание</a:t>
            </a:r>
          </a:p>
          <a:p>
            <a:pPr marL="0" indent="0">
              <a:buNone/>
            </a:pP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Где родился Ф.К. Андриянов ?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231722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323528" y="116632"/>
            <a:ext cx="7986853" cy="525795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«О Ком говорится в тексте?»</a:t>
            </a:r>
          </a:p>
          <a:p>
            <a:pPr>
              <a:buFontTx/>
              <a:buChar char="-"/>
            </a:pPr>
            <a:r>
              <a:rPr lang="ru-RU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    За героизм и мужество, проявленные в боях с фашистскими захватчиками, награжден орденами Отечественной войны I степени, Славы III степени, многими боевыми медалями</a:t>
            </a:r>
            <a:r>
              <a:rPr lang="ru-RU" dirty="0" smtClean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>
              <a:buFontTx/>
              <a:buChar char="-"/>
            </a:pP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Он 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родился </a:t>
            </a: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16 марта 1884 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года в деревне </a:t>
            </a:r>
            <a:r>
              <a:rPr lang="ru-RU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Пишля</a:t>
            </a: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Инсарского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уезда Пензенской губернии (ныне Тат-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Пишля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Рузаевского района). Вершиной его дореволюционной прозы стала повесть «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Акчарлаклар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» («Чайки», 1915 г.). </a:t>
            </a:r>
            <a:endParaRPr lang="ru-RU" dirty="0" smtClean="0">
              <a:solidFill>
                <a:srgbClr val="000000"/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>
              <a:buFontTx/>
              <a:buChar char="-"/>
            </a:pP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856774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683568" y="332656"/>
            <a:ext cx="8064896" cy="4968552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9 задание</a:t>
            </a:r>
          </a:p>
          <a:p>
            <a:pPr marL="0" indent="0" algn="ctr">
              <a:buNone/>
            </a:pP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Подберите однокоренные слова </a:t>
            </a:r>
          </a:p>
          <a:p>
            <a:pPr marL="0" indent="0">
              <a:buNone/>
            </a:pPr>
            <a:r>
              <a:rPr lang="ru-RU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ЗемлЯки</a:t>
            </a:r>
            <a:r>
              <a:rPr lang="ru-RU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», «Писатели».</a:t>
            </a:r>
          </a:p>
        </p:txBody>
      </p:sp>
    </p:spTree>
    <p:extLst>
      <p:ext uri="{BB962C8B-B14F-4D97-AF65-F5344CB8AC3E}">
        <p14:creationId xmlns:p14="http://schemas.microsoft.com/office/powerpoint/2010/main" val="37986329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10 задание</a:t>
            </a:r>
          </a:p>
          <a:p>
            <a:pPr marL="0" indent="0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честь кого названа Рузаевка? 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398467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11 задание </a:t>
            </a:r>
          </a:p>
          <a:p>
            <a:pPr marL="0" indent="0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какой газете работал Ш.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Камал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751338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16632"/>
            <a:ext cx="8755568" cy="6624736"/>
          </a:xfrm>
        </p:spPr>
      </p:pic>
      <p:sp>
        <p:nvSpPr>
          <p:cNvPr id="6" name="TextBox 5"/>
          <p:cNvSpPr txBox="1"/>
          <p:nvPr/>
        </p:nvSpPr>
        <p:spPr>
          <a:xfrm>
            <a:off x="611560" y="1052736"/>
            <a:ext cx="509744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Рузаевка. </a:t>
            </a:r>
          </a:p>
          <a:p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Год основания 1631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871017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12 задание </a:t>
            </a:r>
          </a:p>
          <a:p>
            <a:pPr marL="0" indent="0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Назовите достопримечательности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рузаевки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662986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755576" y="692696"/>
            <a:ext cx="7796030" cy="331118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6000" cap="none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Спасибо за внимание!</a:t>
            </a:r>
            <a:endParaRPr lang="ru-RU" sz="6000" cap="none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1064039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0"/>
            <a:ext cx="8640960" cy="6656690"/>
          </a:xfrm>
        </p:spPr>
      </p:pic>
      <p:sp>
        <p:nvSpPr>
          <p:cNvPr id="6" name="TextBox 5"/>
          <p:cNvSpPr txBox="1"/>
          <p:nvPr/>
        </p:nvSpPr>
        <p:spPr>
          <a:xfrm>
            <a:off x="4506101" y="4005064"/>
            <a:ext cx="463789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Александр Иванович </a:t>
            </a:r>
            <a:r>
              <a:rPr lang="ru-RU" sz="32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Полежаев</a:t>
            </a:r>
            <a:br>
              <a:rPr lang="ru-RU" sz="32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</a:br>
            <a:r>
              <a:rPr lang="ru-RU" sz="32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30.08.1804-16.01.1838</a:t>
            </a:r>
            <a:endParaRPr lang="ru-RU" sz="32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1250024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590059" y="1129474"/>
            <a:ext cx="8229600" cy="4525963"/>
          </a:xfrm>
        </p:spPr>
        <p:txBody>
          <a:bodyPr/>
          <a:lstStyle/>
          <a:p>
            <a:pPr marL="0" indent="0" algn="ctr">
              <a:buNone/>
            </a:pPr>
            <a:r>
              <a:rPr lang="ru-RU" dirty="0" smtClean="0"/>
              <a:t>Известные произведения:</a:t>
            </a:r>
          </a:p>
          <a:p>
            <a:pPr marL="0" indent="0" algn="just">
              <a:buNone/>
            </a:pPr>
            <a:r>
              <a:rPr lang="ru-RU" sz="4400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«</a:t>
            </a:r>
            <a:r>
              <a:rPr lang="ru-RU" sz="4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Осужденный», </a:t>
            </a:r>
            <a:endParaRPr lang="ru-RU" sz="4400" dirty="0" smtClean="0">
              <a:solidFill>
                <a:srgbClr val="00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4400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«Песнь пленного </a:t>
            </a:r>
            <a:r>
              <a:rPr lang="ru-RU" sz="44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ирокезца</a:t>
            </a:r>
            <a:r>
              <a:rPr lang="ru-RU" sz="4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», </a:t>
            </a:r>
            <a:endParaRPr lang="ru-RU" sz="4400" dirty="0" smtClean="0">
              <a:solidFill>
                <a:srgbClr val="00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ru-RU" sz="4400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«</a:t>
            </a:r>
            <a:r>
              <a:rPr lang="ru-RU" sz="4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Эрпели</a:t>
            </a:r>
            <a:r>
              <a:rPr lang="ru-RU" sz="4400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».</a:t>
            </a:r>
            <a:endParaRPr lang="ru-RU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5-конечная звезда 3"/>
          <p:cNvSpPr/>
          <p:nvPr/>
        </p:nvSpPr>
        <p:spPr>
          <a:xfrm>
            <a:off x="259779" y="2222596"/>
            <a:ext cx="360040" cy="36004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5-конечная звезда 4"/>
          <p:cNvSpPr/>
          <p:nvPr/>
        </p:nvSpPr>
        <p:spPr>
          <a:xfrm>
            <a:off x="280412" y="3212435"/>
            <a:ext cx="360040" cy="36004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5-конечная звезда 5"/>
          <p:cNvSpPr/>
          <p:nvPr/>
        </p:nvSpPr>
        <p:spPr>
          <a:xfrm>
            <a:off x="280412" y="4797152"/>
            <a:ext cx="360040" cy="36004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13287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88640"/>
            <a:ext cx="8640960" cy="6532926"/>
          </a:xfrm>
        </p:spPr>
      </p:pic>
      <p:sp>
        <p:nvSpPr>
          <p:cNvPr id="5" name="TextBox 4"/>
          <p:cNvSpPr txBox="1"/>
          <p:nvPr/>
        </p:nvSpPr>
        <p:spPr>
          <a:xfrm>
            <a:off x="683568" y="199859"/>
            <a:ext cx="3096344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ln w="12700">
                  <a:solidFill>
                    <a:schemeClr val="accent5"/>
                  </a:solidFill>
                  <a:prstDash val="solid"/>
                </a:ln>
                <a:pattFill prst="ltDnDiag">
                  <a:fgClr>
                    <a:schemeClr val="accent5">
                      <a:lumMod val="60000"/>
                      <a:lumOff val="40000"/>
                    </a:schemeClr>
                  </a:fgClr>
                  <a:bgClr>
                    <a:schemeClr val="bg1"/>
                  </a:bgClr>
                </a:pattFill>
              </a:rPr>
              <a:t>Федор Константинович Андриянов</a:t>
            </a:r>
          </a:p>
          <a:p>
            <a:r>
              <a:rPr lang="ru-RU" sz="2800" b="1" dirty="0" smtClean="0">
                <a:ln w="12700">
                  <a:solidFill>
                    <a:schemeClr val="accent5"/>
                  </a:solidFill>
                  <a:prstDash val="solid"/>
                </a:ln>
                <a:pattFill prst="ltDnDiag">
                  <a:fgClr>
                    <a:schemeClr val="accent5">
                      <a:lumMod val="60000"/>
                      <a:lumOff val="40000"/>
                    </a:schemeClr>
                  </a:fgClr>
                  <a:bgClr>
                    <a:schemeClr val="bg1"/>
                  </a:bgClr>
                </a:pattFill>
              </a:rPr>
              <a:t>23.09.1923- 6.05.2008</a:t>
            </a:r>
            <a:endParaRPr lang="ru-RU" sz="2800" b="1" dirty="0">
              <a:ln w="12700">
                <a:solidFill>
                  <a:schemeClr val="accent5"/>
                </a:solidFill>
                <a:prstDash val="solid"/>
              </a:ln>
              <a:pattFill prst="ltDnDiag">
                <a:fgClr>
                  <a:schemeClr val="accent5">
                    <a:lumMod val="60000"/>
                    <a:lumOff val="40000"/>
                  </a:schemeClr>
                </a:fgClr>
                <a:bgClr>
                  <a:schemeClr val="bg1"/>
                </a:bgClr>
              </a:pattFill>
            </a:endParaRPr>
          </a:p>
        </p:txBody>
      </p:sp>
    </p:spTree>
    <p:extLst>
      <p:ext uri="{BB962C8B-B14F-4D97-AF65-F5344CB8AC3E}">
        <p14:creationId xmlns:p14="http://schemas.microsoft.com/office/powerpoint/2010/main" val="242007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>
            <a:normAutofit fontScale="92500"/>
          </a:bodyPr>
          <a:lstStyle/>
          <a:p>
            <a:pPr marL="0" indent="0" algn="ctr">
              <a:buNone/>
            </a:pPr>
            <a:r>
              <a:rPr lang="ru-RU" dirty="0" smtClean="0"/>
              <a:t>Известные произведения: </a:t>
            </a:r>
          </a:p>
          <a:p>
            <a:pPr marL="0" indent="0">
              <a:buNone/>
            </a:pPr>
            <a:r>
              <a:rPr lang="ru-RU" sz="4400" i="1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  «</a:t>
            </a:r>
            <a:r>
              <a:rPr lang="ru-RU" sz="4400" i="1" dirty="0">
                <a:solidFill>
                  <a:srgbClr val="000000"/>
                </a:solidFill>
                <a:latin typeface="times new roman" panose="02020603050405020304" pitchFamily="18" charset="0"/>
              </a:rPr>
              <a:t>Спроси свою совесть</a:t>
            </a:r>
            <a:r>
              <a:rPr lang="ru-RU" sz="4400" i="1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»,</a:t>
            </a:r>
          </a:p>
          <a:p>
            <a:pPr marL="0" indent="0">
              <a:buNone/>
            </a:pPr>
            <a:r>
              <a:rPr lang="ru-RU" sz="4400" i="1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  «</a:t>
            </a:r>
            <a:r>
              <a:rPr lang="ru-RU" sz="4400" i="1" dirty="0">
                <a:solidFill>
                  <a:srgbClr val="000000"/>
                </a:solidFill>
                <a:latin typeface="times new roman" panose="02020603050405020304" pitchFamily="18" charset="0"/>
              </a:rPr>
              <a:t>Зарево над Рузаевкой</a:t>
            </a:r>
            <a:r>
              <a:rPr lang="ru-RU" sz="4400" i="1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»,</a:t>
            </a:r>
          </a:p>
          <a:p>
            <a:pPr marL="0" indent="0">
              <a:buNone/>
            </a:pPr>
            <a:r>
              <a:rPr lang="ru-RU" sz="4400" i="1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  </a:t>
            </a:r>
            <a:r>
              <a:rPr lang="ru-RU" sz="4400" i="1" dirty="0">
                <a:solidFill>
                  <a:srgbClr val="000000"/>
                </a:solidFill>
                <a:latin typeface="times new roman" panose="02020603050405020304" pitchFamily="18" charset="0"/>
              </a:rPr>
              <a:t> «Вижу зеленый</a:t>
            </a:r>
            <a:r>
              <a:rPr lang="ru-RU" sz="4400" i="1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!».</a:t>
            </a:r>
            <a:endParaRPr lang="ru-RU" sz="4400" dirty="0"/>
          </a:p>
        </p:txBody>
      </p:sp>
      <p:sp>
        <p:nvSpPr>
          <p:cNvPr id="4" name="5-конечная звезда 3"/>
          <p:cNvSpPr/>
          <p:nvPr/>
        </p:nvSpPr>
        <p:spPr>
          <a:xfrm>
            <a:off x="637466" y="3037520"/>
            <a:ext cx="432048" cy="36004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5-конечная звезда 6"/>
          <p:cNvSpPr/>
          <p:nvPr/>
        </p:nvSpPr>
        <p:spPr>
          <a:xfrm>
            <a:off x="617689" y="3789040"/>
            <a:ext cx="432048" cy="36004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5-конечная звезда 7"/>
          <p:cNvSpPr/>
          <p:nvPr/>
        </p:nvSpPr>
        <p:spPr>
          <a:xfrm>
            <a:off x="637466" y="4509120"/>
            <a:ext cx="432048" cy="36004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982111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853" y="260648"/>
            <a:ext cx="9017966" cy="6264696"/>
          </a:xfrm>
        </p:spPr>
      </p:pic>
      <p:sp>
        <p:nvSpPr>
          <p:cNvPr id="5" name="TextBox 4"/>
          <p:cNvSpPr txBox="1"/>
          <p:nvPr/>
        </p:nvSpPr>
        <p:spPr>
          <a:xfrm>
            <a:off x="755576" y="548680"/>
            <a:ext cx="367240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Шариф </a:t>
            </a:r>
            <a:r>
              <a:rPr lang="ru-RU" sz="3200" dirty="0" err="1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Камал</a:t>
            </a:r>
            <a:r>
              <a:rPr lang="ru-RU" sz="32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/>
            </a:r>
            <a:br>
              <a:rPr lang="ru-RU" sz="32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</a:br>
            <a:r>
              <a:rPr lang="ru-RU" sz="32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(16.03.1884-22.12.1942) </a:t>
            </a:r>
            <a:endParaRPr lang="ru-RU" sz="320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3314540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043608" y="2642085"/>
            <a:ext cx="7796030" cy="3311189"/>
          </a:xfrm>
        </p:spPr>
        <p:txBody>
          <a:bodyPr>
            <a:normAutofit fontScale="85000" lnSpcReduction="20000"/>
          </a:bodyPr>
          <a:lstStyle/>
          <a:p>
            <a:pPr marL="0" indent="0" algn="ctr">
              <a:buNone/>
            </a:pPr>
            <a:r>
              <a:rPr lang="ru-RU" dirty="0" smtClean="0"/>
              <a:t>Известные произведения : </a:t>
            </a:r>
          </a:p>
          <a:p>
            <a:pPr marL="0" indent="0">
              <a:buNone/>
            </a:pPr>
            <a:r>
              <a:rPr lang="ru-RU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«Когда </a:t>
            </a:r>
            <a:r>
              <a:rPr lang="ru-RU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рождается прекрасное</a:t>
            </a:r>
            <a:r>
              <a:rPr lang="ru-RU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»,</a:t>
            </a:r>
          </a:p>
          <a:p>
            <a:pPr marL="0" indent="0">
              <a:buNone/>
            </a:pPr>
            <a:r>
              <a:rPr lang="ru-RU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«</a:t>
            </a:r>
            <a:r>
              <a:rPr lang="ru-RU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заре»,</a:t>
            </a:r>
            <a:br>
              <a:rPr lang="ru-RU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«Чайки»</a:t>
            </a:r>
            <a:r>
              <a:rPr lang="ru-RU" dirty="0"/>
              <a:t/>
            </a:r>
            <a:br>
              <a:rPr lang="ru-RU" dirty="0"/>
            </a:br>
            <a:endParaRPr lang="ru-RU" dirty="0" smtClean="0"/>
          </a:p>
          <a:p>
            <a:endParaRPr lang="ru-RU" dirty="0"/>
          </a:p>
        </p:txBody>
      </p:sp>
      <p:sp>
        <p:nvSpPr>
          <p:cNvPr id="5" name="5-конечная звезда 4"/>
          <p:cNvSpPr/>
          <p:nvPr/>
        </p:nvSpPr>
        <p:spPr>
          <a:xfrm>
            <a:off x="416755" y="3001496"/>
            <a:ext cx="351341" cy="432048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5-конечная звезда 5"/>
          <p:cNvSpPr/>
          <p:nvPr/>
        </p:nvSpPr>
        <p:spPr>
          <a:xfrm>
            <a:off x="512860" y="4297680"/>
            <a:ext cx="351341" cy="432048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5-конечная звезда 7"/>
          <p:cNvSpPr/>
          <p:nvPr/>
        </p:nvSpPr>
        <p:spPr>
          <a:xfrm>
            <a:off x="522686" y="5013176"/>
            <a:ext cx="351341" cy="432048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74406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23728" y="116632"/>
            <a:ext cx="7797662" cy="1151965"/>
          </a:xfrm>
        </p:spPr>
        <p:txBody>
          <a:bodyPr/>
          <a:lstStyle/>
          <a:p>
            <a:r>
              <a:rPr lang="ru-RU" sz="6000" cap="none" dirty="0" err="1" smtClean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ВиКтОрИнА</a:t>
            </a:r>
            <a:endParaRPr lang="ru-RU" sz="6000" cap="none" dirty="0">
              <a:ln w="0"/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 задание. </a:t>
            </a:r>
          </a:p>
          <a:p>
            <a:pPr marL="0" indent="0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Каком году Родился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Ш.Камал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198518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Главное мероприятие">
  <a:themeElements>
    <a:clrScheme name="Главное мероприятие">
      <a:dk1>
        <a:sysClr val="windowText" lastClr="000000"/>
      </a:dk1>
      <a:lt1>
        <a:sysClr val="window" lastClr="FFFFFF"/>
      </a:lt1>
      <a:dk2>
        <a:srgbClr val="424242"/>
      </a:dk2>
      <a:lt2>
        <a:srgbClr val="C8C8C8"/>
      </a:lt2>
      <a:accent1>
        <a:srgbClr val="B80E0F"/>
      </a:accent1>
      <a:accent2>
        <a:srgbClr val="A6987D"/>
      </a:accent2>
      <a:accent3>
        <a:srgbClr val="7F9A71"/>
      </a:accent3>
      <a:accent4>
        <a:srgbClr val="64969F"/>
      </a:accent4>
      <a:accent5>
        <a:srgbClr val="9B75B2"/>
      </a:accent5>
      <a:accent6>
        <a:srgbClr val="80737A"/>
      </a:accent6>
      <a:hlink>
        <a:srgbClr val="F21213"/>
      </a:hlink>
      <a:folHlink>
        <a:srgbClr val="B6A394"/>
      </a:folHlink>
    </a:clrScheme>
    <a:fontScheme name="Главное мероприятие">
      <a:maj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Главное мероприятие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blipFill>
          <a:blip xmlns:r="http://schemas.openxmlformats.org/officeDocument/2006/relationships" r:embed="rId1">
            <a:duotone>
              <a:schemeClr val="phClr">
                <a:shade val="88000"/>
                <a:lumMod val="88000"/>
              </a:schemeClr>
              <a:schemeClr val="phClr"/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25400" dist="127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0"/>
        </a:gradFill>
        <a:blipFill>
          <a:blip xmlns:r="http://schemas.openxmlformats.org/officeDocument/2006/relationships" r:embed="rId2">
            <a:duotone>
              <a:schemeClr val="phClr">
                <a:shade val="48000"/>
                <a:satMod val="110000"/>
                <a:lumMod val="40000"/>
              </a:schemeClr>
              <a:schemeClr val="phClr">
                <a:tint val="90000"/>
                <a:lumMod val="10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in Event" id="{AC372BB4-D83D-411E-B849-B641926BA760}" vid="{F1EFBDE3-1A95-4E3D-81AD-1F53D65BEA0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TM04033927[[fn=Главное мероприятие]]</Template>
  <TotalTime>238</TotalTime>
  <Words>195</Words>
  <Application>Microsoft Office PowerPoint</Application>
  <PresentationFormat>Экран (4:3)</PresentationFormat>
  <Paragraphs>56</Paragraphs>
  <Slides>21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7" baseType="lpstr">
      <vt:lpstr>Arial</vt:lpstr>
      <vt:lpstr>Calibri</vt:lpstr>
      <vt:lpstr>Impact</vt:lpstr>
      <vt:lpstr>times new roman</vt:lpstr>
      <vt:lpstr>times new roman</vt:lpstr>
      <vt:lpstr>Главное мероприятие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ВиКтОрИнА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1</dc:creator>
  <cp:lastModifiedBy>Lenovo</cp:lastModifiedBy>
  <cp:revision>17</cp:revision>
  <cp:lastPrinted>2021-04-20T18:29:45Z</cp:lastPrinted>
  <dcterms:created xsi:type="dcterms:W3CDTF">2021-04-08T20:09:15Z</dcterms:created>
  <dcterms:modified xsi:type="dcterms:W3CDTF">2021-04-27T08:43:57Z</dcterms:modified>
</cp:coreProperties>
</file>