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8" r:id="rId1"/>
  </p:sldMasterIdLst>
  <p:notesMasterIdLst>
    <p:notesMasterId r:id="rId34"/>
  </p:notesMasterIdLst>
  <p:sldIdLst>
    <p:sldId id="256" r:id="rId2"/>
    <p:sldId id="257" r:id="rId3"/>
    <p:sldId id="262" r:id="rId4"/>
    <p:sldId id="263" r:id="rId5"/>
    <p:sldId id="264" r:id="rId6"/>
    <p:sldId id="265" r:id="rId7"/>
    <p:sldId id="278" r:id="rId8"/>
    <p:sldId id="268" r:id="rId9"/>
    <p:sldId id="296" r:id="rId10"/>
    <p:sldId id="269" r:id="rId11"/>
    <p:sldId id="270" r:id="rId12"/>
    <p:sldId id="300" r:id="rId13"/>
    <p:sldId id="275" r:id="rId14"/>
    <p:sldId id="272" r:id="rId15"/>
    <p:sldId id="276" r:id="rId16"/>
    <p:sldId id="277" r:id="rId17"/>
    <p:sldId id="279" r:id="rId18"/>
    <p:sldId id="289" r:id="rId19"/>
    <p:sldId id="281" r:id="rId20"/>
    <p:sldId id="282" r:id="rId21"/>
    <p:sldId id="283" r:id="rId22"/>
    <p:sldId id="284" r:id="rId23"/>
    <p:sldId id="285" r:id="rId24"/>
    <p:sldId id="297" r:id="rId25"/>
    <p:sldId id="286" r:id="rId26"/>
    <p:sldId id="287" r:id="rId27"/>
    <p:sldId id="290" r:id="rId28"/>
    <p:sldId id="291" r:id="rId29"/>
    <p:sldId id="293" r:id="rId30"/>
    <p:sldId id="292" r:id="rId31"/>
    <p:sldId id="295" r:id="rId32"/>
    <p:sldId id="30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EC7B4-FBA0-439C-BF27-CF9BD658EF7D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1CC0D-B95A-41E1-98AB-84C7E973B8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51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6392354-0029-41AE-BAC0-7ABFCAC9D5D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7768390-4EBE-4FE3-804F-F1F60B7E33F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57202"/>
            <a:ext cx="9144000" cy="30527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66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ПОРТФОЛИО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Аверьяновой Екатерины Анатольевны,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23072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нструктора по физической культуре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структурного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подразделения «Детский сад № 114 комбинированного вида» Муниципального дошкольного образовательного учреждения </a:t>
            </a:r>
            <a:b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Рузаевского муниципального района</a:t>
            </a:r>
            <a:b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Республики Мордовия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356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4" y="163161"/>
            <a:ext cx="11556503" cy="598840"/>
          </a:xfrm>
        </p:spPr>
        <p:txBody>
          <a:bodyPr>
            <a:noAutofit/>
          </a:bodyPr>
          <a:lstStyle/>
          <a:p>
            <a:pPr algn="just"/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пособий, методических рекомендаций</a:t>
            </a:r>
            <a:r>
              <a:rPr lang="ru-RU" altLang="ru-RU" sz="2400" dirty="0" smtClean="0">
                <a:solidFill>
                  <a:schemeClr val="bg1"/>
                </a:solidFill>
                <a:latin typeface="Verdana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4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0" y="0"/>
            <a:ext cx="11596255" cy="54693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.Выступления на заседаниях методических советов, научно- практических конференциях, педагогических чтениях,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семинарах,секциях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форумах, радиопередачах(очно).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286716"/>
              </p:ext>
            </p:extLst>
          </p:nvPr>
        </p:nvGraphicFramePr>
        <p:xfrm>
          <a:off x="273465" y="536204"/>
          <a:ext cx="11776105" cy="6240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35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7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Дата 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Место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Тема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Название мероприятия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85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0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ea typeface="Times New Roman"/>
                        </a:rPr>
                        <a:t>05.04.2016г</a:t>
                      </a:r>
                      <a:endParaRPr lang="ru-RU" sz="1200" dirty="0" smtClean="0">
                        <a:latin typeface="Courier New"/>
                        <a:ea typeface="Times New Roman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ЧДОУ «Детский сад № 114» ОАО «РЖД»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Защита проекта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«Спортивный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зал будущего в детском саду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Семинар-практикум «Детский сад будущего»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23.05.2019г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СП «Детский сад №114» МБДОУ «Детский сад «Радуга»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«Физкультурно-оздоровительная работа с детьми дошкольного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возраста в условиях ФГОС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Воркшоп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«ФГОС ДО и проблемы образовательного процесса ДОУ»</a:t>
                      </a:r>
                      <a:endParaRPr lang="ru-RU" sz="1200" dirty="0"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279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</a:t>
                      </a: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ровень </a:t>
                      </a:r>
                      <a:endParaRPr lang="ru-RU" sz="14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5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21.12.2018г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МБОУ «СОШ №9» Рузаевского муниципального района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"Народные мордовские игры в физическом развитии детей дошкольного возраста".</a:t>
                      </a:r>
                      <a:endParaRPr lang="ru-RU" sz="12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VII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Муниципальная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научно-практическая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конференция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Образование и воспитание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школьников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условиях поликультурного региона»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525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</a:t>
                      </a: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ровень </a:t>
                      </a:r>
                      <a:endParaRPr lang="ru-RU" sz="14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275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08.02.2019 г. 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ГБУ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ДПО «МРИО»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"Партнерские отношения детского сада и семьи в физическом развитии детей".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Образовательный форум "Совершенствование профессионального мастерства инструктора по физической культуре ДОО в соответствии с современными требованиями".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185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bg1"/>
                          </a:solidFill>
                        </a:rPr>
                        <a:t>Российский уровень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035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22.11.2019г.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+mn-lt"/>
                        </a:rPr>
                        <a:t>ГБУ ДПО РМ "Центр непрерывного повышения профессионального мастерства педагогических работников - "Педагог 13.РУ".г.Саранск</a:t>
                      </a:r>
                      <a:endParaRPr lang="ru-RU" sz="12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+mn-lt"/>
                        </a:rPr>
                        <a:t>«Традиции народных игр в современной семье»</a:t>
                      </a:r>
                      <a:endParaRPr lang="ru-RU" sz="12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+mn-lt"/>
                        </a:rPr>
                        <a:t>XII Всероссийская научно-практическая педагогическая конференция с международным участием «Поликультурное образование: опыт и перспективы»</a:t>
                      </a:r>
                      <a:endParaRPr lang="ru-RU" sz="12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8185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bg1"/>
                          </a:solidFill>
                        </a:rPr>
                        <a:t>Международный уровень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235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06.11.2019г.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ФГБОУ ВО МГПИ им.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Евсевьева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г.Саранск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«Оздоровление дошкольников через взаимодействие с родителями»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XIII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международная научно-практическая конференция-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Осовские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чтения «Образование в современном мире: новое время- новые решения»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28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501" y="68365"/>
            <a:ext cx="10972800" cy="46147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Уровень образовательной организации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I:\SCANFILE\SCAN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80" y="837487"/>
            <a:ext cx="4159485" cy="585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96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382" y="221672"/>
            <a:ext cx="7024255" cy="665451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Муниципальный уровень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9" y="329843"/>
            <a:ext cx="4431140" cy="623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92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2327" y="152398"/>
            <a:ext cx="6761019" cy="65116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Республиканский уровень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" y="418745"/>
            <a:ext cx="4614729" cy="62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42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304"/>
            <a:ext cx="4862557" cy="59083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99" y="475530"/>
            <a:ext cx="4418309" cy="6267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5" y="1124452"/>
            <a:ext cx="7197240" cy="531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51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7419" y="171162"/>
            <a:ext cx="6754091" cy="59083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Международный уровень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1" y="176024"/>
            <a:ext cx="4261276" cy="642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55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569" y="190008"/>
            <a:ext cx="11042072" cy="421407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8.Проведение мастер-классов, открытых занятий, мероприятий (очно)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747463"/>
              </p:ext>
            </p:extLst>
          </p:nvPr>
        </p:nvGraphicFramePr>
        <p:xfrm>
          <a:off x="97073" y="711004"/>
          <a:ext cx="11836184" cy="438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605">
                  <a:extLst>
                    <a:ext uri="{9D8B030D-6E8A-4147-A177-3AD203B41FA5}">
                      <a16:colId xmlns:a16="http://schemas.microsoft.com/office/drawing/2014/main" val="3924529216"/>
                    </a:ext>
                  </a:extLst>
                </a:gridCol>
                <a:gridCol w="2779813">
                  <a:extLst>
                    <a:ext uri="{9D8B030D-6E8A-4147-A177-3AD203B41FA5}">
                      <a16:colId xmlns:a16="http://schemas.microsoft.com/office/drawing/2014/main" val="635629740"/>
                    </a:ext>
                  </a:extLst>
                </a:gridCol>
                <a:gridCol w="3604425">
                  <a:extLst>
                    <a:ext uri="{9D8B030D-6E8A-4147-A177-3AD203B41FA5}">
                      <a16:colId xmlns:a16="http://schemas.microsoft.com/office/drawing/2014/main" val="3565293969"/>
                    </a:ext>
                  </a:extLst>
                </a:gridCol>
                <a:gridCol w="4366341">
                  <a:extLst>
                    <a:ext uri="{9D8B030D-6E8A-4147-A177-3AD203B41FA5}">
                      <a16:colId xmlns:a16="http://schemas.microsoft.com/office/drawing/2014/main" val="867142962"/>
                    </a:ext>
                  </a:extLst>
                </a:gridCol>
              </a:tblGrid>
              <a:tr h="293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Дата</a:t>
                      </a:r>
                      <a:r>
                        <a:rPr lang="en-US" sz="1400" dirty="0" smtClean="0"/>
                        <a:t> 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Место</a:t>
                      </a:r>
                      <a:r>
                        <a:rPr lang="en-US" sz="1400" dirty="0" smtClean="0"/>
                        <a:t> 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Тема</a:t>
                      </a:r>
                      <a:r>
                        <a:rPr lang="en-US" sz="1400" dirty="0" smtClean="0"/>
                        <a:t> 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Название мероприятия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8738175"/>
                  </a:ext>
                </a:extLst>
              </a:tr>
              <a:tr h="342051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Муниципальный</a:t>
                      </a:r>
                      <a:r>
                        <a:rPr lang="ru-RU" sz="1600" baseline="0" dirty="0" smtClean="0"/>
                        <a:t> у</a:t>
                      </a:r>
                      <a:r>
                        <a:rPr lang="ru-RU" sz="1600" dirty="0" smtClean="0"/>
                        <a:t>ровень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86776"/>
                  </a:ext>
                </a:extLst>
              </a:tr>
              <a:tr h="1312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 </a:t>
                      </a:r>
                      <a:r>
                        <a:rPr lang="ru-RU" sz="1200" kern="1200" dirty="0" smtClean="0">
                          <a:effectLst/>
                        </a:rPr>
                        <a:t>20.12.2019г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СП «Детский сад №114 комбинированного вида МБДОУ «Детский сад «Радуга» комбинированного вида» </a:t>
                      </a:r>
                      <a:r>
                        <a:rPr lang="ru-RU" sz="1200" kern="1200" dirty="0" err="1" smtClean="0">
                          <a:effectLst/>
                        </a:rPr>
                        <a:t>г.Рузаевка</a:t>
                      </a:r>
                      <a:endParaRPr lang="ru-RU" sz="12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«Физкультурные занятия-основная форма организованной образовательной деятельности с детьми»</a:t>
                      </a:r>
                      <a:endParaRPr lang="ru-RU" sz="1200" dirty="0" smtClean="0"/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Открытое-занятие с детьми средней группы «По следам Колобка»</a:t>
                      </a:r>
                      <a:endParaRPr lang="ru-RU" sz="1200" dirty="0" smtClean="0"/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673824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509221"/>
                  </a:ext>
                </a:extLst>
              </a:tr>
              <a:tr h="1011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05.02.2020г</a:t>
                      </a: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СП «Детский сад №9 комбинированного вида МБДОУ «Детский сад «Радуга» комбинированного вида» </a:t>
                      </a:r>
                      <a:r>
                        <a:rPr lang="ru-RU" sz="1200" kern="1200" dirty="0" err="1" smtClean="0">
                          <a:effectLst/>
                        </a:rPr>
                        <a:t>г.Рузаевка</a:t>
                      </a: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«Эффективные формы работы с детьми и использование интерактивных методов обучения»</a:t>
                      </a:r>
                      <a:endParaRPr lang="ru-RU" sz="12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Мастер- класс «ИКТ-технологии в работе инструктора по физической культуре»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2110209"/>
                  </a:ext>
                </a:extLst>
              </a:tr>
              <a:tr h="1021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21.04.2020г.</a:t>
                      </a:r>
                      <a:endParaRPr lang="ru-RU" sz="12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Онлайн-методическое объединение на платформе </a:t>
                      </a:r>
                      <a:r>
                        <a:rPr lang="en-US" sz="1200" kern="1200" dirty="0" smtClean="0">
                          <a:effectLst/>
                        </a:rPr>
                        <a:t>ZOOM</a:t>
                      </a:r>
                      <a:r>
                        <a:rPr lang="ru-RU" sz="1200" kern="1200" dirty="0" smtClean="0">
                          <a:effectLst/>
                        </a:rPr>
                        <a:t>.</a:t>
                      </a:r>
                      <a:endParaRPr lang="ru-RU" sz="12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«Дистанционное обучение дошкольников и их</a:t>
                      </a:r>
                      <a:endParaRPr lang="ru-RU" sz="1050" dirty="0" smtClean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родителей по физическому развитию детей»</a:t>
                      </a:r>
                      <a:endParaRPr lang="ru-RU" sz="105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Видео мастер - класс: «Профилактика сколиоза и плоскостопия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в домашних условиях».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9745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1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383" y="0"/>
            <a:ext cx="8534400" cy="51274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Муниципальный уровень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74" y="2484785"/>
            <a:ext cx="6055656" cy="42364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6" y="708613"/>
            <a:ext cx="5774818" cy="39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2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351" y="598205"/>
            <a:ext cx="7848539" cy="557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48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4" y="96984"/>
            <a:ext cx="59779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10800000" flipV="1">
            <a:off x="6258985" y="59952"/>
            <a:ext cx="5688035" cy="6345237"/>
          </a:xfrm>
        </p:spPr>
        <p:txBody>
          <a:bodyPr>
            <a:normAutofit fontScale="92500" lnSpcReduction="10000"/>
          </a:bodyPr>
          <a:lstStyle/>
          <a:p>
            <a:pPr marL="342900" lvl="0" indent="-342900" algn="just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 2" charset="2"/>
              <a:buChar char=""/>
              <a:defRPr/>
            </a:pPr>
            <a:endParaRPr lang="ru-RU" alt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 2" charset="2"/>
              <a:buChar char=""/>
              <a:defRPr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 13.01.1985г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 2" charset="2"/>
              <a:buChar char="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профессиональном образовании:</a:t>
            </a:r>
          </a:p>
          <a:p>
            <a:pPr lvl="0" algn="just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Мордовский государственный педагогический                                                  институт  им.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М.Е.Евсевьева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just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Диплом ВСА №0525167, выдан 21.06.2007 г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 2" charset="2"/>
              <a:buChar char="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повышении квалификации: </a:t>
            </a:r>
          </a:p>
          <a:p>
            <a:pPr marL="342900" lvl="0" indent="-342900" algn="just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"Совершенствование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инструктора по физической культуре ДОО в соответствии с современными требованиями"", в объеме 72 ч., ГБУ ДПО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МРИО,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marL="342900" lvl="0" indent="-342900" algn="just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 2" charset="2"/>
              <a:buChar char="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pPr marL="342900" lvl="0" indent="-342900" algn="just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 2" charset="2"/>
              <a:buChar char="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лет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том числе инструктором по физической культуре: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лет.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 2" charset="2"/>
              <a:buChar char="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</a:p>
          <a:p>
            <a:pPr lvl="0" algn="just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квалифицированная категория.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 2" charset="2"/>
              <a:buChar char="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10.02.2016г.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9" y="377416"/>
            <a:ext cx="4751461" cy="6066113"/>
          </a:xfrm>
          <a:prstGeom prst="rect">
            <a:avLst/>
          </a:prstGeo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322478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744" y="1"/>
            <a:ext cx="10312835" cy="760575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.Общественно-педагогическая позиция педагога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346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788" y="76914"/>
            <a:ext cx="8534400" cy="88021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10. Экспертная деятельность.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2233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663" y="111096"/>
            <a:ext cx="8534400" cy="75582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11.Наставничество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2825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12" y="102551"/>
            <a:ext cx="10894725" cy="75104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+mn-lt"/>
              </a:rPr>
              <a:t>12.Результаты участия в инновационной деятельности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58" y="950026"/>
            <a:ext cx="3959150" cy="55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51" y="950026"/>
            <a:ext cx="3977415" cy="55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458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0" y="314394"/>
            <a:ext cx="4412664" cy="621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91" y="314394"/>
            <a:ext cx="4583692" cy="621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891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825" y="0"/>
            <a:ext cx="11845636" cy="63197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  <a:latin typeface="+mn-lt"/>
              </a:rPr>
              <a:t>13.Степень осуществления просветительской функции</a:t>
            </a: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.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370" y="700643"/>
            <a:ext cx="4095534" cy="576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:\SCANFILE\SCAN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80" y="700643"/>
            <a:ext cx="4073742" cy="57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0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76911"/>
            <a:ext cx="11928764" cy="61529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14.Участие педагога в профессиональных конкурсах.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583917"/>
              </p:ext>
            </p:extLst>
          </p:nvPr>
        </p:nvGraphicFramePr>
        <p:xfrm>
          <a:off x="401783" y="1235220"/>
          <a:ext cx="11125199" cy="2812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8479">
                  <a:extLst>
                    <a:ext uri="{9D8B030D-6E8A-4147-A177-3AD203B41FA5}">
                      <a16:colId xmlns:a16="http://schemas.microsoft.com/office/drawing/2014/main" val="911966617"/>
                    </a:ext>
                  </a:extLst>
                </a:gridCol>
                <a:gridCol w="1576071">
                  <a:extLst>
                    <a:ext uri="{9D8B030D-6E8A-4147-A177-3AD203B41FA5}">
                      <a16:colId xmlns:a16="http://schemas.microsoft.com/office/drawing/2014/main" val="1965286280"/>
                    </a:ext>
                  </a:extLst>
                </a:gridCol>
                <a:gridCol w="1390649">
                  <a:extLst>
                    <a:ext uri="{9D8B030D-6E8A-4147-A177-3AD203B41FA5}">
                      <a16:colId xmlns:a16="http://schemas.microsoft.com/office/drawing/2014/main" val="3747324256"/>
                    </a:ext>
                  </a:extLst>
                </a:gridCol>
              </a:tblGrid>
              <a:tr h="706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Наименование </a:t>
                      </a:r>
                      <a:r>
                        <a:rPr lang="ru-RU" sz="1400" dirty="0"/>
                        <a:t>конкурса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Результат </a:t>
                      </a:r>
                      <a:r>
                        <a:rPr lang="ru-RU" sz="1400" dirty="0"/>
                        <a:t>участия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дата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49587"/>
                  </a:ext>
                </a:extLst>
              </a:tr>
              <a:tr h="22935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Конкурсы сети Интернет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088936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Большой</a:t>
                      </a:r>
                      <a:r>
                        <a:rPr lang="ru-RU" sz="13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фестиваль дошкольного образования номинация «Работа с родителями» («Воспитатели России»)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Диплом лауреата </a:t>
                      </a:r>
                      <a:r>
                        <a:rPr lang="en-US" sz="1300" dirty="0" smtClean="0"/>
                        <a:t>I </a:t>
                      </a:r>
                      <a:r>
                        <a:rPr lang="ru-RU" sz="1300" dirty="0" smtClean="0"/>
                        <a:t>степени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30.06.2020г. 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2457794"/>
                  </a:ext>
                </a:extLst>
              </a:tr>
              <a:tr h="40988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Муниципальный уровень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134163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Муниципальный конкурс «Лучший сайт педагога»</a:t>
                      </a:r>
                    </a:p>
                    <a:p>
                      <a:pPr marL="2012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(организатор: МБДОУ «Радуга» Рузаевского муниципального района)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Диплом победителя</a:t>
                      </a:r>
                      <a:r>
                        <a:rPr lang="ru-RU" sz="1300" baseline="0" dirty="0" smtClean="0"/>
                        <a:t> 3место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апрель 2016г.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4845617"/>
                  </a:ext>
                </a:extLst>
              </a:tr>
              <a:tr h="307783">
                <a:tc gridSpan="3">
                  <a:txBody>
                    <a:bodyPr/>
                    <a:lstStyle/>
                    <a:p>
                      <a:pPr algn="ctr"/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473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99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0837" y="25434"/>
            <a:ext cx="6358665" cy="74357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Интернет конкурс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56" y="145278"/>
            <a:ext cx="4647058" cy="657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14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3179" y="96861"/>
            <a:ext cx="8534400" cy="64093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Муниципальный конкурс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5" y="481422"/>
            <a:ext cx="4348012" cy="612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76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5575" y="526609"/>
            <a:ext cx="4725826" cy="58434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Интернет поощрения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67" y="1196411"/>
            <a:ext cx="3944569" cy="5447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68" y="1196411"/>
            <a:ext cx="3974822" cy="54479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9641" y="89086"/>
            <a:ext cx="3730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15.Награды</a:t>
            </a:r>
            <a:r>
              <a:rPr lang="ru-RU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ru-RU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и поощрения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415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417" y="0"/>
            <a:ext cx="10972800" cy="71688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1.Формы 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организации</a:t>
            </a:r>
            <a:r>
              <a:rPr lang="ru-RU" sz="2400" dirty="0" smtClean="0">
                <a:solidFill>
                  <a:schemeClr val="bg1"/>
                </a:solidFill>
              </a:rPr>
              <a:t> физкультурных занятий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4" y="700644"/>
            <a:ext cx="4276682" cy="592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66" y="700644"/>
            <a:ext cx="4159249" cy="592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694" y="112815"/>
            <a:ext cx="6050479" cy="58434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Поощрения муниципального уровня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59" y="162370"/>
            <a:ext cx="4983036" cy="65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54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381" y="92279"/>
            <a:ext cx="5760413" cy="65706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Поощрения российского уровня 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01" y="306501"/>
            <a:ext cx="4439087" cy="639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35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5544271"/>
          </a:xfrm>
        </p:spPr>
        <p:txBody>
          <a:bodyPr>
            <a:normAutofit/>
          </a:bodyPr>
          <a:lstStyle/>
          <a:p>
            <a:r>
              <a:rPr lang="ru-RU" dirty="0" smtClean="0"/>
              <a:t>Ссылка на фрагмент занятия по физической культуре во 2 младшей группе «По следам Колобка» </a:t>
            </a:r>
            <a:r>
              <a:rPr lang="en-US" dirty="0">
                <a:solidFill>
                  <a:srgbClr val="0070C0"/>
                </a:solidFill>
              </a:rPr>
              <a:t>https://youtu.be/iwSjxKbNdrQ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3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657" y="0"/>
            <a:ext cx="11109532" cy="75203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+mn-lt"/>
              </a:rPr>
              <a:t>2.Результаты анализа текущей документации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77" y="810603"/>
            <a:ext cx="4095028" cy="576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194" y="810603"/>
            <a:ext cx="4196778" cy="576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39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461" y="0"/>
            <a:ext cx="11818834" cy="1076769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  <a:latin typeface="+mn-lt"/>
              </a:rPr>
              <a:t>3. Эффективность организации и проведения мероприятий оздоровительного характера.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86" y="1130485"/>
            <a:ext cx="3863514" cy="543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91" y="1130485"/>
            <a:ext cx="3964399" cy="543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2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640" y="222191"/>
            <a:ext cx="11639373" cy="102549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4.Результаты участия воспитанников в: конкурсах; выставках; турнирах; соревнованиях; акциях; другое.</a:t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04584"/>
              </p:ext>
            </p:extLst>
          </p:nvPr>
        </p:nvGraphicFramePr>
        <p:xfrm>
          <a:off x="374074" y="2509840"/>
          <a:ext cx="11222182" cy="112278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254331">
                  <a:extLst>
                    <a:ext uri="{9D8B030D-6E8A-4147-A177-3AD203B41FA5}">
                      <a16:colId xmlns:a16="http://schemas.microsoft.com/office/drawing/2014/main" val="2889763575"/>
                    </a:ext>
                  </a:extLst>
                </a:gridCol>
                <a:gridCol w="1669415">
                  <a:extLst>
                    <a:ext uri="{9D8B030D-6E8A-4147-A177-3AD203B41FA5}">
                      <a16:colId xmlns:a16="http://schemas.microsoft.com/office/drawing/2014/main" val="2384899368"/>
                    </a:ext>
                  </a:extLst>
                </a:gridCol>
                <a:gridCol w="1298436">
                  <a:extLst>
                    <a:ext uri="{9D8B030D-6E8A-4147-A177-3AD203B41FA5}">
                      <a16:colId xmlns:a16="http://schemas.microsoft.com/office/drawing/2014/main" val="3542163355"/>
                    </a:ext>
                  </a:extLst>
                </a:gridCol>
              </a:tblGrid>
              <a:tr h="24180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Наименование </a:t>
                      </a:r>
                      <a:r>
                        <a:rPr lang="ru-RU" sz="1400" dirty="0"/>
                        <a:t>конкурса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Результат </a:t>
                      </a:r>
                      <a:r>
                        <a:rPr lang="ru-RU" sz="1400" dirty="0"/>
                        <a:t>участия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дата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4176288"/>
                  </a:ext>
                </a:extLst>
              </a:tr>
              <a:tr h="360040">
                <a:tc grid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kern="1200" dirty="0" smtClean="0"/>
                        <a:t>Конкурсы сети интернет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707189"/>
                  </a:ext>
                </a:extLst>
              </a:tr>
              <a:tr h="517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012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Всероссийский </a:t>
                      </a:r>
                      <a:r>
                        <a:rPr lang="ru-RU" sz="1300" dirty="0"/>
                        <a:t>творческий конкурс </a:t>
                      </a:r>
                      <a:r>
                        <a:rPr lang="ru-RU" sz="1300" dirty="0" smtClean="0"/>
                        <a:t>«Силушка богатырская»(</a:t>
                      </a:r>
                      <a:r>
                        <a:rPr lang="ru-RU" sz="1300" dirty="0"/>
                        <a:t>организатор: </a:t>
                      </a:r>
                      <a:r>
                        <a:rPr lang="ru-RU" sz="1300" dirty="0" smtClean="0"/>
                        <a:t>журнал «</a:t>
                      </a:r>
                      <a:r>
                        <a:rPr lang="ru-RU" sz="1300" dirty="0" err="1" smtClean="0"/>
                        <a:t>Мурзилка</a:t>
                      </a:r>
                      <a:r>
                        <a:rPr lang="ru-RU" sz="1300" dirty="0" smtClean="0"/>
                        <a:t>»)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Победитель 1место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Апрель 2019г.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7982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8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21" y="27308"/>
            <a:ext cx="4729455" cy="68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655" y="256374"/>
            <a:ext cx="10515600" cy="52984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bg1"/>
                </a:solidFill>
                <a:latin typeface="+mn-lt"/>
              </a:rPr>
              <a:t>5. Наличие публикаций</a:t>
            </a:r>
            <a:br>
              <a:rPr lang="ru-RU" sz="2700" dirty="0">
                <a:solidFill>
                  <a:schemeClr val="bg1"/>
                </a:solidFill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127344"/>
              </p:ext>
            </p:extLst>
          </p:nvPr>
        </p:nvGraphicFramePr>
        <p:xfrm>
          <a:off x="299104" y="1600200"/>
          <a:ext cx="11682100" cy="1720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3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8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9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</a:rPr>
                        <a:t>Т</a:t>
                      </a:r>
                      <a:r>
                        <a:rPr lang="ru-RU" sz="1400" dirty="0" smtClean="0">
                          <a:latin typeface="+mn-lt"/>
                        </a:rPr>
                        <a:t>ема публикации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</a:rPr>
                        <a:t>Место публикации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</a:rPr>
                        <a:t>Подтверждение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Российский уровень</a:t>
                      </a:r>
                      <a:endParaRPr lang="ru-RU" sz="1600" b="1" i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13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5565"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Статья «Традиции народных игр в современной семье</a:t>
                      </a:r>
                      <a:r>
                        <a:rPr lang="ru-RU" sz="1300" dirty="0" smtClean="0">
                          <a:latin typeface="+mn-lt"/>
                        </a:rPr>
                        <a:t>»  </a:t>
                      </a:r>
                      <a:endParaRPr lang="ru-RU" sz="13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dirty="0" smtClean="0">
                          <a:effectLst/>
                          <a:latin typeface="+mn-lt"/>
                        </a:rPr>
                        <a:t>Сборник материалов XII Всероссийской научно-практической педагогической конференции с международным участием</a:t>
                      </a:r>
                      <a:endParaRPr kumimoji="0" lang="ru-RU" sz="12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kumimoji="0" lang="ru-RU" sz="1200" kern="1200" dirty="0" smtClean="0">
                          <a:effectLst/>
                          <a:latin typeface="+mn-lt"/>
                        </a:rPr>
                        <a:t>Поликультурное образование: опыт и</a:t>
                      </a:r>
                      <a:r>
                        <a:rPr kumimoji="0" lang="ru-RU" sz="1200" kern="12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1200" kern="1200" dirty="0" smtClean="0">
                          <a:effectLst/>
                          <a:latin typeface="+mn-lt"/>
                        </a:rPr>
                        <a:t>перспективы: материалы</a:t>
                      </a:r>
                      <a:r>
                        <a:rPr kumimoji="0" lang="ru-RU" sz="1200" kern="12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1200" kern="1200" dirty="0" smtClean="0">
                          <a:effectLst/>
                          <a:latin typeface="+mn-lt"/>
                        </a:rPr>
                        <a:t>XII Всероссийской научно-практической педагогической конференции с международным участием, 22 ноября 2019 года, г. Саранск : в 2-х частях. ‒ Ч. 1 / сост.: Н. Н. </a:t>
                      </a:r>
                      <a:r>
                        <a:rPr kumimoji="0" lang="ru-RU" sz="1200" kern="1200" dirty="0" err="1" smtClean="0">
                          <a:effectLst/>
                          <a:latin typeface="+mn-lt"/>
                        </a:rPr>
                        <a:t>Азисова</a:t>
                      </a:r>
                      <a:r>
                        <a:rPr kumimoji="0" lang="ru-RU" sz="1200" kern="1200" dirty="0" smtClean="0">
                          <a:effectLst/>
                          <a:latin typeface="+mn-lt"/>
                        </a:rPr>
                        <a:t>; под общ. ред. Т. В. Самсоновой. – МО РМ, ЦНППМ «Педагог 13.ру». ‒ Саранск, 2020 – 320 с.</a:t>
                      </a:r>
                    </a:p>
                    <a:p>
                      <a:pPr marL="111125" algn="just"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0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025" y="100416"/>
            <a:ext cx="11455400" cy="437971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Российский уровень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6" descr="D: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572"/>
            <a:ext cx="3956702" cy="58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esktop\Рисунок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5" y="666572"/>
            <a:ext cx="3922518" cy="58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17" y="666572"/>
            <a:ext cx="4022236" cy="58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1131</TotalTime>
  <Words>826</Words>
  <Application>Microsoft Office PowerPoint</Application>
  <PresentationFormat>Широкоэкранный</PresentationFormat>
  <Paragraphs>123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Arial</vt:lpstr>
      <vt:lpstr>Book Antiqua</vt:lpstr>
      <vt:lpstr>Calibri</vt:lpstr>
      <vt:lpstr>Courier New</vt:lpstr>
      <vt:lpstr>Lucida Sans</vt:lpstr>
      <vt:lpstr>Times New Roman</vt:lpstr>
      <vt:lpstr>Verdana</vt:lpstr>
      <vt:lpstr>Wingdings</vt:lpstr>
      <vt:lpstr>Wingdings 2</vt:lpstr>
      <vt:lpstr>Wingdings 3</vt:lpstr>
      <vt:lpstr>Апекс</vt:lpstr>
      <vt:lpstr>ПОРТФОЛИО  Аверьяновой Екатерины Анатольевны, </vt:lpstr>
      <vt:lpstr>Презентация PowerPoint</vt:lpstr>
      <vt:lpstr>1.Формы организации физкультурных занятий</vt:lpstr>
      <vt:lpstr>2.Результаты анализа текущей документации</vt:lpstr>
      <vt:lpstr>3. Эффективность организации и проведения мероприятий оздоровительного характера.</vt:lpstr>
      <vt:lpstr>4.Результаты участия воспитанников в: конкурсах; выставках; турнирах; соревнованиях; акциях; другое. </vt:lpstr>
      <vt:lpstr>Презентация PowerPoint</vt:lpstr>
      <vt:lpstr>  5. Наличие публикаций  </vt:lpstr>
      <vt:lpstr>Российский уровень</vt:lpstr>
      <vt:lpstr>6. Наличие авторских программ, методических пособий, методических рекомендаций.</vt:lpstr>
      <vt:lpstr>7.Выступления на заседаниях методических советов, научно- практических конференциях, педагогических чтениях, семинарах,секциях, форумах, радиопередачах(очно).</vt:lpstr>
      <vt:lpstr>Уровень образовательной организации</vt:lpstr>
      <vt:lpstr>Муниципальный уровень</vt:lpstr>
      <vt:lpstr>Республиканский уровень</vt:lpstr>
      <vt:lpstr>Российский уровень</vt:lpstr>
      <vt:lpstr>Международный уровень</vt:lpstr>
      <vt:lpstr>8.Проведение мастер-классов, открытых занятий, мероприятий (очно)</vt:lpstr>
      <vt:lpstr>Муниципальный уровень</vt:lpstr>
      <vt:lpstr>Презентация PowerPoint</vt:lpstr>
      <vt:lpstr>9.Общественно-педагогическая позиция педагога</vt:lpstr>
      <vt:lpstr>10. Экспертная деятельность.</vt:lpstr>
      <vt:lpstr>11.Наставничество</vt:lpstr>
      <vt:lpstr>12.Результаты участия в инновационной деятельности</vt:lpstr>
      <vt:lpstr>Презентация PowerPoint</vt:lpstr>
      <vt:lpstr>13.Степень осуществления просветительской функции.</vt:lpstr>
      <vt:lpstr>14.Участие педагога в профессиональных конкурсах.</vt:lpstr>
      <vt:lpstr>Интернет конкурс</vt:lpstr>
      <vt:lpstr>Муниципальный конкурс</vt:lpstr>
      <vt:lpstr>Интернет поощрения</vt:lpstr>
      <vt:lpstr>Поощрения муниципального уровня</vt:lpstr>
      <vt:lpstr>Поощрения российского уровня </vt:lpstr>
      <vt:lpstr>Ссылка на фрагмент занятия по физической культуре во 2 младшей группе «По следам Колобка» https://youtu.be/iwSjxKbNdrQ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Аверьяновой Екатерины Анатольевны,</dc:title>
  <dc:creator>RePack by Diakov</dc:creator>
  <cp:lastModifiedBy>RePack by Diakov</cp:lastModifiedBy>
  <cp:revision>59</cp:revision>
  <dcterms:created xsi:type="dcterms:W3CDTF">2020-09-29T07:38:16Z</dcterms:created>
  <dcterms:modified xsi:type="dcterms:W3CDTF">2020-11-20T06:55:43Z</dcterms:modified>
</cp:coreProperties>
</file>