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9D412A7-722C-4B5A-9BA1-7354F7046E34}" type="datetimeFigureOut">
              <a:rPr lang="ru-RU"/>
              <a:pPr>
                <a:defRPr/>
              </a:pPr>
              <a:t>24.04.2020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B476B8-6C5D-4671-9EBC-C8B609C5556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00DF620-9F22-41F4-A67C-ED1BC05C0B79}" type="datetimeFigureOut">
              <a:rPr lang="ru-RU"/>
              <a:pPr>
                <a:defRPr/>
              </a:pPr>
              <a:t>24.04.2020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0F5387-C191-4E26-8971-16CCAA89620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70DA093-4E44-4EC9-92E3-249E57F62979}" type="datetimeFigureOut">
              <a:rPr lang="ru-RU"/>
              <a:pPr>
                <a:defRPr/>
              </a:pPr>
              <a:t>24.04.2020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0C4DE9-29E9-46CA-A0E9-AA9BAF03AF6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4686B10-749A-4CF5-AF0E-FFE25CF49C2A}" type="datetimeFigureOut">
              <a:rPr lang="ru-RU"/>
              <a:pPr>
                <a:defRPr/>
              </a:pPr>
              <a:t>24.04.2020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9F2CE80-507B-4796-BE9E-893CE6C9B45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E5A11DF-2366-4C4E-9087-B5EC162F57E2}" type="datetimeFigureOut">
              <a:rPr lang="ru-RU"/>
              <a:pPr>
                <a:defRPr/>
              </a:pPr>
              <a:t>24.04.2020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1F5249B-DBEC-405C-91F0-124DF67D9F5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E74DDD6-78FC-4E73-90E9-C2B80F6967C1}" type="datetimeFigureOut">
              <a:rPr lang="ru-RU"/>
              <a:pPr>
                <a:defRPr/>
              </a:pPr>
              <a:t>24.04.2020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07A0394-2E41-49BD-8A6A-3B35BD9D1DB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83DB57C-8637-4D52-8199-C58D1B4C54CE}" type="datetimeFigureOut">
              <a:rPr lang="ru-RU"/>
              <a:pPr>
                <a:defRPr/>
              </a:pPr>
              <a:t>24.04.2020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882A2AF-FC01-474D-B075-02830A0E8A5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949FF85-1A86-4519-850A-4CD6ED0FB265}" type="datetimeFigureOut">
              <a:rPr lang="ru-RU"/>
              <a:pPr>
                <a:defRPr/>
              </a:pPr>
              <a:t>24.04.2020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83B49B0-4340-4E08-AF05-CFB334BE56C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E8E7375-04A4-4743-B601-16010E6AF920}" type="datetimeFigureOut">
              <a:rPr lang="ru-RU"/>
              <a:pPr>
                <a:defRPr/>
              </a:pPr>
              <a:t>24.04.2020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314EA2A-5CA6-455A-BFF9-E12E29DBC05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ECCB1B7-D109-43F3-AD32-25C25031D164}" type="datetimeFigureOut">
              <a:rPr lang="ru-RU"/>
              <a:pPr>
                <a:defRPr/>
              </a:pPr>
              <a:t>24.04.2020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7647777-AB86-47E2-AED6-0241A6972F9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4E14F78-3D8E-4F2D-89BB-2393184655CB}" type="datetimeFigureOut">
              <a:rPr lang="ru-RU"/>
              <a:pPr>
                <a:defRPr/>
              </a:pPr>
              <a:t>24.04.2020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837D71B-9AB6-454F-9755-C122DF5980B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1A7FAF2-F651-4CBB-A2DF-B0F6B9EB1256}" type="datetimeFigureOut">
              <a:rPr lang="ru-RU"/>
              <a:pPr>
                <a:defRPr/>
              </a:pPr>
              <a:t>24.04.2020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BEDCD51-0542-4B73-B2D4-12FEBE34765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doshkolniki.com/" TargetMode="External"/><Relationship Id="rId2" Type="http://schemas.openxmlformats.org/officeDocument/2006/relationships/hyperlink" Target="http://www.raskraska.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golopuz.org/" TargetMode="External"/><Relationship Id="rId2" Type="http://schemas.openxmlformats.org/officeDocument/2006/relationships/hyperlink" Target="https://chudo-udo.info/"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razvitierebenka.com/" TargetMode="External"/><Relationship Id="rId2" Type="http://schemas.openxmlformats.org/officeDocument/2006/relationships/hyperlink" Target="https://www.igraemsa.ru/"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pochemu4ka.ru/" TargetMode="External"/><Relationship Id="rId2" Type="http://schemas.openxmlformats.org/officeDocument/2006/relationships/hyperlink" Target="http://razvitiedetei.info/"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323850" y="981075"/>
            <a:ext cx="6408738" cy="31384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ru-RU" sz="6000" dirty="0">
                <a:solidFill>
                  <a:srgbClr val="990000"/>
                </a:solidFill>
                <a:latin typeface="Times New Roman" pitchFamily="18" charset="0"/>
                <a:cs typeface="Times New Roman" pitchFamily="18" charset="0"/>
              </a:rPr>
              <a:t>Чем занять ребёнка во время самоизоляции?</a:t>
            </a:r>
          </a:p>
          <a:p>
            <a:pPr fontAlgn="auto">
              <a:spcBef>
                <a:spcPts val="0"/>
              </a:spcBef>
              <a:spcAft>
                <a:spcPts val="0"/>
              </a:spcAft>
              <a:defRPr/>
            </a:pPr>
            <a:endParaRPr lang="ru-RU" dirty="0"/>
          </a:p>
        </p:txBody>
      </p:sp>
      <p:sp>
        <p:nvSpPr>
          <p:cNvPr id="3" name="TextBox 2"/>
          <p:cNvSpPr txBox="1"/>
          <p:nvPr/>
        </p:nvSpPr>
        <p:spPr>
          <a:xfrm>
            <a:off x="684213" y="5013325"/>
            <a:ext cx="5688012" cy="12001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ru-RU" sz="3600" dirty="0">
                <a:latin typeface="Times New Roman" pitchFamily="18" charset="0"/>
                <a:cs typeface="Times New Roman" pitchFamily="18" charset="0"/>
              </a:rPr>
              <a:t>Варианты развивающих </a:t>
            </a:r>
          </a:p>
          <a:p>
            <a:pPr algn="ctr" fontAlgn="auto">
              <a:spcBef>
                <a:spcPts val="0"/>
              </a:spcBef>
              <a:spcAft>
                <a:spcPts val="0"/>
              </a:spcAft>
              <a:defRPr/>
            </a:pPr>
            <a:r>
              <a:rPr lang="ru-RU" sz="3600" dirty="0">
                <a:latin typeface="Times New Roman" pitchFamily="18" charset="0"/>
                <a:cs typeface="Times New Roman" pitchFamily="18" charset="0"/>
              </a:rPr>
              <a:t>игр и занятий</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Беби Бон теперь разговаривает! Интерактивные детские куклы от Zapf ..."/>
          <p:cNvPicPr>
            <a:picLocks noChangeAspect="1" noChangeArrowheads="1"/>
          </p:cNvPicPr>
          <p:nvPr/>
        </p:nvPicPr>
        <p:blipFill>
          <a:blip r:embed="rId2"/>
          <a:srcRect/>
          <a:stretch>
            <a:fillRect/>
          </a:stretch>
        </p:blipFill>
        <p:spPr bwMode="auto">
          <a:xfrm rot="-719543">
            <a:off x="1260475" y="2911475"/>
            <a:ext cx="2973388" cy="3097213"/>
          </a:xfrm>
          <a:prstGeom prst="rect">
            <a:avLst/>
          </a:prstGeom>
          <a:noFill/>
          <a:ln w="9525">
            <a:noFill/>
            <a:miter lim="800000"/>
            <a:headEnd/>
            <a:tailEnd/>
          </a:ln>
        </p:spPr>
      </p:pic>
      <p:sp>
        <p:nvSpPr>
          <p:cNvPr id="22530" name="TextBox 1"/>
          <p:cNvSpPr txBox="1">
            <a:spLocks noChangeArrowheads="1"/>
          </p:cNvSpPr>
          <p:nvPr/>
        </p:nvSpPr>
        <p:spPr bwMode="auto">
          <a:xfrm>
            <a:off x="250825" y="404813"/>
            <a:ext cx="8497888" cy="2308225"/>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8. Кубики и куклы</a:t>
            </a:r>
            <a:r>
              <a:rPr lang="ru-RU" sz="2400">
                <a:latin typeface="Times New Roman" pitchFamily="18" charset="0"/>
                <a:cs typeface="Times New Roman" pitchFamily="18" charset="0"/>
              </a:rPr>
              <a:t/>
            </a:r>
            <a:br>
              <a:rPr lang="ru-RU" sz="2400">
                <a:latin typeface="Times New Roman" pitchFamily="18" charset="0"/>
                <a:cs typeface="Times New Roman" pitchFamily="18" charset="0"/>
              </a:rPr>
            </a:br>
            <a:r>
              <a:rPr lang="ru-RU" sz="2400">
                <a:latin typeface="Times New Roman" pitchFamily="18" charset="0"/>
                <a:cs typeface="Times New Roman" pitchFamily="18" charset="0"/>
              </a:rPr>
              <a:t>Процесс игры невозможно представить без обычных кукол, кубиков и разных </a:t>
            </a:r>
            <a:r>
              <a:rPr lang="en-US" sz="2400">
                <a:latin typeface="Times New Roman" pitchFamily="18" charset="0"/>
                <a:cs typeface="Times New Roman" pitchFamily="18" charset="0"/>
              </a:rPr>
              <a:t>hand</a:t>
            </a:r>
            <a:r>
              <a:rPr lang="ru-RU" sz="2400">
                <a:latin typeface="Times New Roman" pitchFamily="18" charset="0"/>
                <a:cs typeface="Times New Roman" pitchFamily="18" charset="0"/>
              </a:rPr>
              <a:t>-</a:t>
            </a:r>
            <a:r>
              <a:rPr lang="en-US" sz="2400">
                <a:latin typeface="Times New Roman" pitchFamily="18" charset="0"/>
                <a:cs typeface="Times New Roman" pitchFamily="18" charset="0"/>
              </a:rPr>
              <a:t>made</a:t>
            </a:r>
            <a:r>
              <a:rPr lang="ru-RU" sz="2400">
                <a:latin typeface="Times New Roman" pitchFamily="18" charset="0"/>
                <a:cs typeface="Times New Roman" pitchFamily="18" charset="0"/>
              </a:rPr>
              <a:t>. Такие игры развивают логику, мышление, фантазию, мелкую моторику, даже самостоятельность. Задача взрослого – следовать логике малыша. Он сам расскажет, что он хочет.</a:t>
            </a:r>
          </a:p>
        </p:txBody>
      </p:sp>
      <p:pic>
        <p:nvPicPr>
          <p:cNvPr id="22531" name="Picture 2" descr="Набор Кубики для всех, развивающая настольная игра для детей 3-12 лет"/>
          <p:cNvPicPr>
            <a:picLocks noChangeAspect="1" noChangeArrowheads="1"/>
          </p:cNvPicPr>
          <p:nvPr/>
        </p:nvPicPr>
        <p:blipFill>
          <a:blip r:embed="rId3"/>
          <a:srcRect/>
          <a:stretch>
            <a:fillRect/>
          </a:stretch>
        </p:blipFill>
        <p:spPr bwMode="auto">
          <a:xfrm>
            <a:off x="4716463" y="2636838"/>
            <a:ext cx="4075112" cy="3760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323850" y="476250"/>
            <a:ext cx="8569325" cy="1385888"/>
          </a:xfrm>
          <a:prstGeom prst="rect">
            <a:avLst/>
          </a:prstGeom>
          <a:noFill/>
          <a:ln w="9525">
            <a:noFill/>
            <a:miter lim="800000"/>
            <a:headEnd/>
            <a:tailEnd/>
          </a:ln>
        </p:spPr>
        <p:txBody>
          <a:bodyPr>
            <a:spAutoFit/>
          </a:bodyPr>
          <a:lstStyle/>
          <a:p>
            <a:pPr algn="ctr"/>
            <a:r>
              <a:rPr lang="ru-RU" sz="2800" b="1">
                <a:solidFill>
                  <a:srgbClr val="990000"/>
                </a:solidFill>
                <a:latin typeface="Times New Roman" pitchFamily="18" charset="0"/>
                <a:cs typeface="Times New Roman" pitchFamily="18" charset="0"/>
              </a:rPr>
              <a:t>Для совместных игр с ребёнком также подойдут различные подручные материалы, главное проявить фантазию! </a:t>
            </a:r>
          </a:p>
        </p:txBody>
      </p:sp>
      <p:sp>
        <p:nvSpPr>
          <p:cNvPr id="23554" name="TextBox 2"/>
          <p:cNvSpPr txBox="1">
            <a:spLocks noChangeArrowheads="1"/>
          </p:cNvSpPr>
          <p:nvPr/>
        </p:nvSpPr>
        <p:spPr bwMode="auto">
          <a:xfrm>
            <a:off x="395288" y="1989138"/>
            <a:ext cx="8280400" cy="3692525"/>
          </a:xfrm>
          <a:prstGeom prst="rect">
            <a:avLst/>
          </a:prstGeom>
          <a:noFill/>
          <a:ln w="9525">
            <a:noFill/>
            <a:miter lim="800000"/>
            <a:headEnd/>
            <a:tailEnd/>
          </a:ln>
        </p:spPr>
        <p:txBody>
          <a:bodyPr>
            <a:spAutoFit/>
          </a:bodyPr>
          <a:lstStyle/>
          <a:p>
            <a:pPr algn="just"/>
            <a:r>
              <a:rPr lang="ru-RU" sz="2400" b="1">
                <a:latin typeface="Times New Roman" pitchFamily="18" charset="0"/>
                <a:cs typeface="Times New Roman" pitchFamily="18" charset="0"/>
              </a:rPr>
              <a:t>Учим буквы с помощью гречки</a:t>
            </a:r>
            <a:endParaRPr lang="ru-RU" sz="2400">
              <a:latin typeface="Times New Roman" pitchFamily="18" charset="0"/>
              <a:cs typeface="Times New Roman" pitchFamily="18" charset="0"/>
            </a:endParaRPr>
          </a:p>
          <a:p>
            <a:pPr algn="just"/>
            <a:r>
              <a:rPr lang="ru-RU" sz="2400">
                <a:latin typeface="Times New Roman" pitchFamily="18" charset="0"/>
                <a:cs typeface="Times New Roman" pitchFamily="18" charset="0"/>
              </a:rPr>
              <a:t>Уж чего-чего, а гречки сейчас в каждом доме большие запасы. Один килограмм пусть пойдет на развитие малыша. В небольшую коробку насыпаем тонкий слой гречки, выдаём ребёнку любую ручку или фломастер, ставим перед ним шаблон буквы, и пусть воспроизводит букву на гречневом пространстве. Также можно предложить ребёнку выложить любой рисунок используя разные виды круп. Главное всё делать под контролем взрослого.</a:t>
            </a:r>
          </a:p>
          <a:p>
            <a:pPr algn="just"/>
            <a:endParaRPr lang="ru-RU">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250825" y="549275"/>
            <a:ext cx="8497888" cy="4800600"/>
          </a:xfrm>
          <a:prstGeom prst="rect">
            <a:avLst/>
          </a:prstGeom>
          <a:noFill/>
          <a:ln w="9525">
            <a:noFill/>
            <a:miter lim="800000"/>
            <a:headEnd/>
            <a:tailEnd/>
          </a:ln>
        </p:spPr>
        <p:txBody>
          <a:bodyPr>
            <a:spAutoFit/>
          </a:bodyPr>
          <a:lstStyle/>
          <a:p>
            <a:pPr algn="just"/>
            <a:r>
              <a:rPr lang="ru-RU" sz="2400" b="1">
                <a:latin typeface="Times New Roman" pitchFamily="18" charset="0"/>
                <a:cs typeface="Times New Roman" pitchFamily="18" charset="0"/>
              </a:rPr>
              <a:t>Считаем или собираем что-то на скорость</a:t>
            </a:r>
            <a:endParaRPr lang="ru-RU" sz="2400">
              <a:latin typeface="Times New Roman" pitchFamily="18" charset="0"/>
              <a:cs typeface="Times New Roman" pitchFamily="18" charset="0"/>
            </a:endParaRPr>
          </a:p>
          <a:p>
            <a:pPr algn="just"/>
            <a:r>
              <a:rPr lang="ru-RU" sz="2400">
                <a:latin typeface="Times New Roman" pitchFamily="18" charset="0"/>
                <a:cs typeface="Times New Roman" pitchFamily="18" charset="0"/>
              </a:rPr>
              <a:t>Все на что упадет ваш взгляд можно превратить в игровое снаряжение. Главное, что это были мелкие предметы, и их было много. Цель - собрать что-либо на скорость в течение одной минуты.</a:t>
            </a:r>
          </a:p>
          <a:p>
            <a:pPr algn="just"/>
            <a:endParaRPr lang="ru-RU" sz="2400">
              <a:latin typeface="Times New Roman" pitchFamily="18" charset="0"/>
              <a:cs typeface="Times New Roman" pitchFamily="18" charset="0"/>
            </a:endParaRPr>
          </a:p>
          <a:p>
            <a:pPr algn="just"/>
            <a:r>
              <a:rPr lang="ru-RU" sz="2400">
                <a:latin typeface="Times New Roman" pitchFamily="18" charset="0"/>
                <a:cs typeface="Times New Roman" pitchFamily="18" charset="0"/>
              </a:rPr>
              <a:t>- Забросьте большее количество игрушек в корзину.</a:t>
            </a:r>
          </a:p>
          <a:p>
            <a:pPr algn="just"/>
            <a:r>
              <a:rPr lang="ru-RU" sz="2400">
                <a:latin typeface="Times New Roman" pitchFamily="18" charset="0"/>
                <a:cs typeface="Times New Roman" pitchFamily="18" charset="0"/>
              </a:rPr>
              <a:t>- Собирайте карамельки китайскими палочками - кто больше?</a:t>
            </a:r>
          </a:p>
          <a:p>
            <a:pPr algn="just">
              <a:buFontTx/>
              <a:buChar char="-"/>
            </a:pPr>
            <a:r>
              <a:rPr lang="ru-RU" sz="2400">
                <a:latin typeface="Times New Roman" pitchFamily="18" charset="0"/>
                <a:cs typeface="Times New Roman" pitchFamily="18" charset="0"/>
              </a:rPr>
              <a:t>Постройте самую высокую башню из пластиковых стаканчиков.</a:t>
            </a:r>
          </a:p>
          <a:p>
            <a:pPr algn="just">
              <a:buFontTx/>
              <a:buChar char="-"/>
            </a:pPr>
            <a:r>
              <a:rPr lang="ru-RU" sz="2400">
                <a:latin typeface="Times New Roman" pitchFamily="18" charset="0"/>
                <a:cs typeface="Times New Roman" pitchFamily="18" charset="0"/>
              </a:rPr>
              <a:t> Сосчитайте все предметы круглой формы на кухне.</a:t>
            </a:r>
          </a:p>
          <a:p>
            <a:pPr algn="just">
              <a:buFontTx/>
              <a:buChar char="-"/>
            </a:pPr>
            <a:r>
              <a:rPr lang="ru-RU" sz="2400">
                <a:latin typeface="Times New Roman" pitchFamily="18" charset="0"/>
                <a:cs typeface="Times New Roman" pitchFamily="18" charset="0"/>
              </a:rPr>
              <a:t> и т.д., всё зависит только от вашей фантазии.</a:t>
            </a: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250825" y="404813"/>
            <a:ext cx="8353425" cy="2584450"/>
          </a:xfrm>
          <a:prstGeom prst="rect">
            <a:avLst/>
          </a:prstGeom>
          <a:noFill/>
          <a:ln w="9525">
            <a:noFill/>
            <a:miter lim="800000"/>
            <a:headEnd/>
            <a:tailEnd/>
          </a:ln>
        </p:spPr>
        <p:txBody>
          <a:bodyPr>
            <a:spAutoFit/>
          </a:bodyPr>
          <a:lstStyle/>
          <a:p>
            <a:pPr algn="just"/>
            <a:r>
              <a:rPr lang="ru-RU" sz="2400" b="1">
                <a:latin typeface="Times New Roman" pitchFamily="18" charset="0"/>
                <a:cs typeface="Times New Roman" pitchFamily="18" charset="0"/>
              </a:rPr>
              <a:t>Домашняя канатная дорога</a:t>
            </a:r>
            <a:endParaRPr lang="ru-RU" sz="2400">
              <a:latin typeface="Times New Roman" pitchFamily="18" charset="0"/>
              <a:cs typeface="Times New Roman" pitchFamily="18" charset="0"/>
            </a:endParaRPr>
          </a:p>
          <a:p>
            <a:pPr algn="just"/>
            <a:r>
              <a:rPr lang="ru-RU" sz="2400">
                <a:latin typeface="Times New Roman" pitchFamily="18" charset="0"/>
                <a:cs typeface="Times New Roman" pitchFamily="18" charset="0"/>
              </a:rPr>
              <a:t>Натяните несколько верёвок между ножками стульев, объясните ребенку, что теперь это ваша канатная дорога. Возьмите вешалку с прищепками - это кабинка на вашей канатной дороге. Мягкие игрушки - это ваши пассажиры. А ваш малыш - теперь главный на этой станции.</a:t>
            </a:r>
          </a:p>
          <a:p>
            <a:pPr algn="just"/>
            <a:endParaRPr lang="ru-RU">
              <a:latin typeface="Calibri" pitchFamily="34" charset="0"/>
            </a:endParaRPr>
          </a:p>
        </p:txBody>
      </p:sp>
      <p:pic>
        <p:nvPicPr>
          <p:cNvPr id="2050" name="Picture 2" descr="15. Домашняя канатная дорога | Детские игры, Дети играют и ..."/>
          <p:cNvPicPr>
            <a:picLocks noChangeAspect="1" noChangeArrowheads="1"/>
          </p:cNvPicPr>
          <p:nvPr/>
        </p:nvPicPr>
        <p:blipFill>
          <a:blip r:embed="rId2"/>
          <a:srcRect/>
          <a:stretch>
            <a:fillRect/>
          </a:stretch>
        </p:blipFill>
        <p:spPr bwMode="auto">
          <a:xfrm rot="21278180">
            <a:off x="5219700" y="2781300"/>
            <a:ext cx="3249613" cy="33845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323850" y="476250"/>
            <a:ext cx="8496300" cy="5540375"/>
          </a:xfrm>
          <a:prstGeom prst="rect">
            <a:avLst/>
          </a:prstGeom>
          <a:noFill/>
          <a:ln w="9525">
            <a:noFill/>
            <a:miter lim="800000"/>
            <a:headEnd/>
            <a:tailEnd/>
          </a:ln>
        </p:spPr>
        <p:txBody>
          <a:bodyPr>
            <a:spAutoFit/>
          </a:bodyPr>
          <a:lstStyle/>
          <a:p>
            <a:pPr algn="just"/>
            <a:r>
              <a:rPr lang="ru-RU" sz="2400" b="1">
                <a:latin typeface="Times New Roman" pitchFamily="18" charset="0"/>
                <a:cs typeface="Times New Roman" pitchFamily="18" charset="0"/>
              </a:rPr>
              <a:t>Играем в «Игры без ничего»</a:t>
            </a:r>
            <a:endParaRPr lang="ru-RU" sz="2400">
              <a:latin typeface="Times New Roman" pitchFamily="18" charset="0"/>
              <a:cs typeface="Times New Roman" pitchFamily="18" charset="0"/>
            </a:endParaRPr>
          </a:p>
          <a:p>
            <a:pPr algn="just"/>
            <a:r>
              <a:rPr lang="ru-RU" sz="2400">
                <a:latin typeface="Times New Roman" pitchFamily="18" charset="0"/>
                <a:cs typeface="Times New Roman" pitchFamily="18" charset="0"/>
              </a:rPr>
              <a:t>Есть игры, в которые можно играть «без ничего». Для них нужно либо одно воображение, либо самые простые вещи. На первый взгляд, такие игры покажутся глупыми, но на самом деле они отлично развивают пространственное воображение ребенка, возможность запоминать и представлять несуществующее. </a:t>
            </a:r>
          </a:p>
          <a:p>
            <a:pPr algn="just"/>
            <a:endParaRPr lang="ru-RU" sz="2400">
              <a:latin typeface="Times New Roman" pitchFamily="18" charset="0"/>
              <a:cs typeface="Times New Roman" pitchFamily="18" charset="0"/>
            </a:endParaRPr>
          </a:p>
          <a:p>
            <a:pPr algn="just"/>
            <a:r>
              <a:rPr lang="ru-RU" sz="2400" b="1">
                <a:latin typeface="Times New Roman" pitchFamily="18" charset="0"/>
                <a:cs typeface="Times New Roman" pitchFamily="18" charset="0"/>
              </a:rPr>
              <a:t>Например:</a:t>
            </a:r>
          </a:p>
          <a:p>
            <a:pPr algn="just"/>
            <a:endParaRPr lang="ru-RU" sz="2400">
              <a:latin typeface="Times New Roman" pitchFamily="18" charset="0"/>
              <a:cs typeface="Times New Roman" pitchFamily="18" charset="0"/>
            </a:endParaRPr>
          </a:p>
          <a:p>
            <a:pPr algn="just"/>
            <a:r>
              <a:rPr lang="ru-RU" sz="2400" b="1">
                <a:latin typeface="Times New Roman" pitchFamily="18" charset="0"/>
                <a:cs typeface="Times New Roman" pitchFamily="18" charset="0"/>
              </a:rPr>
              <a:t>- Альтернативный теннис</a:t>
            </a:r>
            <a:r>
              <a:rPr lang="ru-RU" sz="2400">
                <a:latin typeface="Times New Roman" pitchFamily="18" charset="0"/>
                <a:cs typeface="Times New Roman" pitchFamily="18" charset="0"/>
              </a:rPr>
              <a:t>. Вам нужны две картонных или пластиковых тарелки, к донышку каждой из них крепим скотчем по линейке - готовы «ракетки». Вместо мячика - воздушный шарик. Играем и смеемся.</a:t>
            </a: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бег с яйцом в ложке - Сток картинки - iStock"/>
          <p:cNvPicPr>
            <a:picLocks noChangeAspect="1" noChangeArrowheads="1"/>
          </p:cNvPicPr>
          <p:nvPr/>
        </p:nvPicPr>
        <p:blipFill>
          <a:blip r:embed="rId2"/>
          <a:srcRect/>
          <a:stretch>
            <a:fillRect/>
          </a:stretch>
        </p:blipFill>
        <p:spPr bwMode="auto">
          <a:xfrm>
            <a:off x="5508625" y="2420938"/>
            <a:ext cx="2751138" cy="4129087"/>
          </a:xfrm>
          <a:prstGeom prst="rect">
            <a:avLst/>
          </a:prstGeom>
          <a:ln>
            <a:noFill/>
          </a:ln>
          <a:effectLst>
            <a:outerShdw blurRad="190500" algn="tl" rotWithShape="0">
              <a:srgbClr val="000000">
                <a:alpha val="70000"/>
              </a:srgbClr>
            </a:outerShdw>
          </a:effectLst>
        </p:spPr>
      </p:pic>
      <p:sp>
        <p:nvSpPr>
          <p:cNvPr id="27650" name="TextBox 1"/>
          <p:cNvSpPr txBox="1">
            <a:spLocks noChangeArrowheads="1"/>
          </p:cNvSpPr>
          <p:nvPr/>
        </p:nvSpPr>
        <p:spPr bwMode="auto">
          <a:xfrm>
            <a:off x="250825" y="404813"/>
            <a:ext cx="8569325" cy="2954337"/>
          </a:xfrm>
          <a:prstGeom prst="rect">
            <a:avLst/>
          </a:prstGeom>
          <a:noFill/>
          <a:ln w="9525">
            <a:noFill/>
            <a:miter lim="800000"/>
            <a:headEnd/>
            <a:tailEnd/>
          </a:ln>
        </p:spPr>
        <p:txBody>
          <a:bodyPr>
            <a:spAutoFit/>
          </a:bodyPr>
          <a:lstStyle/>
          <a:p>
            <a:pPr algn="just">
              <a:buFontTx/>
              <a:buChar char="-"/>
            </a:pPr>
            <a:r>
              <a:rPr lang="ru-RU" sz="2400" b="1">
                <a:latin typeface="Times New Roman" pitchFamily="18" charset="0"/>
                <a:cs typeface="Times New Roman" pitchFamily="18" charset="0"/>
              </a:rPr>
              <a:t>Детское сумо.</a:t>
            </a:r>
            <a:r>
              <a:rPr lang="ru-RU" sz="2400">
                <a:latin typeface="Times New Roman" pitchFamily="18" charset="0"/>
                <a:cs typeface="Times New Roman" pitchFamily="18" charset="0"/>
              </a:rPr>
              <a:t> Дети надевают папины футболки, запихивают под них подушки и устраивают борьбу и сталкивание животами.</a:t>
            </a:r>
          </a:p>
          <a:p>
            <a:pPr algn="just">
              <a:buFontTx/>
              <a:buChar char="-"/>
            </a:pPr>
            <a:endParaRPr lang="ru-RU" sz="2400">
              <a:latin typeface="Times New Roman" pitchFamily="18" charset="0"/>
              <a:cs typeface="Times New Roman" pitchFamily="18" charset="0"/>
            </a:endParaRPr>
          </a:p>
          <a:p>
            <a:pPr algn="just"/>
            <a:r>
              <a:rPr lang="ru-RU" sz="2400" b="1">
                <a:latin typeface="Times New Roman" pitchFamily="18" charset="0"/>
                <a:cs typeface="Times New Roman" pitchFamily="18" charset="0"/>
              </a:rPr>
              <a:t>- Бег с яйцом.</a:t>
            </a:r>
            <a:r>
              <a:rPr lang="ru-RU" sz="2400">
                <a:latin typeface="Times New Roman" pitchFamily="18" charset="0"/>
                <a:cs typeface="Times New Roman" pitchFamily="18" charset="0"/>
              </a:rPr>
              <a:t> Шарик от пинг-понга или контейнер от киндер-сюрприза кладем в ложку и бегаем по квартире, стараясь не уронить «яйцо».</a:t>
            </a:r>
          </a:p>
          <a:p>
            <a:endParaRPr lang="ru-RU">
              <a:latin typeface="Calibri" pitchFamily="34" charset="0"/>
            </a:endParaRPr>
          </a:p>
        </p:txBody>
      </p:sp>
      <p:sp>
        <p:nvSpPr>
          <p:cNvPr id="27651" name="TextBox 4"/>
          <p:cNvSpPr txBox="1">
            <a:spLocks noChangeArrowheads="1"/>
          </p:cNvSpPr>
          <p:nvPr/>
        </p:nvSpPr>
        <p:spPr bwMode="auto">
          <a:xfrm>
            <a:off x="395288" y="3860800"/>
            <a:ext cx="4608512" cy="831850"/>
          </a:xfrm>
          <a:prstGeom prst="rect">
            <a:avLst/>
          </a:prstGeom>
          <a:noFill/>
          <a:ln w="9525">
            <a:noFill/>
            <a:miter lim="800000"/>
            <a:headEnd/>
            <a:tailEnd/>
          </a:ln>
        </p:spPr>
        <p:txBody>
          <a:bodyPr>
            <a:spAutoFit/>
          </a:bodyPr>
          <a:lstStyle/>
          <a:p>
            <a:pPr algn="ctr"/>
            <a:r>
              <a:rPr lang="ru-RU" sz="2400" b="1">
                <a:solidFill>
                  <a:srgbClr val="990000"/>
                </a:solidFill>
                <a:latin typeface="Times New Roman" pitchFamily="18" charset="0"/>
                <a:cs typeface="Times New Roman" pitchFamily="18" charset="0"/>
              </a:rPr>
              <a:t>Главное соблюдайте технику безопасности!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250825" y="260350"/>
            <a:ext cx="8569325" cy="6126163"/>
          </a:xfrm>
          <a:prstGeom prst="rect">
            <a:avLst/>
          </a:prstGeom>
          <a:noFill/>
          <a:ln w="9525">
            <a:noFill/>
            <a:miter lim="800000"/>
            <a:headEnd/>
            <a:tailEnd/>
          </a:ln>
        </p:spPr>
        <p:txBody>
          <a:bodyPr>
            <a:spAutoFit/>
          </a:bodyPr>
          <a:lstStyle/>
          <a:p>
            <a:pPr algn="just" fontAlgn="t"/>
            <a:r>
              <a:rPr lang="ru-RU" sz="2400" b="1">
                <a:latin typeface="Times New Roman" pitchFamily="18" charset="0"/>
                <a:cs typeface="Times New Roman" pitchFamily="18" charset="0"/>
              </a:rPr>
              <a:t>Рисовальный диктант</a:t>
            </a:r>
            <a:endParaRPr lang="ru-RU" sz="2400">
              <a:latin typeface="Times New Roman" pitchFamily="18" charset="0"/>
              <a:cs typeface="Times New Roman" pitchFamily="18" charset="0"/>
            </a:endParaRPr>
          </a:p>
          <a:p>
            <a:pPr algn="just" fontAlgn="t"/>
            <a:r>
              <a:rPr lang="ru-RU" sz="2400">
                <a:latin typeface="Times New Roman" pitchFamily="18" charset="0"/>
                <a:cs typeface="Times New Roman" pitchFamily="18" charset="0"/>
              </a:rPr>
              <a:t>Все дети любят рисовать, но чтобы их творчество не переключилось на всю столешницу и стены, а за рисованием он смог просидеть дольше, чем пять минут, давайте рисовальные задания. Делайте это в виде сказки.</a:t>
            </a:r>
          </a:p>
          <a:p>
            <a:pPr algn="just" fontAlgn="t"/>
            <a:r>
              <a:rPr lang="ru-RU" sz="2400">
                <a:latin typeface="Times New Roman" pitchFamily="18" charset="0"/>
                <a:cs typeface="Times New Roman" pitchFamily="18" charset="0"/>
              </a:rPr>
              <a:t>Расскажите ребенку историю, которую он должен проиллюстрировать. Например, «На полянке сидит медвежонок, возле него стоит домик с синей крышей и желтыми стенами, а рядом с домиком растет ромашка». Чтобы ему было легче начать рисовать, нарисуйте медвежонка сами, а дальше пусть продолжает малыш сам.</a:t>
            </a:r>
          </a:p>
          <a:p>
            <a:pPr algn="just" fontAlgn="t"/>
            <a:r>
              <a:rPr lang="ru-RU" sz="2400">
                <a:latin typeface="Times New Roman" pitchFamily="18" charset="0"/>
                <a:cs typeface="Times New Roman" pitchFamily="18" charset="0"/>
              </a:rPr>
              <a:t>Когда по вашей сказке рисунок готов, ребенок может продолжить и дорисовать ее самостоятельно. Так он будет учиться фантазировать и станет словесно выражать то, что хочет изобразить.</a:t>
            </a: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250825" y="260350"/>
            <a:ext cx="8569325" cy="5540375"/>
          </a:xfrm>
          <a:prstGeom prst="rect">
            <a:avLst/>
          </a:prstGeom>
          <a:noFill/>
          <a:ln w="9525">
            <a:noFill/>
            <a:miter lim="800000"/>
            <a:headEnd/>
            <a:tailEnd/>
          </a:ln>
        </p:spPr>
        <p:txBody>
          <a:bodyPr>
            <a:spAutoFit/>
          </a:bodyPr>
          <a:lstStyle/>
          <a:p>
            <a:pPr algn="just" fontAlgn="t"/>
            <a:r>
              <a:rPr lang="ru-RU" sz="2400" b="1">
                <a:latin typeface="Times New Roman" pitchFamily="18" charset="0"/>
                <a:cs typeface="Times New Roman" pitchFamily="18" charset="0"/>
              </a:rPr>
              <a:t>Детектив в темноте</a:t>
            </a:r>
            <a:endParaRPr lang="ru-RU" sz="2400">
              <a:latin typeface="Times New Roman" pitchFamily="18" charset="0"/>
              <a:cs typeface="Times New Roman" pitchFamily="18" charset="0"/>
            </a:endParaRPr>
          </a:p>
          <a:p>
            <a:pPr algn="just" fontAlgn="t"/>
            <a:r>
              <a:rPr lang="ru-RU" sz="2400">
                <a:latin typeface="Times New Roman" pitchFamily="18" charset="0"/>
                <a:cs typeface="Times New Roman" pitchFamily="18" charset="0"/>
              </a:rPr>
              <a:t>Когда родители рядом, легко побороть разные страхи, тот же страх темноты. А справиться с этим помогут обычный фонарик и несколько интересных заданий. Во время таких тренировок ребенок не только перестанет бояться заходить в темную комнату, но и будет учиться ориентироваться в непривычных для него условиях.</a:t>
            </a:r>
          </a:p>
          <a:p>
            <a:pPr algn="just" fontAlgn="t"/>
            <a:r>
              <a:rPr lang="ru-RU" sz="2400">
                <a:latin typeface="Times New Roman" pitchFamily="18" charset="0"/>
                <a:cs typeface="Times New Roman" pitchFamily="18" charset="0"/>
              </a:rPr>
              <a:t>Для игры выдайте малышу фонарик, включите в комнате приглушенный свет. Пусть маленький детектив при свете фонарика найдет загаданные ему предметы. Для начала они должны быть большими — подушка, большая мягкая игрушка, бокс с конструктором и т. д. После того как он научится ориентироваться в сумерках, спрячьте меньший по размеру предмет. Например, засуньте его под одеяло.</a:t>
            </a: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250825" y="260350"/>
            <a:ext cx="8569325" cy="5540375"/>
          </a:xfrm>
          <a:prstGeom prst="rect">
            <a:avLst/>
          </a:prstGeom>
          <a:noFill/>
          <a:ln w="9525">
            <a:noFill/>
            <a:miter lim="800000"/>
            <a:headEnd/>
            <a:tailEnd/>
          </a:ln>
        </p:spPr>
        <p:txBody>
          <a:bodyPr>
            <a:spAutoFit/>
          </a:bodyPr>
          <a:lstStyle/>
          <a:p>
            <a:pPr algn="just" fontAlgn="t"/>
            <a:r>
              <a:rPr lang="ru-RU" sz="2400" b="1">
                <a:latin typeface="Times New Roman" pitchFamily="18" charset="0"/>
                <a:cs typeface="Times New Roman" pitchFamily="18" charset="0"/>
              </a:rPr>
              <a:t>Мамина помощница</a:t>
            </a:r>
            <a:endParaRPr lang="ru-RU" sz="2400">
              <a:latin typeface="Times New Roman" pitchFamily="18" charset="0"/>
              <a:cs typeface="Times New Roman" pitchFamily="18" charset="0"/>
            </a:endParaRPr>
          </a:p>
          <a:p>
            <a:pPr algn="just" fontAlgn="t"/>
            <a:r>
              <a:rPr lang="ru-RU" sz="2400">
                <a:latin typeface="Times New Roman" pitchFamily="18" charset="0"/>
                <a:cs typeface="Times New Roman" pitchFamily="18" charset="0"/>
              </a:rPr>
              <a:t>Дети любят помогать на кухне. Но часто такая помощь бывает либо опасной - дети любят резать, подходить к горячей плите либо затягивают процесс приготовления пищи. Занять ребенка на некоторое время помогут индивидуальные «взрослые» задачи. Кроме того, такие игры помогут развить усидчивость и мелкую моторику. </a:t>
            </a:r>
          </a:p>
          <a:p>
            <a:pPr algn="just" fontAlgn="t"/>
            <a:r>
              <a:rPr lang="ru-RU" sz="2400">
                <a:latin typeface="Times New Roman" pitchFamily="18" charset="0"/>
                <a:cs typeface="Times New Roman" pitchFamily="18" charset="0"/>
              </a:rPr>
              <a:t>Вариант занятия на кухне - сделать украшения из бакалеи. Для этого понадобятся макароны с широким отверстием внутри. Предложите ребенку сделать бусы или браслет. Дайте ему шнурок с твердым кончиком - для того чтобы было удобно протягивать через макароны. Покажите, как нужно нанизывать. Можно усложнить задание - сказать, как нужно чередовать формы.</a:t>
            </a: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p:cNvSpPr txBox="1">
            <a:spLocks noChangeArrowheads="1"/>
          </p:cNvSpPr>
          <p:nvPr/>
        </p:nvSpPr>
        <p:spPr bwMode="auto">
          <a:xfrm>
            <a:off x="250825" y="404813"/>
            <a:ext cx="8569325" cy="3836987"/>
          </a:xfrm>
          <a:prstGeom prst="rect">
            <a:avLst/>
          </a:prstGeom>
          <a:noFill/>
          <a:ln w="9525">
            <a:noFill/>
            <a:miter lim="800000"/>
            <a:headEnd/>
            <a:tailEnd/>
          </a:ln>
        </p:spPr>
        <p:txBody>
          <a:bodyPr>
            <a:spAutoFit/>
          </a:bodyPr>
          <a:lstStyle/>
          <a:p>
            <a:pPr algn="just" fontAlgn="t"/>
            <a:r>
              <a:rPr lang="ru-RU" sz="2400" b="1">
                <a:latin typeface="Times New Roman" pitchFamily="18" charset="0"/>
                <a:cs typeface="Times New Roman" pitchFamily="18" charset="0"/>
              </a:rPr>
              <a:t>Собери все подарки</a:t>
            </a:r>
            <a:endParaRPr lang="ru-RU" sz="2400">
              <a:latin typeface="Times New Roman" pitchFamily="18" charset="0"/>
              <a:cs typeface="Times New Roman" pitchFamily="18" charset="0"/>
            </a:endParaRPr>
          </a:p>
          <a:p>
            <a:pPr algn="just" fontAlgn="t"/>
            <a:r>
              <a:rPr lang="ru-RU" sz="2400">
                <a:latin typeface="Times New Roman" pitchFamily="18" charset="0"/>
                <a:cs typeface="Times New Roman" pitchFamily="18" charset="0"/>
              </a:rPr>
              <a:t>Эта игра не только развивает в ребенке настойчивость, но и учит считать. Расскажите ему, что утром к вам приходили ежик и зайчик и принесли подарки. Только пока несли, растеряли их по всей комнате. Сами же заранее спрячьте в доступных и безопасных для ребенка местах яблоки, конфеты, грецкие орехи и т. д. Предложите малышу их найти. Но договоритесь, что пробовать угощения можно будет только тогда, когда он соберет пять, семь или десять презентов.</a:t>
            </a:r>
          </a:p>
          <a:p>
            <a:pPr algn="just"/>
            <a:endParaRPr lang="ru-RU">
              <a:latin typeface="Calibri" pitchFamily="34" charset="0"/>
            </a:endParaRPr>
          </a:p>
        </p:txBody>
      </p:sp>
      <p:sp>
        <p:nvSpPr>
          <p:cNvPr id="31746" name="AutoShape 2" descr="ᐈ Картинка подарочек фотографии, фотография подарок | скачать на ..."/>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1747" name="AutoShape 4" descr="ᐈ Картинка подарочек фотографии, фотография подарок | скачать на ..."/>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1748" name="AutoShape 6" descr="ᐈ Картинка подарочек фотографии, фотография подарок | скачать на ..."/>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1749" name="AutoShape 8" descr="ᐈ Картинка подарочек фотографии, фотография подарок | скачать на ..."/>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31750" name="Picture 10" descr="Подарок на новый год | Пикабу"/>
          <p:cNvPicPr>
            <a:picLocks noChangeAspect="1" noChangeArrowheads="1"/>
          </p:cNvPicPr>
          <p:nvPr/>
        </p:nvPicPr>
        <p:blipFill>
          <a:blip r:embed="rId2"/>
          <a:srcRect/>
          <a:stretch>
            <a:fillRect/>
          </a:stretch>
        </p:blipFill>
        <p:spPr bwMode="auto">
          <a:xfrm>
            <a:off x="5076825" y="3644900"/>
            <a:ext cx="2951163"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25" y="188913"/>
            <a:ext cx="8713788" cy="5908675"/>
          </a:xfrm>
          <a:prstGeom prst="rect">
            <a:avLst/>
          </a:prstGeom>
          <a:noFill/>
        </p:spPr>
        <p:txBody>
          <a:bodyPr>
            <a:spAutoFit/>
          </a:bodyPr>
          <a:lstStyle/>
          <a:p>
            <a:pPr indent="360363" fontAlgn="auto">
              <a:spcBef>
                <a:spcPts val="0"/>
              </a:spcBef>
              <a:spcAft>
                <a:spcPts val="0"/>
              </a:spcAft>
              <a:defRPr/>
            </a:pPr>
            <a:r>
              <a:rPr lang="ru-RU" sz="2400" dirty="0">
                <a:latin typeface="Times New Roman" pitchFamily="18" charset="0"/>
                <a:cs typeface="Times New Roman" pitchFamily="18" charset="0"/>
              </a:rPr>
              <a:t>Ситуация с </a:t>
            </a:r>
            <a:r>
              <a:rPr lang="ru-RU" sz="2400" dirty="0" err="1">
                <a:latin typeface="Times New Roman" pitchFamily="18" charset="0"/>
                <a:cs typeface="Times New Roman" pitchFamily="18" charset="0"/>
              </a:rPr>
              <a:t>коронавирусом</a:t>
            </a:r>
            <a:r>
              <a:rPr lang="ru-RU" sz="2400" dirty="0">
                <a:latin typeface="Times New Roman" pitchFamily="18" charset="0"/>
                <a:cs typeface="Times New Roman" pitchFamily="18" charset="0"/>
              </a:rPr>
              <a:t> меняется ежедневно, все больше людей оказываются в самоизоляции. Но родителей, оказавшихся на карантине с детьми, больше волнует не перспектива вынужденного сидения в четырех стенах, а то, чем занять в это время детей. Предстоящие "каникулы строгого режима" большинство мам и пап воспринимают как испытание: ведь если не каждому взрослому просто пережить несколько недель изоляции, что говорить про детей?</a:t>
            </a:r>
          </a:p>
          <a:p>
            <a:pPr indent="360363" fontAlgn="auto">
              <a:spcBef>
                <a:spcPts val="0"/>
              </a:spcBef>
              <a:spcAft>
                <a:spcPts val="0"/>
              </a:spcAft>
              <a:defRPr/>
            </a:pPr>
            <a:r>
              <a:rPr lang="ru-RU" sz="2400" dirty="0">
                <a:latin typeface="Times New Roman" pitchFamily="18" charset="0"/>
                <a:cs typeface="Times New Roman" pitchFamily="18" charset="0"/>
              </a:rPr>
              <a:t>Не общаться со сверстниками, не гулять на детской площадке, не ходить в спортивную секцию, в кружки, в сад, а еще - видеть рядом маму или папу, постоянно занятых рабочими делами, - ситуация, которая вряд ли обрадует ребенка. </a:t>
            </a:r>
            <a:endParaRPr lang="ru-RU" sz="2400" dirty="0">
              <a:latin typeface="Times New Roman" pitchFamily="18" charset="0"/>
              <a:cs typeface="Times New Roman" pitchFamily="18" charset="0"/>
            </a:endParaRPr>
          </a:p>
          <a:p>
            <a:pPr indent="360363" fontAlgn="auto">
              <a:spcBef>
                <a:spcPts val="0"/>
              </a:spcBef>
              <a:spcAft>
                <a:spcPts val="0"/>
              </a:spcAft>
              <a:defRPr/>
            </a:pPr>
            <a:endParaRPr lang="ru-RU" sz="2400" dirty="0">
              <a:latin typeface="Times New Roman" pitchFamily="18" charset="0"/>
              <a:cs typeface="Times New Roman" pitchFamily="18" charset="0"/>
            </a:endParaRPr>
          </a:p>
          <a:p>
            <a:pPr indent="360363" fontAlgn="t">
              <a:spcBef>
                <a:spcPts val="0"/>
              </a:spcBef>
              <a:spcAft>
                <a:spcPts val="0"/>
              </a:spcAft>
              <a:defRPr/>
            </a:pPr>
            <a:r>
              <a:rPr lang="ru-RU" sz="2400" b="1" dirty="0">
                <a:latin typeface="Times New Roman" pitchFamily="18" charset="0"/>
                <a:cs typeface="Times New Roman" pitchFamily="18" charset="0"/>
              </a:rPr>
              <a:t>Чем же занять малыша, чтобы свободное время провести с пользой?</a:t>
            </a:r>
          </a:p>
          <a:p>
            <a:pPr fontAlgn="auto">
              <a:spcBef>
                <a:spcPts val="0"/>
              </a:spcBef>
              <a:spcAft>
                <a:spcPts val="0"/>
              </a:spcAft>
              <a:defRPr/>
            </a:pPr>
            <a:endParaRPr lang="ru-RU" dirty="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250825" y="333375"/>
            <a:ext cx="8569325" cy="5170488"/>
          </a:xfrm>
          <a:prstGeom prst="rect">
            <a:avLst/>
          </a:prstGeom>
          <a:noFill/>
          <a:ln w="9525">
            <a:noFill/>
            <a:miter lim="800000"/>
            <a:headEnd/>
            <a:tailEnd/>
          </a:ln>
        </p:spPr>
        <p:txBody>
          <a:bodyPr>
            <a:spAutoFit/>
          </a:bodyPr>
          <a:lstStyle/>
          <a:p>
            <a:pPr algn="just" fontAlgn="t"/>
            <a:r>
              <a:rPr lang="ru-RU" sz="2400" b="1">
                <a:latin typeface="Times New Roman" pitchFamily="18" charset="0"/>
                <a:cs typeface="Times New Roman" pitchFamily="18" charset="0"/>
              </a:rPr>
              <a:t>Полезные перевозки</a:t>
            </a:r>
            <a:endParaRPr lang="ru-RU" sz="2400">
              <a:latin typeface="Times New Roman" pitchFamily="18" charset="0"/>
              <a:cs typeface="Times New Roman" pitchFamily="18" charset="0"/>
            </a:endParaRPr>
          </a:p>
          <a:p>
            <a:pPr algn="just" fontAlgn="t"/>
            <a:r>
              <a:rPr lang="ru-RU" sz="2400">
                <a:latin typeface="Times New Roman" pitchFamily="18" charset="0"/>
                <a:cs typeface="Times New Roman" pitchFamily="18" charset="0"/>
              </a:rPr>
              <a:t>Эта игра учит внимательности. Поставьте на одном конце кухни несколько кастрюль, а в другом разложите разную бакалею по прозрачным пакетам (удобно брать довольно крупные сыпучие продукты: фасоль, вермишель, чечевицу и т. д.).</a:t>
            </a:r>
          </a:p>
          <a:p>
            <a:pPr algn="just" fontAlgn="t"/>
            <a:r>
              <a:rPr lang="ru-RU" sz="2400">
                <a:latin typeface="Times New Roman" pitchFamily="18" charset="0"/>
                <a:cs typeface="Times New Roman" pitchFamily="18" charset="0"/>
              </a:rPr>
              <a:t>Ребенок должен "подъехать" на грузовике (или с коляской для кукол) к пакетикам с продуктами — это будут мешки с урожаем - и по одному перевезти их к кастрюлям - это будет склад. Подъехав к "складу", ребенок должен развязать пакетик и высыпать крупу в соответствующую кастрюлю. Важно не перепутать - предупредите малыша, что из того, что он привезет "на склад", будет готовиться обед.</a:t>
            </a: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395288" y="1196975"/>
            <a:ext cx="8280400" cy="3538538"/>
          </a:xfrm>
          <a:prstGeom prst="rect">
            <a:avLst/>
          </a:prstGeom>
          <a:noFill/>
          <a:ln w="9525">
            <a:noFill/>
            <a:miter lim="800000"/>
            <a:headEnd/>
            <a:tailEnd/>
          </a:ln>
        </p:spPr>
        <p:txBody>
          <a:bodyPr>
            <a:spAutoFit/>
          </a:bodyPr>
          <a:lstStyle/>
          <a:p>
            <a:pPr indent="360363"/>
            <a:r>
              <a:rPr lang="ru-RU" sz="2800" b="1">
                <a:solidFill>
                  <a:srgbClr val="990000"/>
                </a:solidFill>
                <a:latin typeface="Times New Roman" pitchFamily="18" charset="0"/>
                <a:cs typeface="Times New Roman" pitchFamily="18" charset="0"/>
              </a:rPr>
              <a:t>В интернете существует множество онлайн - ресурсов для детей от 3 лет с развивающими играми или занятиями на бесплатной основе. На сайтах необходимо зарегистрироваться, указать пол и возраст ребёнка.</a:t>
            </a:r>
          </a:p>
          <a:p>
            <a:pPr indent="360363"/>
            <a:endParaRPr lang="ru-RU" sz="2800" b="1">
              <a:solidFill>
                <a:srgbClr val="990000"/>
              </a:solidFill>
              <a:latin typeface="Times New Roman" pitchFamily="18" charset="0"/>
              <a:cs typeface="Times New Roman" pitchFamily="18" charset="0"/>
            </a:endParaRPr>
          </a:p>
          <a:p>
            <a:pPr indent="360363"/>
            <a:r>
              <a:rPr lang="ru-RU" sz="2800" b="1">
                <a:solidFill>
                  <a:srgbClr val="990000"/>
                </a:solidFill>
                <a:latin typeface="Times New Roman" pitchFamily="18" charset="0"/>
                <a:cs typeface="Times New Roman" pitchFamily="18" charset="0"/>
              </a:rPr>
              <a:t>Предлагаем вашему внимание некоторые из них:</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323850" y="476250"/>
            <a:ext cx="8424863" cy="4802188"/>
          </a:xfrm>
          <a:prstGeom prst="rect">
            <a:avLst/>
          </a:prstGeom>
          <a:noFill/>
          <a:ln w="9525">
            <a:noFill/>
            <a:miter lim="800000"/>
            <a:headEnd/>
            <a:tailEnd/>
          </a:ln>
        </p:spPr>
        <p:txBody>
          <a:bodyPr>
            <a:spAutoFit/>
          </a:bodyPr>
          <a:lstStyle/>
          <a:p>
            <a:pPr algn="just"/>
            <a:r>
              <a:rPr lang="ru-RU" sz="2400" b="1">
                <a:solidFill>
                  <a:srgbClr val="990000"/>
                </a:solidFill>
                <a:latin typeface="Times New Roman" pitchFamily="18" charset="0"/>
                <a:cs typeface="Times New Roman" pitchFamily="18" charset="0"/>
              </a:rPr>
              <a:t>Раскраски.</a:t>
            </a:r>
            <a:r>
              <a:rPr lang="ru-RU" sz="2400">
                <a:solidFill>
                  <a:srgbClr val="990000"/>
                </a:solidFill>
                <a:latin typeface="Times New Roman" pitchFamily="18" charset="0"/>
                <a:cs typeface="Times New Roman" pitchFamily="18" charset="0"/>
              </a:rPr>
              <a:t> </a:t>
            </a:r>
            <a:r>
              <a:rPr lang="ru-RU" sz="2400">
                <a:latin typeface="Times New Roman" pitchFamily="18" charset="0"/>
                <a:cs typeface="Times New Roman" pitchFamily="18" charset="0"/>
              </a:rPr>
              <a:t>Этот сайт посвящен только раскраскам. Раскраски на любой вкус и для детей всех возрастов - из мультфильмов, из фильмов, из сказок, комиксов и передач. Для девочек и для мальчиков. Все они доступны для печати на листах А4 или для раскраски онлайн.</a:t>
            </a:r>
          </a:p>
          <a:p>
            <a:pPr algn="just"/>
            <a:r>
              <a:rPr lang="ru-RU" sz="2400" u="sng">
                <a:latin typeface="Times New Roman" pitchFamily="18" charset="0"/>
                <a:cs typeface="Times New Roman" pitchFamily="18" charset="0"/>
                <a:hlinkClick r:id="rId2"/>
              </a:rPr>
              <a:t>http://www.raskraska.com/</a:t>
            </a:r>
            <a:endParaRPr lang="ru-RU" sz="2400">
              <a:latin typeface="Times New Roman" pitchFamily="18" charset="0"/>
              <a:cs typeface="Times New Roman" pitchFamily="18" charset="0"/>
            </a:endParaRPr>
          </a:p>
          <a:p>
            <a:pPr algn="just"/>
            <a:r>
              <a:rPr lang="ru-RU" sz="2400">
                <a:latin typeface="Times New Roman" pitchFamily="18" charset="0"/>
                <a:cs typeface="Times New Roman" pitchFamily="18" charset="0"/>
              </a:rPr>
              <a:t> </a:t>
            </a:r>
          </a:p>
          <a:p>
            <a:pPr algn="just"/>
            <a:r>
              <a:rPr lang="ru-RU" sz="2400" b="1">
                <a:solidFill>
                  <a:srgbClr val="990000"/>
                </a:solidFill>
                <a:latin typeface="Times New Roman" pitchFamily="18" charset="0"/>
                <a:cs typeface="Times New Roman" pitchFamily="18" charset="0"/>
              </a:rPr>
              <a:t>Сайт Дошкольники</a:t>
            </a:r>
            <a:r>
              <a:rPr lang="ru-RU" sz="2400">
                <a:latin typeface="Times New Roman" pitchFamily="18" charset="0"/>
                <a:cs typeface="Times New Roman" pitchFamily="18" charset="0"/>
              </a:rPr>
              <a:t>. Тут много полезной информации для детей и родителей: детские песни, кроссворды, стихи для детей, мультфильмы для детей, обучение онлайн для дошкольников, игры онлайн. </a:t>
            </a:r>
          </a:p>
          <a:p>
            <a:pPr algn="just"/>
            <a:r>
              <a:rPr lang="ru-RU" sz="2400" u="sng">
                <a:latin typeface="Times New Roman" pitchFamily="18" charset="0"/>
                <a:cs typeface="Times New Roman" pitchFamily="18" charset="0"/>
                <a:hlinkClick r:id="rId3"/>
              </a:rPr>
              <a:t>http://www.doshkolniki.com/</a:t>
            </a:r>
            <a:endParaRPr lang="ru-RU" sz="2400">
              <a:latin typeface="Times New Roman" pitchFamily="18" charset="0"/>
              <a:cs typeface="Times New Roman" pitchFamily="18" charset="0"/>
            </a:endParaRP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250825" y="404813"/>
            <a:ext cx="8569325" cy="4800600"/>
          </a:xfrm>
          <a:prstGeom prst="rect">
            <a:avLst/>
          </a:prstGeom>
          <a:noFill/>
          <a:ln w="9525">
            <a:noFill/>
            <a:miter lim="800000"/>
            <a:headEnd/>
            <a:tailEnd/>
          </a:ln>
        </p:spPr>
        <p:txBody>
          <a:bodyPr>
            <a:spAutoFit/>
          </a:bodyPr>
          <a:lstStyle/>
          <a:p>
            <a:pPr algn="just"/>
            <a:r>
              <a:rPr lang="ru-RU" sz="2400" b="1">
                <a:solidFill>
                  <a:srgbClr val="990000"/>
                </a:solidFill>
                <a:latin typeface="Times New Roman" pitchFamily="18" charset="0"/>
                <a:cs typeface="Times New Roman" pitchFamily="18" charset="0"/>
              </a:rPr>
              <a:t>Детский портал «Чудо-Юдо».</a:t>
            </a:r>
            <a:r>
              <a:rPr lang="ru-RU" sz="2400">
                <a:latin typeface="Times New Roman" pitchFamily="18" charset="0"/>
                <a:cs typeface="Times New Roman" pitchFamily="18" charset="0"/>
              </a:rPr>
              <a:t> Это безопасное пространство для детей, где они могут общаться, находить друзей, смотреть мультфильмы и скачивать полезные материалы для распечатки на принтере. </a:t>
            </a:r>
          </a:p>
          <a:p>
            <a:pPr algn="just"/>
            <a:r>
              <a:rPr lang="ru-RU" sz="2400" u="sng">
                <a:latin typeface="Times New Roman" pitchFamily="18" charset="0"/>
                <a:cs typeface="Times New Roman" pitchFamily="18" charset="0"/>
                <a:hlinkClick r:id="rId2"/>
              </a:rPr>
              <a:t>https://chudo-udo.info/</a:t>
            </a:r>
            <a:endParaRPr lang="ru-RU" sz="2400" u="sng">
              <a:latin typeface="Times New Roman" pitchFamily="18" charset="0"/>
              <a:cs typeface="Times New Roman" pitchFamily="18" charset="0"/>
            </a:endParaRPr>
          </a:p>
          <a:p>
            <a:pPr algn="just"/>
            <a:endParaRPr lang="ru-RU" sz="2400">
              <a:latin typeface="Times New Roman" pitchFamily="18" charset="0"/>
              <a:cs typeface="Times New Roman" pitchFamily="18" charset="0"/>
            </a:endParaRPr>
          </a:p>
          <a:p>
            <a:pPr algn="just"/>
            <a:r>
              <a:rPr lang="ru-RU" sz="2400" b="1">
                <a:solidFill>
                  <a:srgbClr val="990000"/>
                </a:solidFill>
                <a:latin typeface="Times New Roman" pitchFamily="18" charset="0"/>
                <a:cs typeface="Times New Roman" pitchFamily="18" charset="0"/>
              </a:rPr>
              <a:t>Развивающие игры для вашего голопуза</a:t>
            </a:r>
            <a:r>
              <a:rPr lang="ru-RU" sz="2400">
                <a:latin typeface="Times New Roman" pitchFamily="18" charset="0"/>
                <a:cs typeface="Times New Roman" pitchFamily="18" charset="0"/>
              </a:rPr>
              <a:t> - так называется сайт с небольшим количеством ярких, понятных малышам и содержательных флеш-игр. Игры представлены в разделах "Алфавит", "Цифры", "Логические", "Внимание и память", "Пазлы". </a:t>
            </a:r>
          </a:p>
          <a:p>
            <a:pPr algn="just"/>
            <a:r>
              <a:rPr lang="ru-RU" sz="2400" u="sng">
                <a:latin typeface="Times New Roman" pitchFamily="18" charset="0"/>
                <a:cs typeface="Times New Roman" pitchFamily="18" charset="0"/>
                <a:hlinkClick r:id="rId3"/>
              </a:rPr>
              <a:t>http://golopuz.org/</a:t>
            </a:r>
            <a:endParaRPr lang="ru-RU" sz="2400">
              <a:latin typeface="Times New Roman" pitchFamily="18" charset="0"/>
              <a:cs typeface="Times New Roman" pitchFamily="18" charset="0"/>
            </a:endParaRP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179388" y="404813"/>
            <a:ext cx="8640762" cy="4432300"/>
          </a:xfrm>
          <a:prstGeom prst="rect">
            <a:avLst/>
          </a:prstGeom>
          <a:noFill/>
          <a:ln w="9525">
            <a:noFill/>
            <a:miter lim="800000"/>
            <a:headEnd/>
            <a:tailEnd/>
          </a:ln>
        </p:spPr>
        <p:txBody>
          <a:bodyPr>
            <a:spAutoFit/>
          </a:bodyPr>
          <a:lstStyle/>
          <a:p>
            <a:pPr algn="just"/>
            <a:r>
              <a:rPr lang="ru-RU" sz="2400" b="1">
                <a:solidFill>
                  <a:srgbClr val="990000"/>
                </a:solidFill>
                <a:latin typeface="Times New Roman" pitchFamily="18" charset="0"/>
                <a:cs typeface="Times New Roman" pitchFamily="18" charset="0"/>
              </a:rPr>
              <a:t>«Играемся» </a:t>
            </a:r>
            <a:r>
              <a:rPr lang="ru-RU" sz="2400">
                <a:latin typeface="Times New Roman" pitchFamily="18" charset="0"/>
                <a:cs typeface="Times New Roman" pitchFamily="18" charset="0"/>
              </a:rPr>
              <a:t>- еще один сайт с обучающими бесплатными играми для детей. Игры разбиты на категории: на внимание и память, на логику и мышление, загадки и ребусы, пазлы, для малышей и другие. Реклама на сайте есть, но при правильном обращении со страницей ребенок может ее не заметить. </a:t>
            </a:r>
          </a:p>
          <a:p>
            <a:pPr algn="just"/>
            <a:r>
              <a:rPr lang="ru-RU" sz="2400" u="sng">
                <a:latin typeface="Times New Roman" pitchFamily="18" charset="0"/>
                <a:cs typeface="Times New Roman" pitchFamily="18" charset="0"/>
                <a:hlinkClick r:id="rId2"/>
              </a:rPr>
              <a:t>https://www.igraemsa.ru/</a:t>
            </a:r>
            <a:endParaRPr lang="ru-RU" sz="2400" u="sng">
              <a:latin typeface="Times New Roman" pitchFamily="18" charset="0"/>
              <a:cs typeface="Times New Roman" pitchFamily="18" charset="0"/>
            </a:endParaRPr>
          </a:p>
          <a:p>
            <a:pPr algn="just"/>
            <a:endParaRPr lang="ru-RU" sz="2400">
              <a:latin typeface="Times New Roman" pitchFamily="18" charset="0"/>
              <a:cs typeface="Times New Roman" pitchFamily="18" charset="0"/>
            </a:endParaRPr>
          </a:p>
          <a:p>
            <a:pPr algn="just"/>
            <a:r>
              <a:rPr lang="ru-RU" sz="2400" b="1">
                <a:solidFill>
                  <a:srgbClr val="990000"/>
                </a:solidFill>
                <a:latin typeface="Times New Roman" pitchFamily="18" charset="0"/>
                <a:cs typeface="Times New Roman" pitchFamily="18" charset="0"/>
              </a:rPr>
              <a:t>Сайт «Развитие ребенка» </a:t>
            </a:r>
            <a:r>
              <a:rPr lang="ru-RU" sz="2400">
                <a:latin typeface="Times New Roman" pitchFamily="18" charset="0"/>
                <a:cs typeface="Times New Roman" pitchFamily="18" charset="0"/>
              </a:rPr>
              <a:t>- старожил в интернет - пространстве для детей и родителей. На сайте много развивающих карточек и раскрасок для распечатывания. </a:t>
            </a:r>
          </a:p>
          <a:p>
            <a:pPr algn="just"/>
            <a:r>
              <a:rPr lang="ru-RU" sz="2400" u="sng">
                <a:latin typeface="Times New Roman" pitchFamily="18" charset="0"/>
                <a:cs typeface="Times New Roman" pitchFamily="18" charset="0"/>
                <a:hlinkClick r:id="rId3"/>
              </a:rPr>
              <a:t>http://www.razvitierebenka.com/</a:t>
            </a:r>
            <a:endParaRPr lang="ru-RU" sz="2400">
              <a:latin typeface="Times New Roman" pitchFamily="18" charset="0"/>
              <a:cs typeface="Times New Roman" pitchFamily="18" charset="0"/>
            </a:endParaRP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1"/>
          <p:cNvSpPr txBox="1">
            <a:spLocks noChangeArrowheads="1"/>
          </p:cNvSpPr>
          <p:nvPr/>
        </p:nvSpPr>
        <p:spPr bwMode="auto">
          <a:xfrm>
            <a:off x="250825" y="0"/>
            <a:ext cx="8569325" cy="5448300"/>
          </a:xfrm>
          <a:prstGeom prst="rect">
            <a:avLst/>
          </a:prstGeom>
          <a:noFill/>
          <a:ln w="9525">
            <a:noFill/>
            <a:miter lim="800000"/>
            <a:headEnd/>
            <a:tailEnd/>
          </a:ln>
        </p:spPr>
        <p:txBody>
          <a:bodyPr>
            <a:spAutoFit/>
          </a:bodyPr>
          <a:lstStyle/>
          <a:p>
            <a:pPr algn="just"/>
            <a:r>
              <a:rPr lang="ru-RU">
                <a:latin typeface="Calibri" pitchFamily="34" charset="0"/>
              </a:rPr>
              <a:t/>
            </a:r>
            <a:br>
              <a:rPr lang="ru-RU">
                <a:latin typeface="Calibri" pitchFamily="34" charset="0"/>
              </a:rPr>
            </a:br>
            <a:r>
              <a:rPr lang="ru-RU" sz="2400" b="1">
                <a:solidFill>
                  <a:srgbClr val="990000"/>
                </a:solidFill>
                <a:latin typeface="Times New Roman" pitchFamily="18" charset="0"/>
                <a:cs typeface="Times New Roman" pitchFamily="18" charset="0"/>
              </a:rPr>
              <a:t>Развитие детей </a:t>
            </a:r>
            <a:r>
              <a:rPr lang="ru-RU" sz="2400">
                <a:latin typeface="Times New Roman" pitchFamily="18" charset="0"/>
                <a:cs typeface="Times New Roman" pitchFamily="18" charset="0"/>
              </a:rPr>
              <a:t>- максимально лаконичное и понятное название. Сайт полон конкретных практических рецептов: как научить пересказывать текст, научить вырезать ножницами, писать цифры, организовать веселый день рождения и многое другое. </a:t>
            </a:r>
          </a:p>
          <a:p>
            <a:pPr algn="just"/>
            <a:r>
              <a:rPr lang="ru-RU" sz="2400" u="sng">
                <a:latin typeface="Times New Roman" pitchFamily="18" charset="0"/>
                <a:cs typeface="Times New Roman" pitchFamily="18" charset="0"/>
                <a:hlinkClick r:id="rId2"/>
              </a:rPr>
              <a:t>http://razvitiedetei.info/</a:t>
            </a:r>
            <a:endParaRPr lang="ru-RU" sz="2400">
              <a:latin typeface="Times New Roman" pitchFamily="18" charset="0"/>
              <a:cs typeface="Times New Roman" pitchFamily="18" charset="0"/>
            </a:endParaRPr>
          </a:p>
          <a:p>
            <a:pPr algn="just"/>
            <a:r>
              <a:rPr lang="ru-RU" sz="2400">
                <a:latin typeface="Times New Roman" pitchFamily="18" charset="0"/>
                <a:cs typeface="Times New Roman" pitchFamily="18" charset="0"/>
              </a:rPr>
              <a:t> </a:t>
            </a:r>
          </a:p>
          <a:p>
            <a:pPr algn="just"/>
            <a:r>
              <a:rPr lang="ru-RU" sz="2400">
                <a:latin typeface="Times New Roman" pitchFamily="18" charset="0"/>
                <a:cs typeface="Times New Roman" pitchFamily="18" charset="0"/>
              </a:rPr>
              <a:t>Придумать со своими детьми и их друзьями развивающие праздники, стенгазеты и различные обучающие активности вам поможет </a:t>
            </a:r>
            <a:r>
              <a:rPr lang="ru-RU" sz="2400" b="1">
                <a:solidFill>
                  <a:srgbClr val="990000"/>
                </a:solidFill>
                <a:latin typeface="Times New Roman" pitchFamily="18" charset="0"/>
                <a:cs typeface="Times New Roman" pitchFamily="18" charset="0"/>
              </a:rPr>
              <a:t>«Почемучка»</a:t>
            </a:r>
            <a:r>
              <a:rPr lang="ru-RU" sz="2400">
                <a:latin typeface="Times New Roman" pitchFamily="18" charset="0"/>
                <a:cs typeface="Times New Roman" pitchFamily="18" charset="0"/>
              </a:rPr>
              <a:t>. На этом сайте много конкурсов для родителей и детей, есть своя библиотека и даже музыка и мультфильмы. </a:t>
            </a:r>
          </a:p>
          <a:p>
            <a:pPr algn="just"/>
            <a:r>
              <a:rPr lang="ru-RU" sz="2400" u="sng">
                <a:latin typeface="Times New Roman" pitchFamily="18" charset="0"/>
                <a:cs typeface="Times New Roman" pitchFamily="18" charset="0"/>
                <a:hlinkClick r:id="rId3"/>
              </a:rPr>
              <a:t>https://pochemu4ka.ru/</a:t>
            </a:r>
            <a:endParaRPr lang="ru-RU" sz="2400">
              <a:latin typeface="Times New Roman" pitchFamily="18" charset="0"/>
              <a:cs typeface="Times New Roman" pitchFamily="18" charset="0"/>
            </a:endParaRP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323850" y="1628775"/>
            <a:ext cx="8424863" cy="2586038"/>
          </a:xfrm>
          <a:prstGeom prst="rect">
            <a:avLst/>
          </a:prstGeom>
          <a:noFill/>
          <a:ln w="9525">
            <a:noFill/>
            <a:miter lim="800000"/>
            <a:headEnd/>
            <a:tailEnd/>
          </a:ln>
        </p:spPr>
        <p:txBody>
          <a:bodyPr>
            <a:spAutoFit/>
          </a:bodyPr>
          <a:lstStyle/>
          <a:p>
            <a:pPr algn="ctr"/>
            <a:r>
              <a:rPr lang="ru-RU" sz="4800" b="1" i="1">
                <a:solidFill>
                  <a:srgbClr val="990000"/>
                </a:solidFill>
                <a:latin typeface="Times New Roman" pitchFamily="18" charset="0"/>
                <a:cs typeface="Times New Roman" pitchFamily="18" charset="0"/>
              </a:rPr>
              <a:t>Во время карантина </a:t>
            </a:r>
          </a:p>
          <a:p>
            <a:pPr algn="ctr"/>
            <a:r>
              <a:rPr lang="ru-RU" sz="4800" b="1" i="1">
                <a:solidFill>
                  <a:srgbClr val="990000"/>
                </a:solidFill>
                <a:latin typeface="Times New Roman" pitchFamily="18" charset="0"/>
                <a:cs typeface="Times New Roman" pitchFamily="18" charset="0"/>
              </a:rPr>
              <a:t>берегите себя, своё здоровье </a:t>
            </a:r>
          </a:p>
          <a:p>
            <a:pPr algn="ctr"/>
            <a:r>
              <a:rPr lang="ru-RU" sz="4800" b="1" i="1">
                <a:solidFill>
                  <a:srgbClr val="990000"/>
                </a:solidFill>
                <a:latin typeface="Times New Roman" pitchFamily="18" charset="0"/>
                <a:cs typeface="Times New Roman" pitchFamily="18" charset="0"/>
              </a:rPr>
              <a:t>и здоровье своих близких!</a:t>
            </a:r>
            <a:endParaRPr lang="ru-RU" sz="4800" b="1">
              <a:solidFill>
                <a:srgbClr val="990000"/>
              </a:solidFill>
              <a:latin typeface="Times New Roman" pitchFamily="18" charset="0"/>
              <a:cs typeface="Times New Roman" pitchFamily="18" charset="0"/>
            </a:endParaRP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250825" y="476250"/>
            <a:ext cx="8642350" cy="1662113"/>
          </a:xfrm>
          <a:prstGeom prst="rect">
            <a:avLst/>
          </a:prstGeom>
          <a:noFill/>
          <a:ln w="9525">
            <a:noFill/>
            <a:miter lim="800000"/>
            <a:headEnd/>
            <a:tailEnd/>
          </a:ln>
        </p:spPr>
        <p:txBody>
          <a:bodyPr>
            <a:spAutoFit/>
          </a:bodyPr>
          <a:lstStyle/>
          <a:p>
            <a:r>
              <a:rPr lang="ru-RU" sz="2800" b="1">
                <a:latin typeface="Times New Roman" pitchFamily="18" charset="0"/>
                <a:cs typeface="Times New Roman" pitchFamily="18" charset="0"/>
              </a:rPr>
              <a:t>1. Пазлы</a:t>
            </a:r>
            <a:r>
              <a:rPr lang="ru-RU" sz="2800">
                <a:latin typeface="Times New Roman" pitchFamily="18" charset="0"/>
                <a:cs typeface="Times New Roman" pitchFamily="18" charset="0"/>
              </a:rPr>
              <a:t/>
            </a:r>
            <a:br>
              <a:rPr lang="ru-RU" sz="2800">
                <a:latin typeface="Times New Roman" pitchFamily="18" charset="0"/>
                <a:cs typeface="Times New Roman" pitchFamily="18" charset="0"/>
              </a:rPr>
            </a:br>
            <a:r>
              <a:rPr lang="ru-RU" sz="2800">
                <a:latin typeface="Times New Roman" pitchFamily="18" charset="0"/>
                <a:cs typeface="Times New Roman" pitchFamily="18" charset="0"/>
              </a:rPr>
              <a:t>Начинать собирать пазлы можно уже с 2-3 лет. Это развивает логику.</a:t>
            </a:r>
            <a:r>
              <a:rPr lang="ru-RU">
                <a:latin typeface="Calibri" pitchFamily="34" charset="0"/>
              </a:rPr>
              <a:t/>
            </a:r>
            <a:br>
              <a:rPr lang="ru-RU">
                <a:latin typeface="Calibri" pitchFamily="34" charset="0"/>
              </a:rPr>
            </a:br>
            <a:endParaRPr lang="ru-RU">
              <a:latin typeface="Calibri" pitchFamily="34" charset="0"/>
            </a:endParaRPr>
          </a:p>
        </p:txBody>
      </p:sp>
      <p:pic>
        <p:nvPicPr>
          <p:cNvPr id="15362" name="Picture 2" descr="Пазлы для детей — читать статью в Игромагазине"/>
          <p:cNvPicPr>
            <a:picLocks noChangeAspect="1" noChangeArrowheads="1"/>
          </p:cNvPicPr>
          <p:nvPr/>
        </p:nvPicPr>
        <p:blipFill>
          <a:blip r:embed="rId2"/>
          <a:srcRect/>
          <a:stretch>
            <a:fillRect/>
          </a:stretch>
        </p:blipFill>
        <p:spPr bwMode="auto">
          <a:xfrm>
            <a:off x="5292725" y="3141663"/>
            <a:ext cx="3209925" cy="3333750"/>
          </a:xfrm>
          <a:prstGeom prst="rect">
            <a:avLst/>
          </a:prstGeom>
          <a:noFill/>
          <a:ln w="9525">
            <a:noFill/>
            <a:miter lim="800000"/>
            <a:headEnd/>
            <a:tailEnd/>
          </a:ln>
        </p:spPr>
      </p:pic>
      <p:pic>
        <p:nvPicPr>
          <p:cNvPr id="12292" name="Picture 4" descr="Пазлы для детей и взрослых"/>
          <p:cNvPicPr>
            <a:picLocks noChangeAspect="1" noChangeArrowheads="1"/>
          </p:cNvPicPr>
          <p:nvPr/>
        </p:nvPicPr>
        <p:blipFill>
          <a:blip r:embed="rId3"/>
          <a:srcRect/>
          <a:stretch>
            <a:fillRect/>
          </a:stretch>
        </p:blipFill>
        <p:spPr bwMode="auto">
          <a:xfrm rot="20735123">
            <a:off x="614363" y="2178050"/>
            <a:ext cx="4784725" cy="29432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Ребусы для детей"/>
          <p:cNvPicPr>
            <a:picLocks noChangeAspect="1" noChangeArrowheads="1"/>
          </p:cNvPicPr>
          <p:nvPr/>
        </p:nvPicPr>
        <p:blipFill>
          <a:blip r:embed="rId2" cstate="print"/>
          <a:srcRect/>
          <a:stretch>
            <a:fillRect/>
          </a:stretch>
        </p:blipFill>
        <p:spPr bwMode="auto">
          <a:xfrm rot="21013605">
            <a:off x="926708" y="2375996"/>
            <a:ext cx="3132511" cy="3132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6" name="Picture 2" descr="Ребусы и головоломки для детей"/>
          <p:cNvPicPr>
            <a:picLocks noChangeAspect="1" noChangeArrowheads="1"/>
          </p:cNvPicPr>
          <p:nvPr/>
        </p:nvPicPr>
        <p:blipFill>
          <a:blip r:embed="rId3"/>
          <a:srcRect/>
          <a:stretch>
            <a:fillRect/>
          </a:stretch>
        </p:blipFill>
        <p:spPr bwMode="auto">
          <a:xfrm rot="837747">
            <a:off x="5113338" y="1865313"/>
            <a:ext cx="3522662" cy="4635500"/>
          </a:xfrm>
          <a:prstGeom prst="rect">
            <a:avLst/>
          </a:prstGeom>
          <a:noFill/>
          <a:ln w="9525">
            <a:noFill/>
            <a:miter lim="800000"/>
            <a:headEnd/>
            <a:tailEnd/>
          </a:ln>
        </p:spPr>
      </p:pic>
      <p:sp>
        <p:nvSpPr>
          <p:cNvPr id="16387" name="TextBox 1"/>
          <p:cNvSpPr txBox="1">
            <a:spLocks noChangeArrowheads="1"/>
          </p:cNvSpPr>
          <p:nvPr/>
        </p:nvSpPr>
        <p:spPr bwMode="auto">
          <a:xfrm>
            <a:off x="323850" y="404813"/>
            <a:ext cx="8351838" cy="1816100"/>
          </a:xfrm>
          <a:prstGeom prst="rect">
            <a:avLst/>
          </a:prstGeom>
          <a:noFill/>
          <a:ln w="9525">
            <a:noFill/>
            <a:miter lim="800000"/>
            <a:headEnd/>
            <a:tailEnd/>
          </a:ln>
        </p:spPr>
        <p:txBody>
          <a:bodyPr>
            <a:spAutoFit/>
          </a:bodyPr>
          <a:lstStyle/>
          <a:p>
            <a:r>
              <a:rPr lang="ru-RU" sz="2800" b="1">
                <a:latin typeface="Times New Roman" pitchFamily="18" charset="0"/>
                <a:cs typeface="Times New Roman" pitchFamily="18" charset="0"/>
              </a:rPr>
              <a:t>2. Ребусы и лабиринты</a:t>
            </a:r>
            <a:r>
              <a:rPr lang="ru-RU" sz="2800">
                <a:latin typeface="Times New Roman" pitchFamily="18" charset="0"/>
                <a:cs typeface="Times New Roman" pitchFamily="18" charset="0"/>
              </a:rPr>
              <a:t/>
            </a:r>
            <a:br>
              <a:rPr lang="ru-RU" sz="2800">
                <a:latin typeface="Times New Roman" pitchFamily="18" charset="0"/>
                <a:cs typeface="Times New Roman" pitchFamily="18" charset="0"/>
              </a:rPr>
            </a:br>
            <a:r>
              <a:rPr lang="ru-RU" sz="2800">
                <a:latin typeface="Times New Roman" pitchFamily="18" charset="0"/>
                <a:cs typeface="Times New Roman" pitchFamily="18" charset="0"/>
              </a:rPr>
              <a:t>Такой вид игр направлен на </a:t>
            </a:r>
          </a:p>
          <a:p>
            <a:r>
              <a:rPr lang="ru-RU" sz="2800">
                <a:latin typeface="Times New Roman" pitchFamily="18" charset="0"/>
                <a:cs typeface="Times New Roman" pitchFamily="18" charset="0"/>
              </a:rPr>
              <a:t>формирование логического мышления, памяти, причинно-следственных связей.</a:t>
            </a:r>
          </a:p>
        </p:txBody>
      </p:sp>
      <p:sp>
        <p:nvSpPr>
          <p:cNvPr id="16388" name="AutoShape 4" descr="Ребусы для детей"/>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250825" y="404813"/>
            <a:ext cx="8497888" cy="2308225"/>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3. Раскраски и рисование</a:t>
            </a:r>
            <a:r>
              <a:rPr lang="ru-RU" sz="2400">
                <a:latin typeface="Times New Roman" pitchFamily="18" charset="0"/>
                <a:cs typeface="Times New Roman" pitchFamily="18" charset="0"/>
              </a:rPr>
              <a:t/>
            </a:r>
            <a:br>
              <a:rPr lang="ru-RU" sz="2400">
                <a:latin typeface="Times New Roman" pitchFamily="18" charset="0"/>
                <a:cs typeface="Times New Roman" pitchFamily="18" charset="0"/>
              </a:rPr>
            </a:br>
            <a:r>
              <a:rPr lang="ru-RU" sz="2400">
                <a:latin typeface="Times New Roman" pitchFamily="18" charset="0"/>
                <a:cs typeface="Times New Roman" pitchFamily="18" charset="0"/>
              </a:rPr>
              <a:t>С малышами необходимо обязательно рисовать и раскрашивать. Это улучшает внимание, развивает воображение и чувство цвета. Рисование помогает детям расслабиться, они создают свои миры, сценарии и сюжеты. Плюс к этому пальчиковые раскраски улучшают мелкую моторику.</a:t>
            </a:r>
          </a:p>
        </p:txBody>
      </p:sp>
      <p:pic>
        <p:nvPicPr>
          <p:cNvPr id="10242" name="Picture 2" descr="Рисование пальчиковыми красками. Развитие XXI век"/>
          <p:cNvPicPr>
            <a:picLocks noChangeAspect="1" noChangeArrowheads="1"/>
          </p:cNvPicPr>
          <p:nvPr/>
        </p:nvPicPr>
        <p:blipFill>
          <a:blip r:embed="rId2"/>
          <a:srcRect/>
          <a:stretch>
            <a:fillRect/>
          </a:stretch>
        </p:blipFill>
        <p:spPr bwMode="auto">
          <a:xfrm>
            <a:off x="4067175" y="2997200"/>
            <a:ext cx="4418013" cy="33115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250825" y="476250"/>
            <a:ext cx="8569325" cy="1570038"/>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4. Голодные бегемотики</a:t>
            </a:r>
            <a:r>
              <a:rPr lang="ru-RU" sz="2400">
                <a:latin typeface="Times New Roman" pitchFamily="18" charset="0"/>
                <a:cs typeface="Times New Roman" pitchFamily="18" charset="0"/>
              </a:rPr>
              <a:t/>
            </a:r>
            <a:br>
              <a:rPr lang="ru-RU" sz="2400">
                <a:latin typeface="Times New Roman" pitchFamily="18" charset="0"/>
                <a:cs typeface="Times New Roman" pitchFamily="18" charset="0"/>
              </a:rPr>
            </a:br>
            <a:r>
              <a:rPr lang="ru-RU" sz="2400">
                <a:latin typeface="Times New Roman" pitchFamily="18" charset="0"/>
                <a:cs typeface="Times New Roman" pitchFamily="18" charset="0"/>
              </a:rPr>
              <a:t>Игра подходит для самых маленьких. Играть можно вдвоем. Игра развивает точность, улучшает координацию и концентрацию.</a:t>
            </a:r>
          </a:p>
        </p:txBody>
      </p:sp>
      <p:pic>
        <p:nvPicPr>
          <p:cNvPr id="18434" name="Picture 2" descr="Игра настольная Hasbro Games Голодные бегемотики 98936E76 - купить ..."/>
          <p:cNvPicPr>
            <a:picLocks noChangeAspect="1" noChangeArrowheads="1"/>
          </p:cNvPicPr>
          <p:nvPr/>
        </p:nvPicPr>
        <p:blipFill>
          <a:blip r:embed="rId2"/>
          <a:srcRect/>
          <a:stretch>
            <a:fillRect/>
          </a:stretch>
        </p:blipFill>
        <p:spPr bwMode="auto">
          <a:xfrm>
            <a:off x="4067175" y="1628775"/>
            <a:ext cx="4537075"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250825" y="404813"/>
            <a:ext cx="8569325" cy="2308225"/>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5. Дженга</a:t>
            </a:r>
            <a:r>
              <a:rPr lang="ru-RU" sz="2400">
                <a:latin typeface="Times New Roman" pitchFamily="18" charset="0"/>
                <a:cs typeface="Times New Roman" pitchFamily="18" charset="0"/>
              </a:rPr>
              <a:t/>
            </a:r>
            <a:br>
              <a:rPr lang="ru-RU" sz="2400">
                <a:latin typeface="Times New Roman" pitchFamily="18" charset="0"/>
                <a:cs typeface="Times New Roman" pitchFamily="18" charset="0"/>
              </a:rPr>
            </a:br>
            <a:r>
              <a:rPr lang="ru-RU" sz="2400">
                <a:latin typeface="Times New Roman" pitchFamily="18" charset="0"/>
                <a:cs typeface="Times New Roman" pitchFamily="18" charset="0"/>
              </a:rPr>
              <a:t>Игра на равновесие. Юным строителям понравится складывать башни, да так, чтобы они удерживались как можно дольше. Смысл в том, чтобы вытащить детали из нижних этажей и продолжить строительство. Сооружение приобретает самые необычные формы.</a:t>
            </a:r>
          </a:p>
        </p:txBody>
      </p:sp>
      <p:pic>
        <p:nvPicPr>
          <p:cNvPr id="19458" name="Picture 2" descr="Детская развивающая игрушка - Jenga | Классическая развивающая ..."/>
          <p:cNvPicPr>
            <a:picLocks noChangeAspect="1" noChangeArrowheads="1"/>
          </p:cNvPicPr>
          <p:nvPr/>
        </p:nvPicPr>
        <p:blipFill>
          <a:blip r:embed="rId2"/>
          <a:srcRect/>
          <a:stretch>
            <a:fillRect/>
          </a:stretch>
        </p:blipFill>
        <p:spPr bwMode="auto">
          <a:xfrm>
            <a:off x="4500563" y="2420938"/>
            <a:ext cx="407670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323850" y="333375"/>
            <a:ext cx="8424863" cy="1568450"/>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6. Монополия для детей</a:t>
            </a:r>
            <a:r>
              <a:rPr lang="ru-RU" sz="2400">
                <a:latin typeface="Times New Roman" pitchFamily="18" charset="0"/>
                <a:cs typeface="Times New Roman" pitchFamily="18" charset="0"/>
              </a:rPr>
              <a:t/>
            </a:r>
            <a:br>
              <a:rPr lang="ru-RU" sz="2400">
                <a:latin typeface="Times New Roman" pitchFamily="18" charset="0"/>
                <a:cs typeface="Times New Roman" pitchFamily="18" charset="0"/>
              </a:rPr>
            </a:br>
            <a:r>
              <a:rPr lang="ru-RU" sz="2400">
                <a:latin typeface="Times New Roman" pitchFamily="18" charset="0"/>
                <a:cs typeface="Times New Roman" pitchFamily="18" charset="0"/>
              </a:rPr>
              <a:t>Игра развивает стратегическое и тактическое мышление, фантазию, воображение. Ребята могут представлять себя банкирами, магнатами.</a:t>
            </a:r>
          </a:p>
        </p:txBody>
      </p:sp>
      <p:pic>
        <p:nvPicPr>
          <p:cNvPr id="20482" name="Picture 2" descr="Монополия для детей. Вечеринка - Игротайм"/>
          <p:cNvPicPr>
            <a:picLocks noChangeAspect="1" noChangeArrowheads="1"/>
          </p:cNvPicPr>
          <p:nvPr/>
        </p:nvPicPr>
        <p:blipFill>
          <a:blip r:embed="rId2"/>
          <a:srcRect/>
          <a:stretch>
            <a:fillRect/>
          </a:stretch>
        </p:blipFill>
        <p:spPr bwMode="auto">
          <a:xfrm>
            <a:off x="3348038" y="2205038"/>
            <a:ext cx="5392737" cy="347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250825" y="260350"/>
            <a:ext cx="8569325" cy="2678113"/>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7. Баусак</a:t>
            </a:r>
            <a:r>
              <a:rPr lang="ru-RU" sz="2400">
                <a:latin typeface="Times New Roman" pitchFamily="18" charset="0"/>
                <a:cs typeface="Times New Roman" pitchFamily="18" charset="0"/>
              </a:rPr>
              <a:t/>
            </a:r>
            <a:br>
              <a:rPr lang="ru-RU" sz="2400">
                <a:latin typeface="Times New Roman" pitchFamily="18" charset="0"/>
                <a:cs typeface="Times New Roman" pitchFamily="18" charset="0"/>
              </a:rPr>
            </a:br>
            <a:r>
              <a:rPr lang="ru-RU" sz="2400">
                <a:latin typeface="Times New Roman" pitchFamily="18" charset="0"/>
                <a:cs typeface="Times New Roman" pitchFamily="18" charset="0"/>
              </a:rPr>
              <a:t>Дети любят строить, они постоянно собирают башни. Можно усложнить задачу и предложить складывать замок из специальных частей и деталей, которые сильно отличаются от привычных кирпичиков. Смысл в том, чтобы постоянное сооружение сохранило равновесие. Игра развивает логическое мышление, терпение и азарт.</a:t>
            </a:r>
          </a:p>
        </p:txBody>
      </p:sp>
      <p:pic>
        <p:nvPicPr>
          <p:cNvPr id="21506" name="Picture 2" descr="Настольная игра Баусак (Bausack) | Купить настольные игры в Кирове ..."/>
          <p:cNvPicPr>
            <a:picLocks noChangeAspect="1" noChangeArrowheads="1"/>
          </p:cNvPicPr>
          <p:nvPr/>
        </p:nvPicPr>
        <p:blipFill>
          <a:blip r:embed="rId2"/>
          <a:srcRect/>
          <a:stretch>
            <a:fillRect/>
          </a:stretch>
        </p:blipFill>
        <p:spPr bwMode="auto">
          <a:xfrm>
            <a:off x="4067175" y="3141663"/>
            <a:ext cx="4762500"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1406</Words>
  <Application>Microsoft Office PowerPoint</Application>
  <PresentationFormat>Экран (4:3)</PresentationFormat>
  <Paragraphs>80</Paragraphs>
  <Slides>26</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26</vt:i4>
      </vt:variant>
    </vt:vector>
  </HeadingPairs>
  <TitlesOfParts>
    <vt:vector size="30" baseType="lpstr">
      <vt:lpstr>Calibri</vt:lpstr>
      <vt:lpstr>Arial</vt:lpstr>
      <vt:lpstr>Times New Roman</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Ксения Жигульская</dc:creator>
  <cp:lastModifiedBy>Виталя</cp:lastModifiedBy>
  <cp:revision>2</cp:revision>
  <dcterms:created xsi:type="dcterms:W3CDTF">2020-04-09T15:37:17Z</dcterms:created>
  <dcterms:modified xsi:type="dcterms:W3CDTF">2020-04-24T20:47:58Z</dcterms:modified>
</cp:coreProperties>
</file>