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72" r:id="rId3"/>
    <p:sldId id="273" r:id="rId4"/>
    <p:sldId id="271" r:id="rId5"/>
    <p:sldId id="280" r:id="rId6"/>
    <p:sldId id="274" r:id="rId7"/>
    <p:sldId id="276" r:id="rId8"/>
    <p:sldId id="281" r:id="rId9"/>
    <p:sldId id="277" r:id="rId10"/>
    <p:sldId id="278" r:id="rId11"/>
    <p:sldId id="282" r:id="rId12"/>
    <p:sldId id="279" r:id="rId13"/>
    <p:sldId id="283" r:id="rId14"/>
    <p:sldId id="284" r:id="rId15"/>
    <p:sldId id="285" r:id="rId16"/>
    <p:sldId id="286" r:id="rId17"/>
    <p:sldId id="288" r:id="rId18"/>
    <p:sldId id="287" r:id="rId19"/>
    <p:sldId id="28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8698" autoAdjust="0"/>
  </p:normalViewPr>
  <p:slideViewPr>
    <p:cSldViewPr>
      <p:cViewPr varScale="1">
        <p:scale>
          <a:sx n="111" d="100"/>
          <a:sy n="111" d="100"/>
        </p:scale>
        <p:origin x="-161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7E9FA65-E8BE-42DB-A999-478F76AF69E8}" type="datetimeFigureOut">
              <a:rPr lang="ru-RU" smtClean="0"/>
              <a:t>13.01.2023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AD6B17-5FE6-4251-8820-43B75AAF9BD4}" type="slidenum">
              <a:rPr lang="ru-RU" smtClean="0"/>
              <a:t>‹#›</a:t>
            </a:fld>
            <a:endParaRPr lang="ru-RU"/>
          </a:p>
        </p:txBody>
      </p:sp>
    </p:spTree>
    <p:extLst>
      <p:ext uri="{BB962C8B-B14F-4D97-AF65-F5344CB8AC3E}">
        <p14:creationId xmlns:p14="http://schemas.microsoft.com/office/powerpoint/2010/main" val="3121543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E9FA65-E8BE-42DB-A999-478F76AF69E8}" type="datetimeFigureOut">
              <a:rPr lang="ru-RU" smtClean="0"/>
              <a:t>13.01.2023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AD6B17-5FE6-4251-8820-43B75AAF9BD4}" type="slidenum">
              <a:rPr lang="ru-RU" smtClean="0"/>
              <a:t>‹#›</a:t>
            </a:fld>
            <a:endParaRPr lang="ru-RU"/>
          </a:p>
        </p:txBody>
      </p:sp>
    </p:spTree>
    <p:extLst>
      <p:ext uri="{BB962C8B-B14F-4D97-AF65-F5344CB8AC3E}">
        <p14:creationId xmlns:p14="http://schemas.microsoft.com/office/powerpoint/2010/main" val="405722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E9FA65-E8BE-42DB-A999-478F76AF69E8}" type="datetimeFigureOut">
              <a:rPr lang="ru-RU" smtClean="0"/>
              <a:t>13.01.2023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AD6B17-5FE6-4251-8820-43B75AAF9BD4}" type="slidenum">
              <a:rPr lang="ru-RU" smtClean="0"/>
              <a:t>‹#›</a:t>
            </a:fld>
            <a:endParaRPr lang="ru-RU"/>
          </a:p>
        </p:txBody>
      </p:sp>
    </p:spTree>
    <p:extLst>
      <p:ext uri="{BB962C8B-B14F-4D97-AF65-F5344CB8AC3E}">
        <p14:creationId xmlns:p14="http://schemas.microsoft.com/office/powerpoint/2010/main" val="415600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E9FA65-E8BE-42DB-A999-478F76AF69E8}" type="datetimeFigureOut">
              <a:rPr lang="ru-RU" smtClean="0"/>
              <a:t>13.01.2023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AD6B17-5FE6-4251-8820-43B75AAF9BD4}" type="slidenum">
              <a:rPr lang="ru-RU" smtClean="0"/>
              <a:t>‹#›</a:t>
            </a:fld>
            <a:endParaRPr lang="ru-RU"/>
          </a:p>
        </p:txBody>
      </p:sp>
    </p:spTree>
    <p:extLst>
      <p:ext uri="{BB962C8B-B14F-4D97-AF65-F5344CB8AC3E}">
        <p14:creationId xmlns:p14="http://schemas.microsoft.com/office/powerpoint/2010/main" val="68211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E9FA65-E8BE-42DB-A999-478F76AF69E8}" type="datetimeFigureOut">
              <a:rPr lang="ru-RU" smtClean="0"/>
              <a:t>13.01.2023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AD6B17-5FE6-4251-8820-43B75AAF9BD4}" type="slidenum">
              <a:rPr lang="ru-RU" smtClean="0"/>
              <a:t>‹#›</a:t>
            </a:fld>
            <a:endParaRPr lang="ru-RU"/>
          </a:p>
        </p:txBody>
      </p:sp>
    </p:spTree>
    <p:extLst>
      <p:ext uri="{BB962C8B-B14F-4D97-AF65-F5344CB8AC3E}">
        <p14:creationId xmlns:p14="http://schemas.microsoft.com/office/powerpoint/2010/main" val="257632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7E9FA65-E8BE-42DB-A999-478F76AF69E8}" type="datetimeFigureOut">
              <a:rPr lang="ru-RU" smtClean="0"/>
              <a:t>13.01.2023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AD6B17-5FE6-4251-8820-43B75AAF9BD4}" type="slidenum">
              <a:rPr lang="ru-RU" smtClean="0"/>
              <a:t>‹#›</a:t>
            </a:fld>
            <a:endParaRPr lang="ru-RU"/>
          </a:p>
        </p:txBody>
      </p:sp>
    </p:spTree>
    <p:extLst>
      <p:ext uri="{BB962C8B-B14F-4D97-AF65-F5344CB8AC3E}">
        <p14:creationId xmlns:p14="http://schemas.microsoft.com/office/powerpoint/2010/main" val="407723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7E9FA65-E8BE-42DB-A999-478F76AF69E8}" type="datetimeFigureOut">
              <a:rPr lang="ru-RU" smtClean="0"/>
              <a:t>13.01.2023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AD6B17-5FE6-4251-8820-43B75AAF9BD4}" type="slidenum">
              <a:rPr lang="ru-RU" smtClean="0"/>
              <a:t>‹#›</a:t>
            </a:fld>
            <a:endParaRPr lang="ru-RU"/>
          </a:p>
        </p:txBody>
      </p:sp>
    </p:spTree>
    <p:extLst>
      <p:ext uri="{BB962C8B-B14F-4D97-AF65-F5344CB8AC3E}">
        <p14:creationId xmlns:p14="http://schemas.microsoft.com/office/powerpoint/2010/main" val="97002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7E9FA65-E8BE-42DB-A999-478F76AF69E8}" type="datetimeFigureOut">
              <a:rPr lang="ru-RU" smtClean="0"/>
              <a:t>13.01.2023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AD6B17-5FE6-4251-8820-43B75AAF9BD4}" type="slidenum">
              <a:rPr lang="ru-RU" smtClean="0"/>
              <a:t>‹#›</a:t>
            </a:fld>
            <a:endParaRPr lang="ru-RU"/>
          </a:p>
        </p:txBody>
      </p:sp>
    </p:spTree>
    <p:extLst>
      <p:ext uri="{BB962C8B-B14F-4D97-AF65-F5344CB8AC3E}">
        <p14:creationId xmlns:p14="http://schemas.microsoft.com/office/powerpoint/2010/main" val="140052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E9FA65-E8BE-42DB-A999-478F76AF69E8}" type="datetimeFigureOut">
              <a:rPr lang="ru-RU" smtClean="0"/>
              <a:t>13.01.2023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AD6B17-5FE6-4251-8820-43B75AAF9BD4}" type="slidenum">
              <a:rPr lang="ru-RU" smtClean="0"/>
              <a:t>‹#›</a:t>
            </a:fld>
            <a:endParaRPr lang="ru-RU"/>
          </a:p>
        </p:txBody>
      </p:sp>
    </p:spTree>
    <p:extLst>
      <p:ext uri="{BB962C8B-B14F-4D97-AF65-F5344CB8AC3E}">
        <p14:creationId xmlns:p14="http://schemas.microsoft.com/office/powerpoint/2010/main" val="41041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E9FA65-E8BE-42DB-A999-478F76AF69E8}" type="datetimeFigureOut">
              <a:rPr lang="ru-RU" smtClean="0"/>
              <a:t>13.01.2023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AD6B17-5FE6-4251-8820-43B75AAF9BD4}" type="slidenum">
              <a:rPr lang="ru-RU" smtClean="0"/>
              <a:t>‹#›</a:t>
            </a:fld>
            <a:endParaRPr lang="ru-RU"/>
          </a:p>
        </p:txBody>
      </p:sp>
    </p:spTree>
    <p:extLst>
      <p:ext uri="{BB962C8B-B14F-4D97-AF65-F5344CB8AC3E}">
        <p14:creationId xmlns:p14="http://schemas.microsoft.com/office/powerpoint/2010/main" val="44687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E9FA65-E8BE-42DB-A999-478F76AF69E8}" type="datetimeFigureOut">
              <a:rPr lang="ru-RU" smtClean="0"/>
              <a:t>13.01.2023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AD6B17-5FE6-4251-8820-43B75AAF9BD4}" type="slidenum">
              <a:rPr lang="ru-RU" smtClean="0"/>
              <a:t>‹#›</a:t>
            </a:fld>
            <a:endParaRPr lang="ru-RU"/>
          </a:p>
        </p:txBody>
      </p:sp>
    </p:spTree>
    <p:extLst>
      <p:ext uri="{BB962C8B-B14F-4D97-AF65-F5344CB8AC3E}">
        <p14:creationId xmlns:p14="http://schemas.microsoft.com/office/powerpoint/2010/main" val="154616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9FA65-E8BE-42DB-A999-478F76AF69E8}" type="datetimeFigureOut">
              <a:rPr lang="ru-RU" smtClean="0"/>
              <a:t>13.01.2023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D6B17-5FE6-4251-8820-43B75AAF9BD4}" type="slidenum">
              <a:rPr lang="ru-RU" smtClean="0"/>
              <a:t>‹#›</a:t>
            </a:fld>
            <a:endParaRPr lang="ru-RU"/>
          </a:p>
        </p:txBody>
      </p:sp>
    </p:spTree>
    <p:extLst>
      <p:ext uri="{BB962C8B-B14F-4D97-AF65-F5344CB8AC3E}">
        <p14:creationId xmlns:p14="http://schemas.microsoft.com/office/powerpoint/2010/main" val="499904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jp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94" y="87828"/>
            <a:ext cx="8611002" cy="6581532"/>
          </a:xfrm>
          <a:prstGeom prst="rect">
            <a:avLst/>
          </a:prstGeom>
        </p:spPr>
      </p:pic>
      <p:sp>
        <p:nvSpPr>
          <p:cNvPr id="4" name="Прямоугольник 3"/>
          <p:cNvSpPr/>
          <p:nvPr/>
        </p:nvSpPr>
        <p:spPr>
          <a:xfrm>
            <a:off x="323528" y="260648"/>
            <a:ext cx="6264696" cy="3416320"/>
          </a:xfrm>
          <a:prstGeom prst="rect">
            <a:avLst/>
          </a:prstGeom>
          <a:blipFill>
            <a:blip r:embed="rId4"/>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Реализация регионального </a:t>
            </a:r>
          </a:p>
          <a:p>
            <a:pPr algn="ctr"/>
            <a: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компонента в ДОУ</a:t>
            </a:r>
          </a:p>
          <a:p>
            <a:pPr algn="ctr"/>
            <a:r>
              <a:rPr lang="ru-RU"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 учетом ФГОС ДО</a:t>
            </a:r>
            <a:endParaRPr lang="ru-RU" sz="54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3563888" y="4088122"/>
            <a:ext cx="3096344" cy="175432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b="1" i="1" dirty="0" smtClean="0">
                <a:latin typeface="Times New Roman" panose="02020603050405020304" pitchFamily="18" charset="0"/>
                <a:cs typeface="Times New Roman" panose="02020603050405020304" pitchFamily="18" charset="0"/>
              </a:rPr>
              <a:t>Подготовила: старший воспитатель МБДОУ </a:t>
            </a:r>
          </a:p>
          <a:p>
            <a:r>
              <a:rPr lang="ru-RU" b="1" i="1" dirty="0" smtClean="0">
                <a:latin typeface="Times New Roman" panose="02020603050405020304" pitchFamily="18" charset="0"/>
                <a:cs typeface="Times New Roman" panose="02020603050405020304" pitchFamily="18" charset="0"/>
              </a:rPr>
              <a:t>«</a:t>
            </a:r>
            <a:r>
              <a:rPr lang="ru-RU" b="1" i="1" dirty="0" err="1" smtClean="0">
                <a:latin typeface="Times New Roman" panose="02020603050405020304" pitchFamily="18" charset="0"/>
                <a:cs typeface="Times New Roman" panose="02020603050405020304" pitchFamily="18" charset="0"/>
              </a:rPr>
              <a:t>Зубово</a:t>
            </a:r>
            <a:r>
              <a:rPr lang="ru-RU" b="1" i="1" dirty="0" smtClean="0">
                <a:latin typeface="Times New Roman" panose="02020603050405020304" pitchFamily="18" charset="0"/>
                <a:cs typeface="Times New Roman" panose="02020603050405020304" pitchFamily="18" charset="0"/>
              </a:rPr>
              <a:t>-Полянский детский сад № 7  «Черемушки» комбинированного вида»</a:t>
            </a:r>
          </a:p>
          <a:p>
            <a:r>
              <a:rPr lang="ru-RU" b="1" i="1" dirty="0" err="1" smtClean="0">
                <a:latin typeface="Times New Roman" panose="02020603050405020304" pitchFamily="18" charset="0"/>
                <a:cs typeface="Times New Roman" panose="02020603050405020304" pitchFamily="18" charset="0"/>
              </a:rPr>
              <a:t>Куренёва</a:t>
            </a:r>
            <a:r>
              <a:rPr lang="ru-RU" b="1" i="1" dirty="0" smtClean="0">
                <a:latin typeface="Times New Roman" panose="02020603050405020304" pitchFamily="18" charset="0"/>
                <a:cs typeface="Times New Roman" panose="02020603050405020304" pitchFamily="18" charset="0"/>
              </a:rPr>
              <a:t> Н. С.</a:t>
            </a:r>
            <a:endParaRPr lang="ru-RU" b="1" i="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4084993"/>
            <a:ext cx="2121024" cy="1336245"/>
          </a:xfrm>
          <a:prstGeom prst="rect">
            <a:avLst/>
          </a:prstGeom>
        </p:spPr>
      </p:pic>
    </p:spTree>
    <p:custDataLst>
      <p:tags r:id="rId1"/>
    </p:custDataLst>
    <p:extLst>
      <p:ext uri="{BB962C8B-B14F-4D97-AF65-F5344CB8AC3E}">
        <p14:creationId xmlns:p14="http://schemas.microsoft.com/office/powerpoint/2010/main" val="3084931010"/>
      </p:ext>
    </p:extLst>
  </p:cSld>
  <p:clrMapOvr>
    <a:masterClrMapping/>
  </p:clrMapOvr>
  <mc:AlternateContent xmlns:mc="http://schemas.openxmlformats.org/markup-compatibility/2006" xmlns:p14="http://schemas.microsoft.com/office/powerpoint/2010/main">
    <mc:Choice Requires="p14">
      <p:transition spd="slow" p14:dur="2000" advTm="6649"/>
    </mc:Choice>
    <mc:Fallback xmlns="">
      <p:transition spd="slow" advTm="66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2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689"/>
            <a:ext cx="9144000" cy="6844312"/>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529" y="458013"/>
            <a:ext cx="2484276" cy="331236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6994" y="3430845"/>
            <a:ext cx="2376264" cy="31683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3910526"/>
            <a:ext cx="3456384" cy="25922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836712"/>
            <a:ext cx="3323861" cy="24928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6" name="TextBox 15"/>
          <p:cNvSpPr txBox="1"/>
          <p:nvPr/>
        </p:nvSpPr>
        <p:spPr>
          <a:xfrm>
            <a:off x="1403648" y="282960"/>
            <a:ext cx="717677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ru-RU" dirty="0" smtClean="0">
                <a:solidFill>
                  <a:srgbClr val="00B050"/>
                </a:solidFill>
              </a:rPr>
              <a:t>Мероприятия, организованные педагогами ко Дню Петра и </a:t>
            </a:r>
            <a:r>
              <a:rPr lang="ru-RU" dirty="0" err="1" smtClean="0">
                <a:solidFill>
                  <a:srgbClr val="00B050"/>
                </a:solidFill>
              </a:rPr>
              <a:t>Февронии</a:t>
            </a:r>
            <a:r>
              <a:rPr lang="ru-RU" dirty="0" smtClean="0">
                <a:solidFill>
                  <a:srgbClr val="00B050"/>
                </a:solidFill>
              </a:rPr>
              <a:t> </a:t>
            </a:r>
            <a:endParaRPr lang="ru-RU" dirty="0">
              <a:solidFill>
                <a:srgbClr val="00B050"/>
              </a:solidFill>
            </a:endParaRPr>
          </a:p>
        </p:txBody>
      </p:sp>
    </p:spTree>
    <p:extLst>
      <p:ext uri="{BB962C8B-B14F-4D97-AF65-F5344CB8AC3E}">
        <p14:creationId xmlns:p14="http://schemas.microsoft.com/office/powerpoint/2010/main" val="2655645792"/>
      </p:ext>
    </p:extLst>
  </p:cSld>
  <p:clrMapOvr>
    <a:masterClrMapping/>
  </p:clrMapOvr>
  <mc:AlternateContent xmlns:mc="http://schemas.openxmlformats.org/markup-compatibility/2006" xmlns:p14="http://schemas.microsoft.com/office/powerpoint/2010/main">
    <mc:Choice Requires="p14">
      <p:transition spd="slow" p14:dur="2000" advTm="9319"/>
    </mc:Choice>
    <mc:Fallback xmlns="">
      <p:transition spd="slow" advTm="93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44"/>
            <a:ext cx="9144000" cy="6844312"/>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3088" y="506535"/>
            <a:ext cx="2952328" cy="26221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587" y="332656"/>
            <a:ext cx="3725674" cy="3429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8" y="3184112"/>
            <a:ext cx="2620949" cy="349459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9856" y="3989931"/>
            <a:ext cx="4173542" cy="23502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TextBox 6"/>
          <p:cNvSpPr txBox="1"/>
          <p:nvPr/>
        </p:nvSpPr>
        <p:spPr>
          <a:xfrm>
            <a:off x="3203848" y="6340156"/>
            <a:ext cx="394437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600" b="1" dirty="0" smtClean="0">
                <a:solidFill>
                  <a:srgbClr val="00B050"/>
                </a:solidFill>
                <a:latin typeface="Times New Roman" panose="02020603050405020304" pitchFamily="18" charset="0"/>
                <a:cs typeface="Times New Roman" panose="02020603050405020304" pitchFamily="18" charset="0"/>
              </a:rPr>
              <a:t>Совместное творчество с родителями</a:t>
            </a:r>
            <a:endParaRPr lang="ru-RU" sz="1600" b="1" dirty="0">
              <a:solidFill>
                <a:srgbClr val="00B05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63688" y="404664"/>
            <a:ext cx="453650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b="1" dirty="0" smtClean="0">
                <a:solidFill>
                  <a:srgbClr val="00B050"/>
                </a:solidFill>
                <a:latin typeface="Times New Roman" panose="02020603050405020304" pitchFamily="18" charset="0"/>
                <a:cs typeface="Times New Roman" panose="02020603050405020304" pitchFamily="18" charset="0"/>
              </a:rPr>
              <a:t>Подготовка к Светлому празднику Пасхи</a:t>
            </a:r>
            <a:endParaRPr lang="ru-RU"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910778"/>
      </p:ext>
    </p:extLst>
  </p:cSld>
  <p:clrMapOvr>
    <a:masterClrMapping/>
  </p:clrMapOvr>
  <mc:AlternateContent xmlns:mc="http://schemas.openxmlformats.org/markup-compatibility/2006" xmlns:p14="http://schemas.microsoft.com/office/powerpoint/2010/main">
    <mc:Choice Requires="p14">
      <p:transition spd="slow" p14:dur="2000" advTm="14344"/>
    </mc:Choice>
    <mc:Fallback xmlns="">
      <p:transition spd="slow" advTm="143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par>
                          <p:cTn id="24" fill="hold">
                            <p:stCondLst>
                              <p:cond delay="70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0"/>
            <a:ext cx="9073154" cy="6739949"/>
          </a:xfrm>
          <a:prstGeom prst="rect">
            <a:avLst/>
          </a:prstGeom>
        </p:spPr>
      </p:pic>
      <p:sp>
        <p:nvSpPr>
          <p:cNvPr id="7" name="Прямоугольник 6"/>
          <p:cNvSpPr/>
          <p:nvPr/>
        </p:nvSpPr>
        <p:spPr>
          <a:xfrm>
            <a:off x="683568" y="188640"/>
            <a:ext cx="5616624" cy="203132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b="1" i="1" dirty="0">
                <a:solidFill>
                  <a:schemeClr val="accent2">
                    <a:lumMod val="75000"/>
                  </a:schemeClr>
                </a:solidFill>
                <a:latin typeface="Times New Roman" panose="02020603050405020304" pitchFamily="18" charset="0"/>
                <a:cs typeface="Times New Roman" panose="02020603050405020304" pitchFamily="18" charset="0"/>
              </a:rPr>
              <a:t>Углубляя представления о родном крае, детям даются элементарные сведения о республике, объясняется, почему республика называется Мордовия, связывая название с мордовским народом.</a:t>
            </a:r>
          </a:p>
          <a:p>
            <a:pPr algn="ctr"/>
            <a:r>
              <a:rPr lang="ru-RU" b="1" i="1" dirty="0">
                <a:solidFill>
                  <a:schemeClr val="accent2">
                    <a:lumMod val="75000"/>
                  </a:schemeClr>
                </a:solidFill>
                <a:latin typeface="Times New Roman" panose="02020603050405020304" pitchFamily="18" charset="0"/>
                <a:cs typeface="Times New Roman" panose="02020603050405020304" pitchFamily="18" charset="0"/>
              </a:rPr>
              <a:t>Педагоги знакомят с символикой Мордовии и дают элементарные сведения о государственной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власти</a:t>
            </a:r>
            <a:endParaRPr lang="ru-RU"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348880"/>
            <a:ext cx="4223956" cy="4098077"/>
          </a:xfrm>
          <a:prstGeom prst="rect">
            <a:avLst/>
          </a:prstGeom>
        </p:spPr>
      </p:pic>
      <p:sp>
        <p:nvSpPr>
          <p:cNvPr id="9" name="Прямоугольник 8"/>
          <p:cNvSpPr/>
          <p:nvPr/>
        </p:nvSpPr>
        <p:spPr>
          <a:xfrm>
            <a:off x="5076056" y="2601378"/>
            <a:ext cx="2160240" cy="2862322"/>
          </a:xfrm>
          <a:prstGeom prst="rect">
            <a:avLst/>
          </a:prstGeom>
          <a:blipFill>
            <a:blip r:embed="rId4"/>
            <a:tile tx="0" ty="0" sx="100000" sy="100000" flip="none" algn="tl"/>
          </a:blipFill>
        </p:spPr>
        <p:txBody>
          <a:bodyPr wrap="square">
            <a:spAutoFit/>
          </a:bodyPr>
          <a:lstStyle/>
          <a:p>
            <a:r>
              <a:rPr lang="ru-RU" b="1" i="1" dirty="0" smtClean="0">
                <a:solidFill>
                  <a:schemeClr val="accent2">
                    <a:lumMod val="75000"/>
                  </a:schemeClr>
                </a:solidFill>
                <a:latin typeface="Times New Roman" panose="02020603050405020304" pitchFamily="18" charset="0"/>
                <a:cs typeface="Times New Roman" panose="02020603050405020304" pitchFamily="18" charset="0"/>
              </a:rPr>
              <a:t>День </a:t>
            </a:r>
            <a:r>
              <a:rPr lang="ru-RU" b="1" i="1" dirty="0">
                <a:solidFill>
                  <a:schemeClr val="accent2">
                    <a:lumMod val="75000"/>
                  </a:schemeClr>
                </a:solidFill>
                <a:latin typeface="Times New Roman" panose="02020603050405020304" pitchFamily="18" charset="0"/>
                <a:cs typeface="Times New Roman" panose="02020603050405020304" pitchFamily="18" charset="0"/>
              </a:rPr>
              <a:t>принятия Конституции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 Мордовии - </a:t>
            </a:r>
            <a:r>
              <a:rPr lang="ru-RU" b="1" i="1" dirty="0">
                <a:solidFill>
                  <a:schemeClr val="accent2">
                    <a:lumMod val="75000"/>
                  </a:schemeClr>
                </a:solidFill>
                <a:latin typeface="Times New Roman" panose="02020603050405020304" pitchFamily="18" charset="0"/>
                <a:cs typeface="Times New Roman" panose="02020603050405020304" pitchFamily="18" charset="0"/>
              </a:rPr>
              <a:t>прекрасный повод для проведения занятия по нравственно-патриотическому воспитанию детей</a:t>
            </a:r>
            <a:r>
              <a:rPr lang="ru-RU" dirty="0">
                <a:solidFill>
                  <a:schemeClr val="accent2">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9630201"/>
      </p:ext>
    </p:extLst>
  </p:cSld>
  <p:clrMapOvr>
    <a:masterClrMapping/>
  </p:clrMapOvr>
  <mc:AlternateContent xmlns:mc="http://schemas.openxmlformats.org/markup-compatibility/2006" xmlns:p14="http://schemas.microsoft.com/office/powerpoint/2010/main">
    <mc:Choice Requires="p14">
      <p:transition spd="slow" p14:dur="2000" advTm="9245"/>
    </mc:Choice>
    <mc:Fallback xmlns="">
      <p:transition spd="slow" advTm="92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3284984"/>
            <a:ext cx="4572000" cy="369332"/>
          </a:xfrm>
          <a:prstGeom prst="rect">
            <a:avLst/>
          </a:prstGeom>
        </p:spPr>
        <p:txBody>
          <a:bodyPr>
            <a:spAutoFit/>
          </a:bodyPr>
          <a:lstStyle/>
          <a:p>
            <a:r>
              <a:rPr lang="ru-RU" dirty="0"/>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1" y="-107283"/>
            <a:ext cx="8964488" cy="6784534"/>
          </a:xfrm>
          <a:prstGeom prst="rect">
            <a:avLst/>
          </a:prstGeom>
        </p:spPr>
      </p:pic>
      <p:sp>
        <p:nvSpPr>
          <p:cNvPr id="5" name="Прямоугольник 4"/>
          <p:cNvSpPr/>
          <p:nvPr/>
        </p:nvSpPr>
        <p:spPr>
          <a:xfrm>
            <a:off x="323528" y="332657"/>
            <a:ext cx="648072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b="1" i="1" dirty="0">
                <a:solidFill>
                  <a:schemeClr val="accent2">
                    <a:lumMod val="75000"/>
                  </a:schemeClr>
                </a:solidFill>
                <a:latin typeface="Times New Roman" panose="02020603050405020304" pitchFamily="18" charset="0"/>
                <a:cs typeface="Times New Roman" panose="02020603050405020304" pitchFamily="18" charset="0"/>
              </a:rPr>
              <a:t>Большое значение  в этнокультуре имеет знакомство  с мордовским искусством. </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38" y="1094574"/>
            <a:ext cx="3138754" cy="2546341"/>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770" y="1185068"/>
            <a:ext cx="3384459" cy="2538344"/>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928391"/>
            <a:ext cx="3438636" cy="2578977"/>
          </a:xfrm>
          <a:prstGeom prst="rect">
            <a:avLst/>
          </a:prstGeom>
        </p:spPr>
      </p:pic>
      <p:sp>
        <p:nvSpPr>
          <p:cNvPr id="9" name="Прямоугольник 8"/>
          <p:cNvSpPr/>
          <p:nvPr/>
        </p:nvSpPr>
        <p:spPr>
          <a:xfrm>
            <a:off x="4139952" y="3928391"/>
            <a:ext cx="2891073" cy="2308324"/>
          </a:xfrm>
          <a:prstGeom prst="rect">
            <a:avLst/>
          </a:prstGeom>
          <a:ln w="38100">
            <a:solidFill>
              <a:srgbClr val="C00000"/>
            </a:solidFill>
            <a:prstDash val="sysDot"/>
          </a:ln>
        </p:spPr>
        <p:txBody>
          <a:bodyPr wrap="square">
            <a:spAutoFit/>
          </a:bodyPr>
          <a:lstStyle/>
          <a:p>
            <a:r>
              <a:rPr lang="ru-RU" b="1" i="1" dirty="0">
                <a:solidFill>
                  <a:schemeClr val="accent2">
                    <a:lumMod val="75000"/>
                  </a:schemeClr>
                </a:solidFill>
                <a:latin typeface="Times New Roman" panose="02020603050405020304" pitchFamily="18" charset="0"/>
                <a:cs typeface="Times New Roman" panose="02020603050405020304" pitchFamily="18" charset="0"/>
              </a:rPr>
              <a:t>Педагоги раскрывают перед дошкольниками </a:t>
            </a:r>
            <a:endParaRPr lang="ru-RU" b="1" i="1" dirty="0" smtClean="0">
              <a:solidFill>
                <a:schemeClr val="accent2">
                  <a:lumMod val="75000"/>
                </a:schemeClr>
              </a:solidFill>
              <a:latin typeface="Times New Roman" panose="02020603050405020304" pitchFamily="18" charset="0"/>
              <a:cs typeface="Times New Roman" panose="02020603050405020304" pitchFamily="18" charset="0"/>
            </a:endParaRPr>
          </a:p>
          <a:p>
            <a:r>
              <a:rPr lang="ru-RU" b="1" i="1" dirty="0" smtClean="0">
                <a:solidFill>
                  <a:schemeClr val="accent2">
                    <a:lumMod val="75000"/>
                  </a:schemeClr>
                </a:solidFill>
                <a:latin typeface="Times New Roman" panose="02020603050405020304" pitchFamily="18" charset="0"/>
                <a:cs typeface="Times New Roman" panose="02020603050405020304" pitchFamily="18" charset="0"/>
              </a:rPr>
              <a:t>красоту </a:t>
            </a:r>
            <a:r>
              <a:rPr lang="ru-RU" b="1" i="1" dirty="0">
                <a:solidFill>
                  <a:schemeClr val="accent2">
                    <a:lumMod val="75000"/>
                  </a:schemeClr>
                </a:solidFill>
                <a:latin typeface="Times New Roman" panose="02020603050405020304" pitchFamily="18" charset="0"/>
                <a:cs typeface="Times New Roman" panose="02020603050405020304" pitchFamily="18" charset="0"/>
              </a:rPr>
              <a:t>национального костюма, знакомят с мордовским узором, с отдельными элементами мордовского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орнамента</a:t>
            </a:r>
            <a:r>
              <a:rPr lang="ru-RU" b="1" i="1" dirty="0">
                <a:solidFill>
                  <a:schemeClr val="accent2">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29320264"/>
      </p:ext>
    </p:extLst>
  </p:cSld>
  <p:clrMapOvr>
    <a:masterClrMapping/>
  </p:clrMapOvr>
  <mc:AlternateContent xmlns:mc="http://schemas.openxmlformats.org/markup-compatibility/2006" xmlns:p14="http://schemas.microsoft.com/office/powerpoint/2010/main">
    <mc:Choice Requires="p14">
      <p:transition spd="slow" p14:dur="2000" advTm="16094"/>
    </mc:Choice>
    <mc:Fallback xmlns="">
      <p:transition spd="slow" advTm="16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par>
                          <p:cTn id="16" fill="hold">
                            <p:stCondLst>
                              <p:cond delay="4500"/>
                            </p:stCondLst>
                            <p:childTnLst>
                              <p:par>
                                <p:cTn id="17" presetID="21"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par>
                          <p:cTn id="20" fill="hold">
                            <p:stCondLst>
                              <p:cond delay="6500"/>
                            </p:stCondLst>
                            <p:childTnLst>
                              <p:par>
                                <p:cTn id="21" presetID="21"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5698"/>
            <a:ext cx="9036496" cy="6608270"/>
          </a:xfrm>
          <a:prstGeom prst="rect">
            <a:avLst/>
          </a:prstGeom>
        </p:spPr>
      </p:pic>
      <p:sp>
        <p:nvSpPr>
          <p:cNvPr id="4" name="Прямоугольник 3"/>
          <p:cNvSpPr/>
          <p:nvPr/>
        </p:nvSpPr>
        <p:spPr>
          <a:xfrm>
            <a:off x="683568" y="231425"/>
            <a:ext cx="6408712" cy="175432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ru-RU" b="1" i="1" dirty="0">
                <a:solidFill>
                  <a:schemeClr val="accent2">
                    <a:lumMod val="75000"/>
                  </a:schemeClr>
                </a:solidFill>
                <a:latin typeface="Times New Roman" panose="02020603050405020304" pitchFamily="18" charset="0"/>
                <a:cs typeface="Times New Roman" panose="02020603050405020304" pitchFamily="18" charset="0"/>
              </a:rPr>
              <a:t>Мордовская художественная литература и фольклор несут в себе черты национальных традиции, а также содержат много информации о родном крае, верованиях, культуре народа, что в свою очередь, побуждает детей наблюдать, размышлять, рассуждать, активно пополняя тем самым словарный запас ребенка.</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48" y="2204864"/>
            <a:ext cx="6768752" cy="42992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86043217"/>
      </p:ext>
    </p:extLst>
  </p:cSld>
  <p:clrMapOvr>
    <a:masterClrMapping/>
  </p:clrMapOvr>
  <mc:AlternateContent xmlns:mc="http://schemas.openxmlformats.org/markup-compatibility/2006" xmlns:p14="http://schemas.microsoft.com/office/powerpoint/2010/main">
    <mc:Choice Requires="p14">
      <p:transition spd="slow" p14:dur="2000" advTm="11756"/>
    </mc:Choice>
    <mc:Fallback xmlns="">
      <p:transition spd="slow" advTm="11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4312"/>
          </a:xfrm>
          <a:prstGeom prst="rect">
            <a:avLst/>
          </a:prstGeom>
        </p:spPr>
      </p:pic>
      <p:sp>
        <p:nvSpPr>
          <p:cNvPr id="3" name="Прямоугольник 2"/>
          <p:cNvSpPr/>
          <p:nvPr/>
        </p:nvSpPr>
        <p:spPr>
          <a:xfrm>
            <a:off x="1475656" y="260649"/>
            <a:ext cx="720080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400" b="1" i="1" dirty="0">
                <a:solidFill>
                  <a:schemeClr val="accent2">
                    <a:lumMod val="75000"/>
                  </a:schemeClr>
                </a:solidFill>
                <a:latin typeface="Times New Roman" panose="02020603050405020304" pitchFamily="18" charset="0"/>
                <a:cs typeface="Times New Roman" panose="02020603050405020304" pitchFamily="18" charset="0"/>
              </a:rPr>
              <a:t>Совместно с родителями </a:t>
            </a:r>
            <a:r>
              <a:rPr lang="ru-RU" sz="1400" b="1" i="1" dirty="0" smtClean="0">
                <a:solidFill>
                  <a:schemeClr val="accent2">
                    <a:lumMod val="75000"/>
                  </a:schemeClr>
                </a:solidFill>
                <a:latin typeface="Times New Roman" panose="02020603050405020304" pitchFamily="18" charset="0"/>
                <a:cs typeface="Times New Roman" panose="02020603050405020304" pitchFamily="18" charset="0"/>
              </a:rPr>
              <a:t>педагоги пытаются сохранить</a:t>
            </a:r>
            <a:r>
              <a:rPr lang="ru-RU" sz="1400" b="1" i="1" dirty="0">
                <a:solidFill>
                  <a:schemeClr val="accent2">
                    <a:lumMod val="75000"/>
                  </a:schemeClr>
                </a:solidFill>
                <a:latin typeface="Times New Roman" panose="02020603050405020304" pitchFamily="18" charset="0"/>
                <a:cs typeface="Times New Roman" panose="02020603050405020304" pitchFamily="18" charset="0"/>
              </a:rPr>
              <a:t> национальные традиции и культуру, полюбить язык своего народа.</a:t>
            </a:r>
          </a:p>
          <a:p>
            <a:r>
              <a:rPr lang="ru-RU" sz="1400" b="1" i="1" dirty="0">
                <a:solidFill>
                  <a:schemeClr val="accent2">
                    <a:lumMod val="75000"/>
                  </a:schemeClr>
                </a:solidFill>
                <a:latin typeface="Times New Roman" panose="02020603050405020304" pitchFamily="18" charset="0"/>
                <a:cs typeface="Times New Roman" panose="02020603050405020304" pitchFamily="18" charset="0"/>
              </a:rPr>
              <a:t>Формы работы с родителями</a:t>
            </a:r>
          </a:p>
          <a:p>
            <a:r>
              <a:rPr lang="ru-RU" sz="1400" b="1" i="1" dirty="0">
                <a:solidFill>
                  <a:schemeClr val="accent2">
                    <a:lumMod val="75000"/>
                  </a:schemeClr>
                </a:solidFill>
                <a:latin typeface="Times New Roman" panose="02020603050405020304" pitchFamily="18" charset="0"/>
                <a:cs typeface="Times New Roman" panose="02020603050405020304" pitchFamily="18" charset="0"/>
              </a:rPr>
              <a:t>- родительские собрания;</a:t>
            </a:r>
          </a:p>
          <a:p>
            <a:r>
              <a:rPr lang="ru-RU" sz="1400" b="1" i="1" dirty="0">
                <a:solidFill>
                  <a:schemeClr val="accent2">
                    <a:lumMod val="75000"/>
                  </a:schemeClr>
                </a:solidFill>
                <a:latin typeface="Times New Roman" panose="02020603050405020304" pitchFamily="18" charset="0"/>
                <a:cs typeface="Times New Roman" panose="02020603050405020304" pitchFamily="18" charset="0"/>
              </a:rPr>
              <a:t>- лекторий для родителей;</a:t>
            </a:r>
          </a:p>
          <a:p>
            <a:r>
              <a:rPr lang="ru-RU" sz="1400" b="1" i="1" dirty="0">
                <a:solidFill>
                  <a:schemeClr val="accent2">
                    <a:lumMod val="75000"/>
                  </a:schemeClr>
                </a:solidFill>
                <a:latin typeface="Times New Roman" panose="02020603050405020304" pitchFamily="18" charset="0"/>
                <a:cs typeface="Times New Roman" panose="02020603050405020304" pitchFamily="18" charset="0"/>
              </a:rPr>
              <a:t>- проведение для совместных мероприятий (выставки, конкурсы, семинары и др.);</a:t>
            </a:r>
          </a:p>
          <a:p>
            <a:r>
              <a:rPr lang="ru-RU" sz="1400" b="1" i="1" dirty="0">
                <a:solidFill>
                  <a:schemeClr val="accent2">
                    <a:lumMod val="75000"/>
                  </a:schemeClr>
                </a:solidFill>
                <a:latin typeface="Times New Roman" panose="02020603050405020304" pitchFamily="18" charset="0"/>
                <a:cs typeface="Times New Roman" panose="02020603050405020304" pitchFamily="18" charset="0"/>
              </a:rPr>
              <a:t>- информационные стенды для родителей;</a:t>
            </a:r>
          </a:p>
          <a:p>
            <a:r>
              <a:rPr lang="ru-RU" sz="1400" b="1" i="1" dirty="0">
                <a:solidFill>
                  <a:schemeClr val="accent2">
                    <a:lumMod val="75000"/>
                  </a:schemeClr>
                </a:solidFill>
                <a:latin typeface="Times New Roman" panose="02020603050405020304" pitchFamily="18" charset="0"/>
                <a:cs typeface="Times New Roman" panose="02020603050405020304" pitchFamily="18" charset="0"/>
              </a:rPr>
              <a:t>- выставки детских работ;</a:t>
            </a:r>
          </a:p>
          <a:p>
            <a:r>
              <a:rPr lang="ru-RU" sz="1400" b="1" i="1" dirty="0">
                <a:solidFill>
                  <a:schemeClr val="accent2">
                    <a:lumMod val="75000"/>
                  </a:schemeClr>
                </a:solidFill>
                <a:latin typeface="Times New Roman" panose="02020603050405020304" pitchFamily="18" charset="0"/>
                <a:cs typeface="Times New Roman" panose="02020603050405020304" pitchFamily="18" charset="0"/>
              </a:rPr>
              <a:t>- совместные с детьми праздники, спектакли, досуги, развлечения.</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110" y="2780928"/>
            <a:ext cx="3380606" cy="338060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294" y="2780928"/>
            <a:ext cx="3312368" cy="3312368"/>
          </a:xfrm>
          <a:prstGeom prst="rect">
            <a:avLst/>
          </a:prstGeom>
        </p:spPr>
      </p:pic>
      <p:sp>
        <p:nvSpPr>
          <p:cNvPr id="6" name="TextBox 5"/>
          <p:cNvSpPr txBox="1"/>
          <p:nvPr/>
        </p:nvSpPr>
        <p:spPr>
          <a:xfrm>
            <a:off x="2436444" y="2411596"/>
            <a:ext cx="4896544" cy="369332"/>
          </a:xfrm>
          <a:prstGeom prst="rect">
            <a:avLst/>
          </a:prstGeom>
          <a:noFill/>
        </p:spPr>
        <p:txBody>
          <a:bodyPr wrap="square" rtlCol="0">
            <a:spAutoFit/>
          </a:bodyPr>
          <a:lstStyle/>
          <a:p>
            <a:r>
              <a:rPr lang="ru-RU" b="1" dirty="0" smtClean="0">
                <a:solidFill>
                  <a:srgbClr val="FFC000"/>
                </a:solidFill>
                <a:latin typeface="Times New Roman" panose="02020603050405020304" pitchFamily="18" charset="0"/>
                <a:cs typeface="Times New Roman" panose="02020603050405020304" pitchFamily="18" charset="0"/>
              </a:rPr>
              <a:t>Выставка «Осень в гости к нам пришла»</a:t>
            </a:r>
            <a:endParaRPr lang="ru-RU"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90230"/>
      </p:ext>
    </p:extLst>
  </p:cSld>
  <p:clrMapOvr>
    <a:masterClrMapping/>
  </p:clrMapOvr>
  <mc:AlternateContent xmlns:mc="http://schemas.openxmlformats.org/markup-compatibility/2006" xmlns:p14="http://schemas.microsoft.com/office/powerpoint/2010/main">
    <mc:Choice Requires="p14">
      <p:transition spd="slow" p14:dur="2000" advTm="11757"/>
    </mc:Choice>
    <mc:Fallback xmlns="">
      <p:transition spd="slow" advTm="11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3500"/>
                            </p:stCondLst>
                            <p:childTnLst>
                              <p:par>
                                <p:cTn id="21" presetID="21"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7" y="13688"/>
            <a:ext cx="9144000" cy="6844312"/>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375223"/>
            <a:ext cx="3816424" cy="2862318"/>
          </a:xfrm>
          <a:prstGeom prst="rect">
            <a:avLst/>
          </a:prstGeom>
        </p:spPr>
      </p:pic>
      <p:sp>
        <p:nvSpPr>
          <p:cNvPr id="5" name="Прямоугольник 4"/>
          <p:cNvSpPr/>
          <p:nvPr/>
        </p:nvSpPr>
        <p:spPr>
          <a:xfrm>
            <a:off x="1467985" y="1011481"/>
            <a:ext cx="223224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400" b="1" i="1" dirty="0">
                <a:solidFill>
                  <a:srgbClr val="C00000"/>
                </a:solidFill>
                <a:latin typeface="Times New Roman" panose="02020603050405020304" pitchFamily="18" charset="0"/>
                <a:cs typeface="Times New Roman" panose="02020603050405020304" pitchFamily="18" charset="0"/>
              </a:rPr>
              <a:t>О</a:t>
            </a:r>
            <a:r>
              <a:rPr lang="ru-RU" sz="2400" b="1" i="1" dirty="0" smtClean="0">
                <a:solidFill>
                  <a:srgbClr val="C00000"/>
                </a:solidFill>
                <a:latin typeface="Times New Roman" panose="02020603050405020304" pitchFamily="18" charset="0"/>
                <a:cs typeface="Times New Roman" panose="02020603050405020304" pitchFamily="18" charset="0"/>
              </a:rPr>
              <a:t>бщее </a:t>
            </a:r>
          </a:p>
          <a:p>
            <a:r>
              <a:rPr lang="ru-RU" sz="2400" b="1" i="1" dirty="0" smtClean="0">
                <a:solidFill>
                  <a:srgbClr val="C00000"/>
                </a:solidFill>
                <a:latin typeface="Times New Roman" panose="02020603050405020304" pitchFamily="18" charset="0"/>
                <a:cs typeface="Times New Roman" panose="02020603050405020304" pitchFamily="18" charset="0"/>
              </a:rPr>
              <a:t>родительское </a:t>
            </a:r>
          </a:p>
          <a:p>
            <a:r>
              <a:rPr lang="ru-RU" sz="2400" b="1" i="1" dirty="0" smtClean="0">
                <a:solidFill>
                  <a:srgbClr val="C00000"/>
                </a:solidFill>
                <a:latin typeface="Times New Roman" panose="02020603050405020304" pitchFamily="18" charset="0"/>
                <a:cs typeface="Times New Roman" panose="02020603050405020304" pitchFamily="18" charset="0"/>
              </a:rPr>
              <a:t>собрание</a:t>
            </a:r>
            <a:r>
              <a:rPr lang="ru-RU" sz="2400" b="1" i="1" dirty="0">
                <a:solidFill>
                  <a:srgbClr val="C00000"/>
                </a:solidFill>
                <a:latin typeface="Times New Roman" panose="02020603050405020304" pitchFamily="18" charset="0"/>
                <a:cs typeface="Times New Roman" panose="02020603050405020304" pitchFamily="18" charset="0"/>
              </a:rPr>
              <a:t>.</a:t>
            </a:r>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3471580"/>
            <a:ext cx="4113313" cy="2873871"/>
          </a:xfrm>
          <a:prstGeom prst="rect">
            <a:avLst/>
          </a:prstGeom>
        </p:spPr>
      </p:pic>
      <p:sp>
        <p:nvSpPr>
          <p:cNvPr id="7" name="TextBox 6"/>
          <p:cNvSpPr txBox="1"/>
          <p:nvPr/>
        </p:nvSpPr>
        <p:spPr>
          <a:xfrm>
            <a:off x="5832140" y="4149080"/>
            <a:ext cx="2448272"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400" b="1" i="1" dirty="0" smtClean="0">
                <a:solidFill>
                  <a:srgbClr val="C00000"/>
                </a:solidFill>
                <a:latin typeface="Times New Roman" panose="02020603050405020304" pitchFamily="18" charset="0"/>
                <a:cs typeface="Times New Roman" panose="02020603050405020304" pitchFamily="18" charset="0"/>
              </a:rPr>
              <a:t>Совместные</a:t>
            </a:r>
          </a:p>
          <a:p>
            <a:r>
              <a:rPr lang="ru-RU" sz="2400" b="1" i="1" dirty="0" smtClean="0">
                <a:solidFill>
                  <a:srgbClr val="C00000"/>
                </a:solidFill>
                <a:latin typeface="Times New Roman" panose="02020603050405020304" pitchFamily="18" charset="0"/>
                <a:cs typeface="Times New Roman" panose="02020603050405020304" pitchFamily="18" charset="0"/>
              </a:rPr>
              <a:t> праздники </a:t>
            </a:r>
          </a:p>
          <a:p>
            <a:r>
              <a:rPr lang="ru-RU" sz="2400" b="1" i="1" dirty="0" smtClean="0">
                <a:solidFill>
                  <a:srgbClr val="C00000"/>
                </a:solidFill>
                <a:latin typeface="Times New Roman" panose="02020603050405020304" pitchFamily="18" charset="0"/>
                <a:cs typeface="Times New Roman" panose="02020603050405020304" pitchFamily="18" charset="0"/>
              </a:rPr>
              <a:t>с родителями</a:t>
            </a:r>
            <a:endParaRPr lang="ru-RU" sz="2400" b="1" i="1" dirty="0">
              <a:solidFill>
                <a:srgbClr val="C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21832340"/>
      </p:ext>
    </p:extLst>
  </p:cSld>
  <p:clrMapOvr>
    <a:masterClrMapping/>
  </p:clrMapOvr>
  <mc:AlternateContent xmlns:mc="http://schemas.openxmlformats.org/markup-compatibility/2006" xmlns:p14="http://schemas.microsoft.com/office/powerpoint/2010/main">
    <mc:Choice Requires="p14">
      <p:transition spd="slow" p14:dur="2000" advTm="9128"/>
    </mc:Choice>
    <mc:Fallback xmlns="">
      <p:transition spd="slow" advTm="9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21"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8640"/>
            <a:ext cx="9036496" cy="6602829"/>
          </a:xfrm>
          <a:prstGeom prst="rect">
            <a:avLst/>
          </a:prstGeom>
        </p:spPr>
      </p:pic>
      <p:sp>
        <p:nvSpPr>
          <p:cNvPr id="3" name="Прямоугольник 2"/>
          <p:cNvSpPr/>
          <p:nvPr/>
        </p:nvSpPr>
        <p:spPr>
          <a:xfrm>
            <a:off x="539552" y="404664"/>
            <a:ext cx="3096344" cy="3539430"/>
          </a:xfrm>
          <a:prstGeom prst="rect">
            <a:avLst/>
          </a:prstGeom>
          <a:blipFill>
            <a:blip r:embed="rId3"/>
            <a:tile tx="0" ty="0" sx="100000" sy="100000" flip="none" algn="tl"/>
          </a:blipFill>
        </p:spPr>
        <p:txBody>
          <a:bodyPr wrap="square">
            <a:spAutoFit/>
          </a:bodyPr>
          <a:lstStyle/>
          <a:p>
            <a:pPr lvl="0" algn="ctr"/>
            <a:r>
              <a:rPr lang="ru-RU" sz="1400" b="1" i="1" dirty="0">
                <a:solidFill>
                  <a:srgbClr val="C00000"/>
                </a:solidFill>
                <a:latin typeface="Times New Roman" panose="02020603050405020304" pitchFamily="18" charset="0"/>
                <a:cs typeface="Times New Roman" panose="02020603050405020304" pitchFamily="18" charset="0"/>
              </a:rPr>
              <a:t>В нашем саду функционируют мини-музей национальной культуры. Педагогический коллектив стремится воссоздать обстановку мордовской избы, в которой  наглядно продемонстрированы мордовский костюм, предметы старинного мордовского быта (посуда, прялка, глиняная посуда, инструменты). У детей велик интерес к народной культуре. Они  имеют возможность соприкоснуться со старинной утварью, рассмотреть вышитую одежду, украшения. Музей постоянно пополняется.</a:t>
            </a: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480217"/>
            <a:ext cx="3355647" cy="2516735"/>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3498890"/>
            <a:ext cx="3227851" cy="2420888"/>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849" y="4365104"/>
            <a:ext cx="2315750" cy="1736812"/>
          </a:xfrm>
          <a:prstGeom prst="rect">
            <a:avLst/>
          </a:prstGeom>
        </p:spPr>
      </p:pic>
    </p:spTree>
    <p:extLst>
      <p:ext uri="{BB962C8B-B14F-4D97-AF65-F5344CB8AC3E}">
        <p14:creationId xmlns:p14="http://schemas.microsoft.com/office/powerpoint/2010/main" val="1138282532"/>
      </p:ext>
    </p:extLst>
  </p:cSld>
  <p:clrMapOvr>
    <a:masterClrMapping/>
  </p:clrMapOvr>
  <mc:AlternateContent xmlns:mc="http://schemas.openxmlformats.org/markup-compatibility/2006" xmlns:p14="http://schemas.microsoft.com/office/powerpoint/2010/main">
    <mc:Choice Requires="p14">
      <p:transition spd="slow" p14:dur="2000" advTm="17206"/>
    </mc:Choice>
    <mc:Fallback xmlns="">
      <p:transition spd="slow" advTm="172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7" y="-29959"/>
            <a:ext cx="9170222" cy="6858000"/>
          </a:xfrm>
          <a:prstGeom prst="rect">
            <a:avLst/>
          </a:prstGeom>
        </p:spPr>
      </p:pic>
      <p:sp>
        <p:nvSpPr>
          <p:cNvPr id="3" name="Прямоугольник 2"/>
          <p:cNvSpPr/>
          <p:nvPr/>
        </p:nvSpPr>
        <p:spPr>
          <a:xfrm>
            <a:off x="2286000" y="1720840"/>
            <a:ext cx="6678488" cy="4524315"/>
          </a:xfrm>
          <a:prstGeom prst="rect">
            <a:avLst/>
          </a:prstGeom>
          <a:blipFill>
            <a:blip r:embed="rId3"/>
            <a:tile tx="0" ty="0" sx="100000" sy="100000" flip="none" algn="tl"/>
          </a:blipFill>
        </p:spPr>
        <p:txBody>
          <a:bodyPr wrap="square">
            <a:spAutoFit/>
          </a:bodyPr>
          <a:lstStyle/>
          <a:p>
            <a:pPr algn="ctr"/>
            <a:r>
              <a:rPr lang="ru-RU" b="1" i="1" dirty="0" smtClean="0">
                <a:solidFill>
                  <a:srgbClr val="C00000"/>
                </a:solidFill>
                <a:latin typeface="Times New Roman" panose="02020603050405020304" pitchFamily="18" charset="0"/>
                <a:cs typeface="Times New Roman" panose="02020603050405020304" pitchFamily="18" charset="0"/>
              </a:rPr>
              <a:t>ВЫВОД: Приобщая </a:t>
            </a:r>
            <a:r>
              <a:rPr lang="ru-RU" b="1" i="1" dirty="0">
                <a:solidFill>
                  <a:srgbClr val="C00000"/>
                </a:solidFill>
                <a:latin typeface="Times New Roman" panose="02020603050405020304" pitchFamily="18" charset="0"/>
                <a:cs typeface="Times New Roman" panose="02020603050405020304" pitchFamily="18" charset="0"/>
              </a:rPr>
              <a:t>детей к традициям мордовской культуры, педагоги решают важные образовательно-воспитательные задачи: воспитание любви, бережного отношения, уважения интереса к своей малой родине.</a:t>
            </a:r>
          </a:p>
          <a:p>
            <a:pPr algn="ctr"/>
            <a:r>
              <a:rPr lang="ru-RU" b="1" i="1" dirty="0">
                <a:solidFill>
                  <a:srgbClr val="C00000"/>
                </a:solidFill>
                <a:latin typeface="Times New Roman" panose="02020603050405020304" pitchFamily="18" charset="0"/>
                <a:cs typeface="Times New Roman" panose="02020603050405020304" pitchFamily="18" charset="0"/>
              </a:rPr>
              <a:t>Огромную роль в воспитании интереса к национальной культуре играет личный пример педагога, его взгляды, суждения. Без помощи взрослого детям трудно понять, что люди трудятся на благо всей страны, что город, село, лес, река, которые ребенок видит каждый день – это и есть его Родина.</a:t>
            </a:r>
          </a:p>
          <a:p>
            <a:pPr algn="ctr"/>
            <a:r>
              <a:rPr lang="ru-RU" b="1" i="1" dirty="0">
                <a:solidFill>
                  <a:srgbClr val="C00000"/>
                </a:solidFill>
                <a:latin typeface="Times New Roman" panose="02020603050405020304" pitchFamily="18" charset="0"/>
                <a:cs typeface="Times New Roman" panose="02020603050405020304" pitchFamily="18" charset="0"/>
              </a:rPr>
              <a:t>Приобщение к мордовской культуре должно носить комплексный характер, пронизывать все виды деятельности, осуществляться в повседневной жизни, захватывать все виды образовательных областей, которые находятся во взаимосвязи.</a:t>
            </a:r>
          </a:p>
          <a:p>
            <a:pPr algn="ctr"/>
            <a:endParaRPr lang="ru-RU"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598481"/>
      </p:ext>
    </p:extLst>
  </p:cSld>
  <p:clrMapOvr>
    <a:masterClrMapping/>
  </p:clrMapOvr>
  <mc:AlternateContent xmlns:mc="http://schemas.openxmlformats.org/markup-compatibility/2006" xmlns:p14="http://schemas.microsoft.com/office/powerpoint/2010/main">
    <mc:Choice Requires="p14">
      <p:transition spd="slow" p14:dur="2000" advTm="22036"/>
    </mc:Choice>
    <mc:Fallback xmlns="">
      <p:transition spd="slow" advTm="22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 y="-54768"/>
            <a:ext cx="9180047" cy="6912768"/>
          </a:xfrm>
          <a:prstGeom prst="rect">
            <a:avLst/>
          </a:prstGeom>
        </p:spPr>
      </p:pic>
      <p:sp>
        <p:nvSpPr>
          <p:cNvPr id="4" name="Прямоугольник 3"/>
          <p:cNvSpPr/>
          <p:nvPr/>
        </p:nvSpPr>
        <p:spPr>
          <a:xfrm>
            <a:off x="-4922" y="2967335"/>
            <a:ext cx="91538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i="1" cap="none" spc="0" dirty="0" smtClean="0">
                <a:ln w="11430"/>
                <a:solidFill>
                  <a:srgbClr val="FF0000"/>
                </a:solidFill>
                <a:latin typeface="Times New Roman" panose="02020603050405020304" pitchFamily="18" charset="0"/>
                <a:cs typeface="Times New Roman" panose="02020603050405020304" pitchFamily="18" charset="0"/>
              </a:rPr>
              <a:t>СПАСИБО ЗА ВНИМАНИЕ!</a:t>
            </a:r>
            <a:endParaRPr lang="ru-RU" sz="5400" b="1" i="1" cap="none" spc="0" dirty="0">
              <a:ln w="1143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948515"/>
      </p:ext>
    </p:extLst>
  </p:cSld>
  <p:clrMapOvr>
    <a:masterClrMapping/>
  </p:clrMapOvr>
  <mc:AlternateContent xmlns:mc="http://schemas.openxmlformats.org/markup-compatibility/2006" xmlns:p14="http://schemas.microsoft.com/office/powerpoint/2010/main">
    <mc:Choice Requires="p14">
      <p:transition spd="slow" p14:dur="2000" advTm="4979"/>
    </mc:Choice>
    <mc:Fallback xmlns="">
      <p:transition spd="slow" advTm="49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1844824"/>
            <a:ext cx="6696744" cy="4832092"/>
          </a:xfrm>
          <a:prstGeom prst="rect">
            <a:avLst/>
          </a:prstGeom>
          <a:blipFill>
            <a:blip r:embed="rId2"/>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2200" b="1" i="1" dirty="0">
                <a:solidFill>
                  <a:srgbClr val="C00000"/>
                </a:solidFill>
                <a:latin typeface="Times New Roman" panose="02020603050405020304" pitchFamily="18" charset="0"/>
                <a:cs typeface="Times New Roman" panose="02020603050405020304" pitchFamily="18" charset="0"/>
              </a:rPr>
              <a:t>На современном этапе в мировом масштабе происходят процессы, характеризующиеся стремлением народа сохранить свою самобытность, подчеркнуть уникальность своей культуры.</a:t>
            </a:r>
          </a:p>
          <a:p>
            <a:pPr algn="ctr"/>
            <a:r>
              <a:rPr lang="ru-RU" sz="2200" b="1" i="1" dirty="0">
                <a:solidFill>
                  <a:srgbClr val="C00000"/>
                </a:solidFill>
                <a:latin typeface="Times New Roman" panose="02020603050405020304" pitchFamily="18" charset="0"/>
                <a:cs typeface="Times New Roman" panose="02020603050405020304" pitchFamily="18" charset="0"/>
              </a:rPr>
              <a:t>Приобщение детей к истокам региональной культуры, развитие интереса к национальным традициям является очень актуальным вопросом современности.</a:t>
            </a:r>
          </a:p>
          <a:p>
            <a:pPr algn="ctr"/>
            <a:r>
              <a:rPr lang="ru-RU" sz="2200" b="1" i="1" dirty="0">
                <a:solidFill>
                  <a:srgbClr val="C00000"/>
                </a:solidFill>
                <a:latin typeface="Times New Roman" panose="02020603050405020304" pitchFamily="18" charset="0"/>
                <a:cs typeface="Times New Roman" panose="02020603050405020304" pitchFamily="18" charset="0"/>
              </a:rPr>
              <a:t>Актуальность регионального компонента в детском саду определяется переменами, охватившими все сферы социально-экономической и духовной жизни народов республики Мордовия, в том числе и систему образования.</a:t>
            </a:r>
          </a:p>
        </p:txBody>
      </p:sp>
      <p:pic>
        <p:nvPicPr>
          <p:cNvPr id="3"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37"/>
            <a:ext cx="9144000" cy="6858000"/>
          </a:xfrm>
          <a:prstGeom prst="rect">
            <a:avLst/>
          </a:prstGeom>
        </p:spPr>
      </p:pic>
    </p:spTree>
    <p:extLst>
      <p:ext uri="{BB962C8B-B14F-4D97-AF65-F5344CB8AC3E}">
        <p14:creationId xmlns:p14="http://schemas.microsoft.com/office/powerpoint/2010/main" val="309564625"/>
      </p:ext>
    </p:extLst>
  </p:cSld>
  <p:clrMapOvr>
    <a:masterClrMapping/>
  </p:clrMapOvr>
  <mc:AlternateContent xmlns:mc="http://schemas.openxmlformats.org/markup-compatibility/2006" xmlns:p14="http://schemas.microsoft.com/office/powerpoint/2010/main">
    <mc:Choice Requires="p14">
      <p:transition spd="slow" p14:dur="2000" advTm="19613"/>
    </mc:Choice>
    <mc:Fallback xmlns="">
      <p:transition spd="slow" advTm="19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1916832"/>
            <a:ext cx="5832648" cy="4401205"/>
          </a:xfrm>
          <a:prstGeom prst="rect">
            <a:avLst/>
          </a:prstGeom>
          <a:blipFill>
            <a:blip r:embed="rId2"/>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2000" b="1" i="1" dirty="0" smtClean="0">
                <a:solidFill>
                  <a:srgbClr val="C00000"/>
                </a:solidFill>
                <a:latin typeface="Times New Roman" panose="02020603050405020304" pitchFamily="18" charset="0"/>
                <a:cs typeface="Times New Roman" panose="02020603050405020304" pitchFamily="18" charset="0"/>
              </a:rPr>
              <a:t>В МБДОУ «</a:t>
            </a:r>
            <a:r>
              <a:rPr lang="ru-RU" sz="2000" b="1" i="1" dirty="0" err="1" smtClean="0">
                <a:solidFill>
                  <a:srgbClr val="C00000"/>
                </a:solidFill>
                <a:latin typeface="Times New Roman" panose="02020603050405020304" pitchFamily="18" charset="0"/>
                <a:cs typeface="Times New Roman" panose="02020603050405020304" pitchFamily="18" charset="0"/>
              </a:rPr>
              <a:t>Зубово</a:t>
            </a:r>
            <a:r>
              <a:rPr lang="ru-RU" sz="2000" b="1" i="1" dirty="0" smtClean="0">
                <a:solidFill>
                  <a:srgbClr val="C00000"/>
                </a:solidFill>
                <a:latin typeface="Times New Roman" panose="02020603050405020304" pitchFamily="18" charset="0"/>
                <a:cs typeface="Times New Roman" panose="02020603050405020304" pitchFamily="18" charset="0"/>
              </a:rPr>
              <a:t>-Полянский детский сад № 7 «Черемушки комбинированного вида» воспитываются </a:t>
            </a:r>
            <a:r>
              <a:rPr lang="ru-RU" sz="2000" b="1" i="1" dirty="0">
                <a:solidFill>
                  <a:srgbClr val="C00000"/>
                </a:solidFill>
                <a:latin typeface="Times New Roman" panose="02020603050405020304" pitchFamily="18" charset="0"/>
                <a:cs typeface="Times New Roman" panose="02020603050405020304" pitchFamily="18" charset="0"/>
              </a:rPr>
              <a:t>дети разных национальностей : русские, мордва, татары.</a:t>
            </a:r>
          </a:p>
          <a:p>
            <a:pPr algn="ctr"/>
            <a:r>
              <a:rPr lang="ru-RU" sz="2000" b="1" i="1" dirty="0" smtClean="0">
                <a:solidFill>
                  <a:srgbClr val="C00000"/>
                </a:solidFill>
                <a:latin typeface="Times New Roman" panose="02020603050405020304" pitchFamily="18" charset="0"/>
                <a:cs typeface="Times New Roman" panose="02020603050405020304" pitchFamily="18" charset="0"/>
              </a:rPr>
              <a:t>И </a:t>
            </a:r>
            <a:r>
              <a:rPr lang="ru-RU" sz="2000" b="1" i="1" dirty="0">
                <a:solidFill>
                  <a:srgbClr val="C00000"/>
                </a:solidFill>
                <a:latin typeface="Times New Roman" panose="02020603050405020304" pitchFamily="18" charset="0"/>
                <a:cs typeface="Times New Roman" panose="02020603050405020304" pitchFamily="18" charset="0"/>
              </a:rPr>
              <a:t>сегодня очень важно не упустить крупицы народной мудрости, народных традиций и обычаев, преумножить и передать их будущим поколениям. Наше будущее зависит от того, сумеем ли мы восстановить историческую преемственность жизни Мордовии. Именно сегодня нужно посеять в детских душах семена таких понятий, как долг, честь, совесть, любовь и преданность Родине и другие, для того, чтобы завтра они дали всходы. </a:t>
            </a:r>
          </a:p>
        </p:txBody>
      </p:sp>
      <p:pic>
        <p:nvPicPr>
          <p:cNvPr id="3" name="Объект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 y="0"/>
            <a:ext cx="9144000" cy="6858000"/>
          </a:xfrm>
          <a:prstGeom prst="rect">
            <a:avLst/>
          </a:prstGeom>
        </p:spPr>
      </p:pic>
    </p:spTree>
    <p:extLst>
      <p:ext uri="{BB962C8B-B14F-4D97-AF65-F5344CB8AC3E}">
        <p14:creationId xmlns:p14="http://schemas.microsoft.com/office/powerpoint/2010/main" val="3188169549"/>
      </p:ext>
    </p:extLst>
  </p:cSld>
  <p:clrMapOvr>
    <a:masterClrMapping/>
  </p:clrMapOvr>
  <mc:AlternateContent xmlns:mc="http://schemas.openxmlformats.org/markup-compatibility/2006" xmlns:p14="http://schemas.microsoft.com/office/powerpoint/2010/main">
    <mc:Choice Requires="p14">
      <p:transition spd="slow" p14:dur="2000" advTm="18768"/>
    </mc:Choice>
    <mc:Fallback xmlns="">
      <p:transition spd="slow" advTm="18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sz="1100" dirty="0">
              <a:solidFill>
                <a:srgbClr val="FF0000"/>
              </a:solidFill>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605314"/>
          </a:xfrm>
        </p:spPr>
      </p:pic>
      <p:sp>
        <p:nvSpPr>
          <p:cNvPr id="7" name="TextBox 6"/>
          <p:cNvSpPr txBox="1"/>
          <p:nvPr/>
        </p:nvSpPr>
        <p:spPr>
          <a:xfrm>
            <a:off x="2483768" y="1844824"/>
            <a:ext cx="6336704" cy="4093428"/>
          </a:xfrm>
          <a:prstGeom prst="rect">
            <a:avLst/>
          </a:prstGeom>
          <a:blipFill>
            <a:blip r:embed="rId3"/>
            <a:tile tx="0" ty="0" sx="100000" sy="100000" flip="none" algn="tl"/>
          </a:blipFill>
        </p:spPr>
        <p:txBody>
          <a:bodyPr wrap="square" rtlCol="0">
            <a:spAutoFit/>
          </a:bodyPr>
          <a:lstStyle/>
          <a:p>
            <a:pPr lvl="0" algn="ctr"/>
            <a:endParaRPr lang="ru-RU" sz="2000" b="1" i="1" dirty="0" smtClean="0">
              <a:solidFill>
                <a:srgbClr val="00B050"/>
              </a:solidFill>
              <a:latin typeface="Times New Roman" panose="02020603050405020304" pitchFamily="18" charset="0"/>
              <a:cs typeface="Times New Roman" panose="02020603050405020304" pitchFamily="18" charset="0"/>
            </a:endParaRPr>
          </a:p>
          <a:p>
            <a:pPr lvl="0" algn="ctr"/>
            <a:r>
              <a:rPr lang="ru-RU" sz="2000" b="1" i="1" dirty="0" smtClean="0">
                <a:solidFill>
                  <a:srgbClr val="00B050"/>
                </a:solidFill>
                <a:latin typeface="Times New Roman" panose="02020603050405020304" pitchFamily="18" charset="0"/>
                <a:cs typeface="Times New Roman" panose="02020603050405020304" pitchFamily="18" charset="0"/>
              </a:rPr>
              <a:t>Для </a:t>
            </a:r>
            <a:r>
              <a:rPr lang="ru-RU" sz="2000" b="1" i="1" dirty="0">
                <a:solidFill>
                  <a:srgbClr val="00B050"/>
                </a:solidFill>
                <a:latin typeface="Times New Roman" panose="02020603050405020304" pitchFamily="18" charset="0"/>
                <a:cs typeface="Times New Roman" panose="02020603050405020304" pitchFamily="18" charset="0"/>
              </a:rPr>
              <a:t>эффективной реализации регионального компонента </a:t>
            </a:r>
            <a:r>
              <a:rPr lang="ru-RU" sz="2000" b="1" i="1" dirty="0" smtClean="0">
                <a:solidFill>
                  <a:srgbClr val="00B050"/>
                </a:solidFill>
                <a:latin typeface="Times New Roman" panose="02020603050405020304" pitchFamily="18" charset="0"/>
                <a:cs typeface="Times New Roman" panose="02020603050405020304" pitchFamily="18" charset="0"/>
              </a:rPr>
              <a:t>необходим ряд </a:t>
            </a:r>
            <a:r>
              <a:rPr lang="ru-RU" sz="2000" b="1" i="1" dirty="0">
                <a:solidFill>
                  <a:srgbClr val="00B050"/>
                </a:solidFill>
                <a:latin typeface="Times New Roman" panose="02020603050405020304" pitchFamily="18" charset="0"/>
                <a:cs typeface="Times New Roman" panose="02020603050405020304" pitchFamily="18" charset="0"/>
              </a:rPr>
              <a:t>педагогических условий</a:t>
            </a:r>
            <a:r>
              <a:rPr lang="ru-RU" sz="2000" b="1" i="1" dirty="0" smtClean="0">
                <a:solidFill>
                  <a:srgbClr val="00B050"/>
                </a:solidFill>
                <a:latin typeface="Times New Roman" panose="02020603050405020304" pitchFamily="18" charset="0"/>
                <a:cs typeface="Times New Roman" panose="02020603050405020304" pitchFamily="18" charset="0"/>
              </a:rPr>
              <a:t>:</a:t>
            </a:r>
            <a:r>
              <a:rPr lang="ru-RU" sz="2000" b="1" dirty="0">
                <a:solidFill>
                  <a:srgbClr val="00B050"/>
                </a:solidFill>
                <a:latin typeface="Times New Roman" panose="02020603050405020304" pitchFamily="18" charset="0"/>
                <a:cs typeface="Times New Roman" panose="02020603050405020304" pitchFamily="18" charset="0"/>
              </a:rPr>
              <a:t/>
            </a:r>
            <a:br>
              <a:rPr lang="ru-RU" sz="2000" b="1" dirty="0">
                <a:solidFill>
                  <a:srgbClr val="00B050"/>
                </a:solidFill>
                <a:latin typeface="Times New Roman" panose="02020603050405020304" pitchFamily="18" charset="0"/>
                <a:cs typeface="Times New Roman" panose="02020603050405020304" pitchFamily="18" charset="0"/>
              </a:rPr>
            </a:br>
            <a:endParaRPr lang="ru-RU" sz="2000" b="1" dirty="0" smtClean="0">
              <a:solidFill>
                <a:srgbClr val="00B050"/>
              </a:solidFill>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v"/>
            </a:pPr>
            <a:r>
              <a:rPr lang="ru-RU" b="1" i="1" dirty="0" smtClean="0">
                <a:solidFill>
                  <a:srgbClr val="FF0000"/>
                </a:solidFill>
                <a:latin typeface="Times New Roman" panose="02020603050405020304" pitchFamily="18" charset="0"/>
                <a:cs typeface="Times New Roman" panose="02020603050405020304" pitchFamily="18" charset="0"/>
              </a:rPr>
              <a:t>Создание </a:t>
            </a:r>
            <a:r>
              <a:rPr lang="ru-RU" b="1" i="1" dirty="0">
                <a:solidFill>
                  <a:srgbClr val="FF0000"/>
                </a:solidFill>
                <a:latin typeface="Times New Roman" panose="02020603050405020304" pitchFamily="18" charset="0"/>
                <a:cs typeface="Times New Roman" panose="02020603050405020304" pitchFamily="18" charset="0"/>
              </a:rPr>
              <a:t>культурно-развивающей среды в </a:t>
            </a:r>
            <a:r>
              <a:rPr lang="ru-RU" b="1" i="1" dirty="0" smtClean="0">
                <a:solidFill>
                  <a:srgbClr val="FF0000"/>
                </a:solidFill>
                <a:latin typeface="Times New Roman" panose="02020603050405020304" pitchFamily="18" charset="0"/>
                <a:cs typeface="Times New Roman" panose="02020603050405020304" pitchFamily="18" charset="0"/>
              </a:rPr>
              <a:t>ДОУ</a:t>
            </a:r>
            <a:endParaRPr lang="ru-RU" b="1" dirty="0" smtClean="0">
              <a:solidFill>
                <a:srgbClr val="FF0000"/>
              </a:solidFill>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v"/>
            </a:pPr>
            <a:r>
              <a:rPr lang="ru-RU" b="1" i="1" dirty="0" smtClean="0">
                <a:solidFill>
                  <a:srgbClr val="FF0000"/>
                </a:solidFill>
                <a:latin typeface="Times New Roman" panose="02020603050405020304" pitchFamily="18" charset="0"/>
                <a:cs typeface="Times New Roman" panose="02020603050405020304" pitchFamily="18" charset="0"/>
              </a:rPr>
              <a:t>Подготовка </a:t>
            </a:r>
            <a:r>
              <a:rPr lang="ru-RU" b="1" i="1" dirty="0">
                <a:solidFill>
                  <a:srgbClr val="FF0000"/>
                </a:solidFill>
                <a:latin typeface="Times New Roman" panose="02020603050405020304" pitchFamily="18" charset="0"/>
                <a:cs typeface="Times New Roman" panose="02020603050405020304" pitchFamily="18" charset="0"/>
              </a:rPr>
              <a:t>педагогического коллектива к реализации регионального компонента дошкольного </a:t>
            </a:r>
            <a:r>
              <a:rPr lang="ru-RU" b="1" i="1" dirty="0" smtClean="0">
                <a:solidFill>
                  <a:srgbClr val="FF0000"/>
                </a:solidFill>
                <a:latin typeface="Times New Roman" panose="02020603050405020304" pitchFamily="18" charset="0"/>
                <a:cs typeface="Times New Roman" panose="02020603050405020304" pitchFamily="18" charset="0"/>
              </a:rPr>
              <a:t>образования</a:t>
            </a:r>
            <a:endParaRPr lang="ru-RU" b="1" dirty="0" smtClean="0">
              <a:solidFill>
                <a:srgbClr val="FF0000"/>
              </a:solidFill>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v"/>
            </a:pPr>
            <a:r>
              <a:rPr lang="ru-RU" b="1" i="1" dirty="0" smtClean="0">
                <a:solidFill>
                  <a:srgbClr val="FF0000"/>
                </a:solidFill>
                <a:latin typeface="Times New Roman" panose="02020603050405020304" pitchFamily="18" charset="0"/>
                <a:cs typeface="Times New Roman" panose="02020603050405020304" pitchFamily="18" charset="0"/>
              </a:rPr>
              <a:t>Организация </a:t>
            </a:r>
            <a:r>
              <a:rPr lang="ru-RU" b="1" i="1" dirty="0">
                <a:solidFill>
                  <a:srgbClr val="FF0000"/>
                </a:solidFill>
                <a:latin typeface="Times New Roman" panose="02020603050405020304" pitchFamily="18" charset="0"/>
                <a:cs typeface="Times New Roman" panose="02020603050405020304" pitchFamily="18" charset="0"/>
              </a:rPr>
              <a:t>эффективного взаимодействия дошкольного образовательного учреждения и </a:t>
            </a:r>
            <a:r>
              <a:rPr lang="ru-RU" b="1" i="1" dirty="0" smtClean="0">
                <a:solidFill>
                  <a:srgbClr val="FF0000"/>
                </a:solidFill>
                <a:latin typeface="Times New Roman" panose="02020603050405020304" pitchFamily="18" charset="0"/>
                <a:cs typeface="Times New Roman" panose="02020603050405020304" pitchFamily="18" charset="0"/>
              </a:rPr>
              <a:t>социума</a:t>
            </a:r>
            <a:endParaRPr lang="ru-RU" b="1" dirty="0" smtClean="0">
              <a:solidFill>
                <a:srgbClr val="FF0000"/>
              </a:solidFill>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v"/>
            </a:pPr>
            <a:r>
              <a:rPr lang="ru-RU" b="1" i="1" dirty="0" smtClean="0">
                <a:solidFill>
                  <a:srgbClr val="FF0000"/>
                </a:solidFill>
                <a:latin typeface="Times New Roman" panose="02020603050405020304" pitchFamily="18" charset="0"/>
                <a:cs typeface="Times New Roman" panose="02020603050405020304" pitchFamily="18" charset="0"/>
              </a:rPr>
              <a:t>Интеграция </a:t>
            </a:r>
            <a:r>
              <a:rPr lang="ru-RU" b="1" i="1" dirty="0">
                <a:solidFill>
                  <a:srgbClr val="FF0000"/>
                </a:solidFill>
                <a:latin typeface="Times New Roman" panose="02020603050405020304" pitchFamily="18" charset="0"/>
                <a:cs typeface="Times New Roman" panose="02020603050405020304" pitchFamily="18" charset="0"/>
              </a:rPr>
              <a:t>регионального компонента в образовательную </a:t>
            </a:r>
            <a:r>
              <a:rPr lang="ru-RU" b="1" i="1" dirty="0" smtClean="0">
                <a:solidFill>
                  <a:srgbClr val="FF0000"/>
                </a:solidFill>
                <a:latin typeface="Times New Roman" panose="02020603050405020304" pitchFamily="18" charset="0"/>
                <a:cs typeface="Times New Roman" panose="02020603050405020304" pitchFamily="18" charset="0"/>
              </a:rPr>
              <a:t>деятельность</a:t>
            </a:r>
            <a:endParaRPr lang="ru-RU" b="1" dirty="0" smtClean="0">
              <a:solidFill>
                <a:srgbClr val="FF0000"/>
              </a:solidFill>
              <a:latin typeface="Times New Roman" panose="02020603050405020304" pitchFamily="18" charset="0"/>
              <a:cs typeface="Times New Roman" panose="02020603050405020304" pitchFamily="18" charset="0"/>
            </a:endParaRPr>
          </a:p>
          <a:p>
            <a:pPr marL="457200" lvl="0" indent="-457200" algn="just">
              <a:buFont typeface="Wingdings" panose="05000000000000000000" pitchFamily="2" charset="2"/>
              <a:buChar char="v"/>
            </a:pPr>
            <a:r>
              <a:rPr lang="ru-RU" b="1" i="1" dirty="0" smtClean="0">
                <a:solidFill>
                  <a:srgbClr val="FF0000"/>
                </a:solidFill>
                <a:latin typeface="Times New Roman" panose="02020603050405020304" pitchFamily="18" charset="0"/>
                <a:cs typeface="Times New Roman" panose="02020603050405020304" pitchFamily="18" charset="0"/>
              </a:rPr>
              <a:t>Организация </a:t>
            </a:r>
            <a:r>
              <a:rPr lang="ru-RU" b="1" i="1" dirty="0">
                <a:solidFill>
                  <a:srgbClr val="FF0000"/>
                </a:solidFill>
                <a:latin typeface="Times New Roman" panose="02020603050405020304" pitchFamily="18" charset="0"/>
                <a:cs typeface="Times New Roman" panose="02020603050405020304" pitchFamily="18" charset="0"/>
              </a:rPr>
              <a:t>эффективного взаимодействия дошкольного образовательного учреждения и семьи. </a:t>
            </a:r>
            <a:endParaRPr lang="ru-RU" b="1" dirty="0">
              <a:solidFill>
                <a:srgbClr val="FF000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659576708"/>
      </p:ext>
    </p:extLst>
  </p:cSld>
  <p:clrMapOvr>
    <a:masterClrMapping/>
  </p:clrMapOvr>
  <mc:AlternateContent xmlns:mc="http://schemas.openxmlformats.org/markup-compatibility/2006" xmlns:p14="http://schemas.microsoft.com/office/powerpoint/2010/main">
    <mc:Choice Requires="p14">
      <p:transition spd="slow" p14:dur="2000" advTm="14502"/>
    </mc:Choice>
    <mc:Fallback xmlns="">
      <p:transition spd="slow" advTm="145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0684"/>
          </a:xfrm>
          <a:prstGeom prst="rect">
            <a:avLst/>
          </a:prstGeom>
        </p:spPr>
      </p:pic>
      <p:sp>
        <p:nvSpPr>
          <p:cNvPr id="3" name="TextBox 2"/>
          <p:cNvSpPr txBox="1"/>
          <p:nvPr/>
        </p:nvSpPr>
        <p:spPr>
          <a:xfrm>
            <a:off x="323528" y="332656"/>
            <a:ext cx="3168352" cy="4319325"/>
          </a:xfrm>
          <a:prstGeom prst="rect">
            <a:avLst/>
          </a:prstGeom>
          <a:blipFill>
            <a:blip r:embed="rId3"/>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b="1" i="1" dirty="0" smtClean="0">
                <a:solidFill>
                  <a:srgbClr val="C00000"/>
                </a:solidFill>
                <a:latin typeface="Times New Roman" panose="02020603050405020304" pitchFamily="18" charset="0"/>
                <a:cs typeface="Times New Roman" panose="02020603050405020304" pitchFamily="18" charset="0"/>
              </a:rPr>
              <a:t>Детский сад является реальным средством культурного возрождения народов России. Первые шаги к этому сделаны: в базисный учебно-воспитательный план введен региональный компонент-</a:t>
            </a:r>
          </a:p>
          <a:p>
            <a:r>
              <a:rPr lang="ru-RU" b="1" i="1" dirty="0">
                <a:solidFill>
                  <a:srgbClr val="C00000"/>
                </a:solidFill>
                <a:latin typeface="Times New Roman" panose="02020603050405020304" pitchFamily="18" charset="0"/>
                <a:cs typeface="Times New Roman" panose="02020603050405020304" pitchFamily="18" charset="0"/>
              </a:rPr>
              <a:t>П</a:t>
            </a:r>
            <a:r>
              <a:rPr lang="ru-RU" b="1" i="1" dirty="0" smtClean="0">
                <a:solidFill>
                  <a:srgbClr val="C00000"/>
                </a:solidFill>
                <a:latin typeface="Times New Roman" panose="02020603050405020304" pitchFamily="18" charset="0"/>
                <a:cs typeface="Times New Roman" panose="02020603050405020304" pitchFamily="18" charset="0"/>
              </a:rPr>
              <a:t>римерный региональный модуль программы дошкольного образования «Мы в Мордовии живем» под редакцией О. В. </a:t>
            </a:r>
            <a:r>
              <a:rPr lang="ru-RU" b="1" i="1" dirty="0" err="1" smtClean="0">
                <a:solidFill>
                  <a:srgbClr val="C00000"/>
                </a:solidFill>
                <a:latin typeface="Times New Roman" panose="02020603050405020304" pitchFamily="18" charset="0"/>
                <a:cs typeface="Times New Roman" panose="02020603050405020304" pitchFamily="18" charset="0"/>
              </a:rPr>
              <a:t>Бурляевой</a:t>
            </a:r>
            <a:endParaRPr lang="ru-RU" b="1" i="1" dirty="0">
              <a:solidFill>
                <a:srgbClr val="C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556792"/>
            <a:ext cx="3519882" cy="4895966"/>
          </a:xfrm>
          <a:prstGeom prst="rect">
            <a:avLst/>
          </a:prstGeom>
        </p:spPr>
      </p:pic>
    </p:spTree>
    <p:extLst>
      <p:ext uri="{BB962C8B-B14F-4D97-AF65-F5344CB8AC3E}">
        <p14:creationId xmlns:p14="http://schemas.microsoft.com/office/powerpoint/2010/main" val="2974149278"/>
      </p:ext>
    </p:extLst>
  </p:cSld>
  <p:clrMapOvr>
    <a:masterClrMapping/>
  </p:clrMapOvr>
  <mc:AlternateContent xmlns:mc="http://schemas.openxmlformats.org/markup-compatibility/2006" xmlns:p14="http://schemas.microsoft.com/office/powerpoint/2010/main">
    <mc:Choice Requires="p14">
      <p:transition spd="slow" p14:dur="2000" advTm="15846"/>
    </mc:Choice>
    <mc:Fallback xmlns="">
      <p:transition spd="slow" advTm="158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7959" cy="6858000"/>
          </a:xfrm>
          <a:prstGeom prst="rect">
            <a:avLst/>
          </a:prstGeom>
        </p:spPr>
      </p:pic>
      <p:sp>
        <p:nvSpPr>
          <p:cNvPr id="4" name="TextBox 3"/>
          <p:cNvSpPr txBox="1"/>
          <p:nvPr/>
        </p:nvSpPr>
        <p:spPr>
          <a:xfrm>
            <a:off x="541531" y="1844824"/>
            <a:ext cx="8064896" cy="2862322"/>
          </a:xfrm>
          <a:prstGeom prst="rect">
            <a:avLst/>
          </a:prstGeom>
          <a:noFill/>
          <a:ln w="19050">
            <a:solidFill>
              <a:srgbClr val="FF0000"/>
            </a:solidFill>
          </a:ln>
        </p:spPr>
        <p:txBody>
          <a:bodyPr wrap="square" rtlCol="0">
            <a:spAutoFit/>
          </a:bodyPr>
          <a:lstStyle/>
          <a:p>
            <a:r>
              <a:rPr lang="ru-RU" b="1" i="1" dirty="0" smtClean="0">
                <a:solidFill>
                  <a:srgbClr val="C00000"/>
                </a:solidFill>
                <a:latin typeface="Times New Roman" panose="02020603050405020304" pitchFamily="18" charset="0"/>
                <a:cs typeface="Times New Roman" panose="02020603050405020304" pitchFamily="18" charset="0"/>
              </a:rPr>
              <a:t>Цель работы: приобщение дошкольников к национальной истории и культуре посредством ознакомления с мордовским (мокша) языком.</a:t>
            </a:r>
          </a:p>
          <a:p>
            <a:r>
              <a:rPr lang="ru-RU" b="1" i="1" dirty="0" smtClean="0">
                <a:solidFill>
                  <a:srgbClr val="C00000"/>
                </a:solidFill>
                <a:latin typeface="Times New Roman" panose="02020603050405020304" pitchFamily="18" charset="0"/>
                <a:cs typeface="Times New Roman" panose="02020603050405020304" pitchFamily="18" charset="0"/>
              </a:rPr>
              <a:t>Задачи:</a:t>
            </a:r>
          </a:p>
          <a:p>
            <a:r>
              <a:rPr lang="ru-RU" b="1" i="1" dirty="0" smtClean="0">
                <a:solidFill>
                  <a:srgbClr val="C00000"/>
                </a:solidFill>
                <a:latin typeface="Times New Roman" panose="02020603050405020304" pitchFamily="18" charset="0"/>
                <a:cs typeface="Times New Roman" panose="02020603050405020304" pitchFamily="18" charset="0"/>
              </a:rPr>
              <a:t>1. Воспитывать у ребенка любовь и привязанность к своей семье, городу, республике, стране.</a:t>
            </a:r>
          </a:p>
          <a:p>
            <a:r>
              <a:rPr lang="ru-RU" b="1" i="1" dirty="0" smtClean="0">
                <a:solidFill>
                  <a:srgbClr val="C00000"/>
                </a:solidFill>
                <a:latin typeface="Times New Roman" panose="02020603050405020304" pitchFamily="18" charset="0"/>
                <a:cs typeface="Times New Roman" panose="02020603050405020304" pitchFamily="18" charset="0"/>
              </a:rPr>
              <a:t>2. Воспитывать патриотические чувства к культурному наследию России и Мордовии.</a:t>
            </a:r>
          </a:p>
          <a:p>
            <a:r>
              <a:rPr lang="ru-RU" b="1" i="1" dirty="0" smtClean="0">
                <a:solidFill>
                  <a:srgbClr val="C00000"/>
                </a:solidFill>
                <a:latin typeface="Times New Roman" panose="02020603050405020304" pitchFamily="18" charset="0"/>
                <a:cs typeface="Times New Roman" panose="02020603050405020304" pitchFamily="18" charset="0"/>
              </a:rPr>
              <a:t>3. Развивать интерес к русской и мордовской истории, культуре, через изучение родного языка.</a:t>
            </a:r>
          </a:p>
          <a:p>
            <a:r>
              <a:rPr lang="ru-RU" b="1" i="1" dirty="0" smtClean="0">
                <a:solidFill>
                  <a:srgbClr val="C00000"/>
                </a:solidFill>
                <a:latin typeface="Times New Roman" panose="02020603050405020304" pitchFamily="18" charset="0"/>
                <a:cs typeface="Times New Roman" panose="02020603050405020304" pitchFamily="18" charset="0"/>
              </a:rPr>
              <a:t>4. Формировать навыки речевого общения на родном языке</a:t>
            </a:r>
            <a:endParaRPr lang="ru-RU"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074440"/>
      </p:ext>
    </p:extLst>
  </p:cSld>
  <p:clrMapOvr>
    <a:masterClrMapping/>
  </p:clrMapOvr>
  <mc:AlternateContent xmlns:mc="http://schemas.openxmlformats.org/markup-compatibility/2006" xmlns:p14="http://schemas.microsoft.com/office/powerpoint/2010/main">
    <mc:Choice Requires="p14">
      <p:transition spd="slow" p14:dur="2000" advTm="12154"/>
    </mc:Choice>
    <mc:Fallback xmlns="">
      <p:transition spd="slow" advTm="12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2413338"/>
            <a:ext cx="4572000" cy="369332"/>
          </a:xfrm>
          <a:prstGeom prst="rect">
            <a:avLst/>
          </a:prstGeom>
        </p:spPr>
        <p:txBody>
          <a:bodyPr>
            <a:spAutoFit/>
          </a:bodyPr>
          <a:lstStyle/>
          <a:p>
            <a:r>
              <a:rPr lang="ru-RU" dirty="0" smtClean="0"/>
              <a:t>)</a:t>
            </a: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0" y="6070"/>
            <a:ext cx="9141538" cy="7313230"/>
          </a:xfrm>
          <a:prstGeom prst="rect">
            <a:avLst/>
          </a:prstGeom>
        </p:spPr>
      </p:pic>
      <p:sp>
        <p:nvSpPr>
          <p:cNvPr id="5" name="Прямоугольник 4"/>
          <p:cNvSpPr/>
          <p:nvPr/>
        </p:nvSpPr>
        <p:spPr>
          <a:xfrm>
            <a:off x="755576" y="188641"/>
            <a:ext cx="6102424" cy="20313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r>
              <a:rPr lang="ru-RU" b="1" i="1" dirty="0">
                <a:solidFill>
                  <a:srgbClr val="C00000"/>
                </a:solidFill>
                <a:latin typeface="Times New Roman" panose="02020603050405020304" pitchFamily="18" charset="0"/>
                <a:cs typeface="Times New Roman" panose="02020603050405020304" pitchFamily="18" charset="0"/>
              </a:rPr>
              <a:t>Организация эффективного взаимодействия дошкольного образовательного учреждения и </a:t>
            </a:r>
            <a:r>
              <a:rPr lang="ru-RU" b="1" i="1" dirty="0" smtClean="0">
                <a:solidFill>
                  <a:srgbClr val="C00000"/>
                </a:solidFill>
                <a:latin typeface="Times New Roman" panose="02020603050405020304" pitchFamily="18" charset="0"/>
                <a:cs typeface="Times New Roman" panose="02020603050405020304" pitchFamily="18" charset="0"/>
              </a:rPr>
              <a:t>социума</a:t>
            </a:r>
          </a:p>
          <a:p>
            <a:r>
              <a:rPr lang="ru-RU" b="1" i="1" dirty="0">
                <a:solidFill>
                  <a:srgbClr val="C00000"/>
                </a:solidFill>
                <a:latin typeface="Times New Roman" panose="02020603050405020304" pitchFamily="18" charset="0"/>
                <a:cs typeface="Times New Roman" panose="02020603050405020304" pitchFamily="18" charset="0"/>
              </a:rPr>
              <a:t>Современное дошкольное образовательное учреждение не может успешно реализовывать свою деятельность и развиваться без широкого сотрудничества с социумом на уровне социального партнерства (музей, ДШИ, библиотека, школа,  и т.п</a:t>
            </a:r>
            <a:r>
              <a:rPr lang="ru-RU" b="1" i="1" dirty="0" smtClean="0">
                <a:solidFill>
                  <a:srgbClr val="C00000"/>
                </a:solidFill>
                <a:latin typeface="Times New Roman" panose="02020603050405020304" pitchFamily="18" charset="0"/>
                <a:cs typeface="Times New Roman" panose="02020603050405020304" pitchFamily="18" charset="0"/>
              </a:rPr>
              <a:t>.</a:t>
            </a:r>
            <a:endParaRPr lang="ru-RU" b="1" i="1" dirty="0">
              <a:solidFill>
                <a:srgbClr val="C0000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047" y="2547035"/>
            <a:ext cx="3922356" cy="295475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3501007"/>
            <a:ext cx="3841238" cy="28809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TextBox 9"/>
          <p:cNvSpPr txBox="1"/>
          <p:nvPr/>
        </p:nvSpPr>
        <p:spPr>
          <a:xfrm>
            <a:off x="499589" y="2782670"/>
            <a:ext cx="3104259" cy="369332"/>
          </a:xfrm>
          <a:prstGeom prst="rect">
            <a:avLst/>
          </a:prstGeom>
          <a:noFill/>
        </p:spPr>
        <p:txBody>
          <a:bodyPr wrap="square" rtlCol="0">
            <a:spAutoFit/>
          </a:bodyPr>
          <a:lstStyle/>
          <a:p>
            <a:pPr algn="ctr"/>
            <a:r>
              <a:rPr lang="ru-RU" b="1" dirty="0" smtClean="0">
                <a:solidFill>
                  <a:srgbClr val="C00000"/>
                </a:solidFill>
                <a:latin typeface="Times New Roman" panose="02020603050405020304" pitchFamily="18" charset="0"/>
                <a:cs typeface="Times New Roman" panose="02020603050405020304" pitchFamily="18" charset="0"/>
              </a:rPr>
              <a:t>Экскурсия в библиотеку</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716016" y="3645103"/>
            <a:ext cx="3312368" cy="584775"/>
          </a:xfrm>
          <a:prstGeom prst="rect">
            <a:avLst/>
          </a:prstGeom>
          <a:noFill/>
        </p:spPr>
        <p:txBody>
          <a:bodyPr wrap="square" rtlCol="0">
            <a:spAutoFit/>
          </a:bodyPr>
          <a:lstStyle/>
          <a:p>
            <a:pPr algn="ctr"/>
            <a:r>
              <a:rPr lang="ru-RU" sz="1600" b="1" dirty="0" smtClean="0">
                <a:solidFill>
                  <a:srgbClr val="C00000"/>
                </a:solidFill>
                <a:latin typeface="Times New Roman" panose="02020603050405020304" pitchFamily="18" charset="0"/>
                <a:cs typeface="Times New Roman" panose="02020603050405020304" pitchFamily="18" charset="0"/>
              </a:rPr>
              <a:t>Сотрудники детской библиотеки в гостях у ребят</a:t>
            </a:r>
            <a:endParaRPr lang="ru-RU" sz="1600" b="1" dirty="0">
              <a:solidFill>
                <a:srgbClr val="C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92207262"/>
      </p:ext>
    </p:extLst>
  </p:cSld>
  <p:clrMapOvr>
    <a:masterClrMapping/>
  </p:clrMapOvr>
  <mc:AlternateContent xmlns:mc="http://schemas.openxmlformats.org/markup-compatibility/2006" xmlns:p14="http://schemas.microsoft.com/office/powerpoint/2010/main">
    <mc:Choice Requires="p14">
      <p:transition spd="slow" p14:dur="2000" advTm="10099"/>
    </mc:Choice>
    <mc:Fallback xmlns="">
      <p:transition spd="slow" advTm="100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0"/>
            <a:ext cx="9144000" cy="6844312"/>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094" y="2708920"/>
            <a:ext cx="2967503" cy="3956670"/>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183766"/>
            <a:ext cx="4525978" cy="3754164"/>
          </a:xfrm>
          <a:prstGeom prst="rect">
            <a:avLst/>
          </a:prstGeom>
        </p:spPr>
      </p:pic>
      <p:sp>
        <p:nvSpPr>
          <p:cNvPr id="5" name="Прямоугольник 4"/>
          <p:cNvSpPr/>
          <p:nvPr/>
        </p:nvSpPr>
        <p:spPr>
          <a:xfrm>
            <a:off x="1323094" y="183766"/>
            <a:ext cx="3248906" cy="206210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sz="1600" b="1" i="1" dirty="0" smtClean="0">
                <a:solidFill>
                  <a:srgbClr val="FF0000"/>
                </a:solidFill>
                <a:latin typeface="Times New Roman" panose="02020603050405020304" pitchFamily="18" charset="0"/>
                <a:cs typeface="Times New Roman" panose="02020603050405020304" pitchFamily="18" charset="0"/>
              </a:rPr>
              <a:t>Встреча </a:t>
            </a:r>
            <a:r>
              <a:rPr lang="ru-RU" sz="1600" b="1" i="1" dirty="0">
                <a:solidFill>
                  <a:srgbClr val="FF0000"/>
                </a:solidFill>
                <a:latin typeface="Times New Roman" panose="02020603050405020304" pitchFamily="18" charset="0"/>
                <a:cs typeface="Times New Roman" panose="02020603050405020304" pitchFamily="18" charset="0"/>
              </a:rPr>
              <a:t>воспитанников с начальником ОНД и ПР </a:t>
            </a:r>
            <a:r>
              <a:rPr lang="ru-RU" sz="1600" b="1" i="1" dirty="0" err="1">
                <a:solidFill>
                  <a:srgbClr val="FF0000"/>
                </a:solidFill>
                <a:latin typeface="Times New Roman" panose="02020603050405020304" pitchFamily="18" charset="0"/>
                <a:cs typeface="Times New Roman" panose="02020603050405020304" pitchFamily="18" charset="0"/>
              </a:rPr>
              <a:t>Зубово</a:t>
            </a:r>
            <a:r>
              <a:rPr lang="ru-RU" sz="1600" b="1" i="1" dirty="0">
                <a:solidFill>
                  <a:srgbClr val="FF0000"/>
                </a:solidFill>
                <a:latin typeface="Times New Roman" panose="02020603050405020304" pitchFamily="18" charset="0"/>
                <a:cs typeface="Times New Roman" panose="02020603050405020304" pitchFamily="18" charset="0"/>
              </a:rPr>
              <a:t>-Полянского, </a:t>
            </a:r>
            <a:r>
              <a:rPr lang="ru-RU" sz="1600" b="1" i="1" dirty="0" err="1">
                <a:solidFill>
                  <a:srgbClr val="FF0000"/>
                </a:solidFill>
                <a:latin typeface="Times New Roman" panose="02020603050405020304" pitchFamily="18" charset="0"/>
                <a:cs typeface="Times New Roman" panose="02020603050405020304" pitchFamily="18" charset="0"/>
              </a:rPr>
              <a:t>Торбеевского</a:t>
            </a:r>
            <a:r>
              <a:rPr lang="ru-RU" sz="1600" b="1" i="1" dirty="0">
                <a:solidFill>
                  <a:srgbClr val="FF0000"/>
                </a:solidFill>
                <a:latin typeface="Times New Roman" panose="02020603050405020304" pitchFamily="18" charset="0"/>
                <a:cs typeface="Times New Roman" panose="02020603050405020304" pitchFamily="18" charset="0"/>
              </a:rPr>
              <a:t> и </a:t>
            </a:r>
            <a:r>
              <a:rPr lang="ru-RU" sz="1600" b="1" i="1" dirty="0" err="1">
                <a:solidFill>
                  <a:srgbClr val="FF0000"/>
                </a:solidFill>
                <a:latin typeface="Times New Roman" panose="02020603050405020304" pitchFamily="18" charset="0"/>
                <a:cs typeface="Times New Roman" panose="02020603050405020304" pitchFamily="18" charset="0"/>
              </a:rPr>
              <a:t>Атюрьевского</a:t>
            </a:r>
            <a:r>
              <a:rPr lang="ru-RU" sz="1600" b="1" i="1" dirty="0">
                <a:solidFill>
                  <a:srgbClr val="FF0000"/>
                </a:solidFill>
                <a:latin typeface="Times New Roman" panose="02020603050405020304" pitchFamily="18" charset="0"/>
                <a:cs typeface="Times New Roman" panose="02020603050405020304" pitchFamily="18" charset="0"/>
              </a:rPr>
              <a:t> муниципальных районов УНД и ПР ГУ МЧС России по Республике Мордовия, майором внутренней службы Е.Н. Семибратовым.</a:t>
            </a:r>
          </a:p>
        </p:txBody>
      </p:sp>
      <p:sp>
        <p:nvSpPr>
          <p:cNvPr id="7" name="Прямоугольник 6"/>
          <p:cNvSpPr/>
          <p:nvPr/>
        </p:nvSpPr>
        <p:spPr>
          <a:xfrm>
            <a:off x="4572000" y="4149081"/>
            <a:ext cx="3960440" cy="181588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sz="1600" b="1" i="1" dirty="0">
                <a:solidFill>
                  <a:srgbClr val="FF0000"/>
                </a:solidFill>
                <a:latin typeface="Times New Roman" panose="02020603050405020304" pitchFamily="18" charset="0"/>
                <a:cs typeface="Times New Roman" panose="02020603050405020304" pitchFamily="18" charset="0"/>
              </a:rPr>
              <a:t>И</a:t>
            </a:r>
            <a:r>
              <a:rPr lang="ru-RU" sz="1600" b="1" i="1" dirty="0" smtClean="0">
                <a:solidFill>
                  <a:srgbClr val="FF0000"/>
                </a:solidFill>
                <a:latin typeface="Times New Roman" panose="02020603050405020304" pitchFamily="18" charset="0"/>
                <a:cs typeface="Times New Roman" panose="02020603050405020304" pitchFamily="18" charset="0"/>
              </a:rPr>
              <a:t>нспектор </a:t>
            </a:r>
            <a:r>
              <a:rPr lang="ru-RU" sz="1600" b="1" i="1" dirty="0">
                <a:solidFill>
                  <a:srgbClr val="FF0000"/>
                </a:solidFill>
                <a:latin typeface="Times New Roman" panose="02020603050405020304" pitchFamily="18" charset="0"/>
                <a:cs typeface="Times New Roman" panose="02020603050405020304" pitchFamily="18" charset="0"/>
              </a:rPr>
              <a:t>по пропаганде безопасности дорожного движения </a:t>
            </a:r>
            <a:r>
              <a:rPr lang="ru-RU" sz="1600" b="1" i="1" dirty="0" err="1">
                <a:solidFill>
                  <a:srgbClr val="FF0000"/>
                </a:solidFill>
                <a:latin typeface="Times New Roman" panose="02020603050405020304" pitchFamily="18" charset="0"/>
                <a:cs typeface="Times New Roman" panose="02020603050405020304" pitchFamily="18" charset="0"/>
              </a:rPr>
              <a:t>Зубово</a:t>
            </a:r>
            <a:r>
              <a:rPr lang="ru-RU" sz="1600" b="1" i="1" dirty="0">
                <a:solidFill>
                  <a:srgbClr val="FF0000"/>
                </a:solidFill>
                <a:latin typeface="Times New Roman" panose="02020603050405020304" pitchFamily="18" charset="0"/>
                <a:cs typeface="Times New Roman" panose="02020603050405020304" pitchFamily="18" charset="0"/>
              </a:rPr>
              <a:t>-Полянской Госавтоинспекции - </a:t>
            </a:r>
            <a:r>
              <a:rPr lang="ru-RU" sz="1600" b="1" i="1" dirty="0" err="1">
                <a:solidFill>
                  <a:srgbClr val="FF0000"/>
                </a:solidFill>
                <a:latin typeface="Times New Roman" panose="02020603050405020304" pitchFamily="18" charset="0"/>
                <a:cs typeface="Times New Roman" panose="02020603050405020304" pitchFamily="18" charset="0"/>
              </a:rPr>
              <a:t>Лябушева</a:t>
            </a:r>
            <a:r>
              <a:rPr lang="ru-RU" sz="1600" b="1" i="1" dirty="0">
                <a:solidFill>
                  <a:srgbClr val="FF0000"/>
                </a:solidFill>
                <a:latin typeface="Times New Roman" panose="02020603050405020304" pitchFamily="18" charset="0"/>
                <a:cs typeface="Times New Roman" panose="02020603050405020304" pitchFamily="18" charset="0"/>
              </a:rPr>
              <a:t> Т. В</a:t>
            </a:r>
            <a:r>
              <a:rPr lang="ru-RU" sz="1600" b="1" i="1" dirty="0" smtClean="0">
                <a:solidFill>
                  <a:srgbClr val="FF0000"/>
                </a:solidFill>
                <a:latin typeface="Times New Roman" panose="02020603050405020304" pitchFamily="18" charset="0"/>
                <a:cs typeface="Times New Roman" panose="02020603050405020304" pitchFamily="18" charset="0"/>
              </a:rPr>
              <a:t>. наградила </a:t>
            </a:r>
            <a:r>
              <a:rPr lang="ru-RU" sz="1600" b="1" i="1" dirty="0">
                <a:solidFill>
                  <a:srgbClr val="FF0000"/>
                </a:solidFill>
                <a:latin typeface="Times New Roman" panose="02020603050405020304" pitchFamily="18" charset="0"/>
                <a:cs typeface="Times New Roman" panose="02020603050405020304" pitchFamily="18" charset="0"/>
              </a:rPr>
              <a:t>победителей почетными грамотами за участие в районном конкурсе детского творчества </a:t>
            </a:r>
            <a:r>
              <a:rPr lang="ru-RU" sz="1600" b="1" i="1" dirty="0" smtClean="0">
                <a:solidFill>
                  <a:srgbClr val="FF0000"/>
                </a:solidFill>
                <a:latin typeface="Times New Roman" panose="02020603050405020304" pitchFamily="18" charset="0"/>
                <a:cs typeface="Times New Roman" panose="02020603050405020304" pitchFamily="18" charset="0"/>
              </a:rPr>
              <a:t>«Знай </a:t>
            </a:r>
            <a:r>
              <a:rPr lang="ru-RU" sz="1600" b="1" i="1" dirty="0">
                <a:solidFill>
                  <a:srgbClr val="FF0000"/>
                </a:solidFill>
                <a:latin typeface="Times New Roman" panose="02020603050405020304" pitchFamily="18" charset="0"/>
                <a:cs typeface="Times New Roman" panose="02020603050405020304" pitchFamily="18" charset="0"/>
              </a:rPr>
              <a:t>правила дорожного </a:t>
            </a:r>
            <a:r>
              <a:rPr lang="ru-RU" sz="1600" b="1" i="1" dirty="0" smtClean="0">
                <a:solidFill>
                  <a:srgbClr val="FF0000"/>
                </a:solidFill>
                <a:latin typeface="Times New Roman" panose="02020603050405020304" pitchFamily="18" charset="0"/>
                <a:cs typeface="Times New Roman" panose="02020603050405020304" pitchFamily="18" charset="0"/>
              </a:rPr>
              <a:t>движения»</a:t>
            </a:r>
            <a:endParaRPr lang="ru-RU" sz="1600" b="1" i="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14985473"/>
      </p:ext>
    </p:extLst>
  </p:cSld>
  <p:clrMapOvr>
    <a:masterClrMapping/>
  </p:clrMapOvr>
  <mc:AlternateContent xmlns:mc="http://schemas.openxmlformats.org/markup-compatibility/2006" xmlns:p14="http://schemas.microsoft.com/office/powerpoint/2010/main">
    <mc:Choice Requires="p14">
      <p:transition spd="slow" p14:dur="2000" advTm="21698"/>
    </mc:Choice>
    <mc:Fallback xmlns="">
      <p:transition spd="slow" advTm="216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par>
                          <p:cTn id="20" fill="hold">
                            <p:stCondLst>
                              <p:cond delay="5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6" y="-14038"/>
            <a:ext cx="9144000" cy="6844312"/>
          </a:xfrm>
          <a:prstGeom prst="rect">
            <a:avLst/>
          </a:prstGeom>
        </p:spPr>
      </p:pic>
      <p:sp>
        <p:nvSpPr>
          <p:cNvPr id="3" name="Прямоугольник 2"/>
          <p:cNvSpPr/>
          <p:nvPr/>
        </p:nvSpPr>
        <p:spPr>
          <a:xfrm>
            <a:off x="1403648" y="188641"/>
            <a:ext cx="7344816" cy="1200329"/>
          </a:xfrm>
          <a:prstGeom prst="rect">
            <a:avLst/>
          </a:prstGeom>
          <a:blipFill>
            <a:blip r:embed="rId4"/>
            <a:tile tx="0" ty="0" sx="100000" sy="100000" flip="none" algn="tl"/>
          </a:blip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i="1" dirty="0">
                <a:solidFill>
                  <a:srgbClr val="FF0000"/>
                </a:solidFill>
                <a:latin typeface="Times New Roman" panose="02020603050405020304" pitchFamily="18" charset="0"/>
                <a:cs typeface="Times New Roman" panose="02020603050405020304" pitchFamily="18" charset="0"/>
              </a:rPr>
              <a:t>Большое место в приобщении дошкольников к культуре родного края  занимают народные праздники и традиции, которые изучаются  во время подготовки к календарно-обрядовым  праздникам: Рождество, Новый год</a:t>
            </a:r>
            <a:r>
              <a:rPr lang="ru-RU" b="1" i="1" dirty="0" smtClean="0">
                <a:solidFill>
                  <a:srgbClr val="FF0000"/>
                </a:solidFill>
                <a:latin typeface="Times New Roman" panose="02020603050405020304" pitchFamily="18" charset="0"/>
                <a:cs typeface="Times New Roman" panose="02020603050405020304" pitchFamily="18" charset="0"/>
              </a:rPr>
              <a:t>, Пасха,  День Петра и </a:t>
            </a:r>
            <a:r>
              <a:rPr lang="ru-RU" b="1" i="1" dirty="0" err="1" smtClean="0">
                <a:solidFill>
                  <a:srgbClr val="FF0000"/>
                </a:solidFill>
                <a:latin typeface="Times New Roman" panose="02020603050405020304" pitchFamily="18" charset="0"/>
                <a:cs typeface="Times New Roman" panose="02020603050405020304" pitchFamily="18" charset="0"/>
              </a:rPr>
              <a:t>Февронии</a:t>
            </a:r>
            <a:r>
              <a:rPr lang="ru-RU" b="1" i="1" dirty="0" smtClean="0">
                <a:solidFill>
                  <a:srgbClr val="FF0000"/>
                </a:solidFill>
                <a:latin typeface="Times New Roman" panose="02020603050405020304" pitchFamily="18" charset="0"/>
                <a:cs typeface="Times New Roman" panose="02020603050405020304" pitchFamily="18" charset="0"/>
              </a:rPr>
              <a:t>.</a:t>
            </a:r>
            <a:endParaRPr lang="ru-RU" b="1" i="1"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1484784"/>
            <a:ext cx="3539542" cy="265465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9312" y="4171016"/>
            <a:ext cx="3476614" cy="260746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6176" y="1484784"/>
            <a:ext cx="2664296" cy="355239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ustDataLst>
      <p:tags r:id="rId1"/>
    </p:custDataLst>
    <p:extLst>
      <p:ext uri="{BB962C8B-B14F-4D97-AF65-F5344CB8AC3E}">
        <p14:creationId xmlns:p14="http://schemas.microsoft.com/office/powerpoint/2010/main" val="670679267"/>
      </p:ext>
    </p:extLst>
  </p:cSld>
  <p:clrMapOvr>
    <a:masterClrMapping/>
  </p:clrMapOvr>
  <mc:AlternateContent xmlns:mc="http://schemas.openxmlformats.org/markup-compatibility/2006" xmlns:p14="http://schemas.microsoft.com/office/powerpoint/2010/main">
    <mc:Choice Requires="p14">
      <p:transition spd="slow" p14:dur="2000" advTm="12972"/>
    </mc:Choice>
    <mc:Fallback xmlns="">
      <p:transition spd="slow" advTm="129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2.5|1.2"/>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3957</TotalTime>
  <Words>463</Words>
  <Application>Microsoft Office PowerPoint</Application>
  <PresentationFormat>Экран (4:3)</PresentationFormat>
  <Paragraphs>65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36</cp:revision>
  <dcterms:created xsi:type="dcterms:W3CDTF">2023-01-10T11:16:25Z</dcterms:created>
  <dcterms:modified xsi:type="dcterms:W3CDTF">2023-01-13T07:11:38Z</dcterms:modified>
</cp:coreProperties>
</file>