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9" r:id="rId2"/>
    <p:sldId id="289" r:id="rId3"/>
    <p:sldId id="360" r:id="rId4"/>
    <p:sldId id="354" r:id="rId5"/>
    <p:sldId id="299" r:id="rId6"/>
    <p:sldId id="388" r:id="rId7"/>
    <p:sldId id="301" r:id="rId8"/>
    <p:sldId id="348" r:id="rId9"/>
    <p:sldId id="349" r:id="rId10"/>
    <p:sldId id="361" r:id="rId11"/>
    <p:sldId id="357" r:id="rId12"/>
    <p:sldId id="295" r:id="rId13"/>
    <p:sldId id="303" r:id="rId14"/>
    <p:sldId id="352" r:id="rId15"/>
    <p:sldId id="351" r:id="rId16"/>
    <p:sldId id="368" r:id="rId17"/>
    <p:sldId id="369" r:id="rId18"/>
    <p:sldId id="371" r:id="rId19"/>
    <p:sldId id="370" r:id="rId20"/>
    <p:sldId id="353" r:id="rId21"/>
    <p:sldId id="390" r:id="rId22"/>
    <p:sldId id="372" r:id="rId23"/>
    <p:sldId id="373" r:id="rId24"/>
    <p:sldId id="374" r:id="rId25"/>
    <p:sldId id="375" r:id="rId26"/>
    <p:sldId id="376" r:id="rId27"/>
    <p:sldId id="377" r:id="rId28"/>
    <p:sldId id="385" r:id="rId29"/>
    <p:sldId id="378" r:id="rId30"/>
    <p:sldId id="379" r:id="rId31"/>
    <p:sldId id="386" r:id="rId32"/>
    <p:sldId id="380" r:id="rId33"/>
    <p:sldId id="381" r:id="rId34"/>
    <p:sldId id="382" r:id="rId35"/>
    <p:sldId id="383" r:id="rId36"/>
    <p:sldId id="362" r:id="rId37"/>
    <p:sldId id="363" r:id="rId38"/>
    <p:sldId id="364" r:id="rId39"/>
    <p:sldId id="387" r:id="rId40"/>
    <p:sldId id="365" r:id="rId41"/>
    <p:sldId id="366" r:id="rId42"/>
    <p:sldId id="367" r:id="rId43"/>
    <p:sldId id="257" r:id="rId44"/>
    <p:sldId id="258" r:id="rId45"/>
    <p:sldId id="260" r:id="rId46"/>
    <p:sldId id="264" r:id="rId47"/>
    <p:sldId id="271" r:id="rId48"/>
    <p:sldId id="270" r:id="rId49"/>
    <p:sldId id="269" r:id="rId50"/>
    <p:sldId id="268" r:id="rId51"/>
    <p:sldId id="267" r:id="rId52"/>
    <p:sldId id="266" r:id="rId53"/>
    <p:sldId id="340" r:id="rId54"/>
    <p:sldId id="317" r:id="rId55"/>
    <p:sldId id="318" r:id="rId56"/>
    <p:sldId id="320" r:id="rId57"/>
    <p:sldId id="324" r:id="rId58"/>
    <p:sldId id="323" r:id="rId59"/>
    <p:sldId id="322" r:id="rId60"/>
    <p:sldId id="326" r:id="rId61"/>
    <p:sldId id="334" r:id="rId62"/>
    <p:sldId id="329" r:id="rId63"/>
    <p:sldId id="336" r:id="rId64"/>
    <p:sldId id="331" r:id="rId65"/>
    <p:sldId id="327" r:id="rId66"/>
    <p:sldId id="286" r:id="rId67"/>
    <p:sldId id="259" r:id="rId68"/>
    <p:sldId id="290" r:id="rId69"/>
    <p:sldId id="288" r:id="rId70"/>
    <p:sldId id="391" r:id="rId71"/>
    <p:sldId id="393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80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7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0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87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8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85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38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3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37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85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54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9E372-4B87-4847-B755-C013723CEA79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E0FFE-5A14-479A-A2C5-8455110247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91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to.ru/recomendations/5b8ff7ccb5cf1c2c2d8b4573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user.gto.ru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81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50479" y="845682"/>
            <a:ext cx="726773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Дневник подготовки ребенка - дошкольника</a:t>
            </a:r>
          </a:p>
          <a:p>
            <a:pPr lvl="0" algn="ctr"/>
            <a:r>
              <a:rPr lang="ru-RU" sz="4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 сдаче нормативов </a:t>
            </a:r>
          </a:p>
          <a:p>
            <a:pPr lvl="0" algn="ctr"/>
            <a:r>
              <a:rPr lang="ru-RU" sz="4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ГТО</a:t>
            </a:r>
          </a:p>
          <a:p>
            <a:pPr lvl="0" algn="ctr"/>
            <a:r>
              <a:rPr lang="ru-RU" sz="24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(для детей и их родителей) </a:t>
            </a:r>
          </a:p>
          <a:p>
            <a:pPr lvl="0" algn="ctr"/>
            <a:endParaRPr lang="ru-RU" sz="48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19200" y="1484784"/>
            <a:ext cx="61091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19199" y="443711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endParaRPr lang="ru-RU" sz="2000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55673" y="308241"/>
            <a:ext cx="4071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ГТО – путь к здоровью!</a:t>
            </a:r>
          </a:p>
        </p:txBody>
      </p:sp>
    </p:spTree>
    <p:extLst>
      <p:ext uri="{BB962C8B-B14F-4D97-AF65-F5344CB8AC3E}">
        <p14:creationId xmlns:p14="http://schemas.microsoft.com/office/powerpoint/2010/main" val="24559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04" y="-15524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9284" y="476672"/>
            <a:ext cx="7668344" cy="6192688"/>
          </a:xfrm>
        </p:spPr>
        <p:txBody>
          <a:bodyPr>
            <a:noAutofit/>
          </a:bodyPr>
          <a:lstStyle/>
          <a:p>
            <a:pPr marL="0" marR="9525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1720" y="692696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бега на 30метров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260648"/>
            <a:ext cx="662473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736811"/>
              </p:ext>
            </p:extLst>
          </p:nvPr>
        </p:nvGraphicFramePr>
        <p:xfrm>
          <a:off x="1439862" y="1916832"/>
          <a:ext cx="7092578" cy="2639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8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6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50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04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04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54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404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СТУПЕНЬ (ВОЗРАСТ)	                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Мальчики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Девочки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3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бронза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серебро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золото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бронза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серебро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золото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0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 ступень — для 6-8 лет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6,9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 6,7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6,00 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7,1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+mn-ea"/>
                          <a:cs typeface="+mn-cs"/>
                        </a:rPr>
                        <a:t>6,8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6,2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39863" y="28813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35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845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9284" y="476672"/>
            <a:ext cx="7668344" cy="6192688"/>
          </a:xfrm>
        </p:spPr>
        <p:txBody>
          <a:bodyPr>
            <a:noAutofit/>
          </a:bodyPr>
          <a:lstStyle/>
          <a:p>
            <a:pPr marL="0" marR="9525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1720" y="692696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260648"/>
            <a:ext cx="6624736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Мои тренировки в беге</a:t>
            </a:r>
          </a:p>
          <a:p>
            <a:pPr algn="ctr"/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706751"/>
              </p:ext>
            </p:extLst>
          </p:nvPr>
        </p:nvGraphicFramePr>
        <p:xfrm>
          <a:off x="2051720" y="1077416"/>
          <a:ext cx="6622056" cy="501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5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5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6985">
                <a:tc>
                  <a:txBody>
                    <a:bodyPr/>
                    <a:lstStyle/>
                    <a:p>
                      <a:r>
                        <a:rPr lang="ru-RU" dirty="0"/>
                        <a:t>Дата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Результат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98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98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698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698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698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698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698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442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5"/>
            <a:ext cx="9251504" cy="68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836712"/>
            <a:ext cx="6462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solidFill>
                  <a:srgbClr val="1F497D">
                    <a:lumMod val="60000"/>
                    <a:lumOff val="4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97376" y="1654981"/>
            <a:ext cx="3561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b="1" dirty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260648"/>
            <a:ext cx="69847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Смешанное передвижение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1000м (мин., с.)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s://cf.ppt-online.org/files1/slide/y/y2Qe8rUTipHaPmj0zwN3uLWJcf9YGBtShA7g5FR64q/slide-1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0"/>
          <a:stretch/>
        </p:blipFill>
        <p:spPr bwMode="auto">
          <a:xfrm>
            <a:off x="2339752" y="1126742"/>
            <a:ext cx="6696744" cy="52545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617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51719" y="349099"/>
            <a:ext cx="6889931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подготовке к  преодолению  дистанции  в 1000км. смешанным передвижением: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 должен быть отдохнувшим перед забегом;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нежелательно кушать пищу с высокой калорийностью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бегом;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организме должно быть достаточное количество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воды, чтобы не испытывать обезвоживание;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подготовить мышцы и все тело в целом к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тренировке, провести  разминку. Правильный настрой помогает в преодолении трудностей;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началом бега сделать несколько глубоких вдохов,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помогут насытить организм кислородом;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всего бега необходимо следить за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дыханием (дыхание должно быть ровным6 вдох носом, выдыхать ртом) и правильно двигаться.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бежать желательно по знакомой местности – это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 облегчит преодоление дистанции, чем впервые столкнулся с трассой.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305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-26473"/>
            <a:ext cx="91399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Смешанное  передвижение на 1000м (мин. с)</a:t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7461842"/>
              </p:ext>
            </p:extLst>
          </p:nvPr>
        </p:nvGraphicFramePr>
        <p:xfrm>
          <a:off x="2051719" y="1844825"/>
          <a:ext cx="6552728" cy="3456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8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8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7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88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8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02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376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СТУПЕНЬ (ВОЗРАСТ)	                 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Мальчики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Девочки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50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бронза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серебро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золото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бронза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серебро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золото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75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 ступень — для 6-8 лет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7.10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6.40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5.20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7.35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7.05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6.00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32568" y="1187249"/>
            <a:ext cx="5859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439863" y="28813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33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0</a:t>
            </a:r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3256781"/>
              </p:ext>
            </p:extLst>
          </p:nvPr>
        </p:nvGraphicFramePr>
        <p:xfrm>
          <a:off x="457200" y="1600200"/>
          <a:ext cx="8229600" cy="3235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err="1"/>
                        <a:t>ДатаДаимДаддддддддддд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65964" y="188639"/>
            <a:ext cx="4978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тренировки в смешанном передвижении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227396"/>
              </p:ext>
            </p:extLst>
          </p:nvPr>
        </p:nvGraphicFramePr>
        <p:xfrm>
          <a:off x="2051720" y="1213008"/>
          <a:ext cx="6552728" cy="516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8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8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81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81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6040">
                <a:tc>
                  <a:txBody>
                    <a:bodyPr/>
                    <a:lstStyle/>
                    <a:p>
                      <a:r>
                        <a:rPr lang="ru-RU" dirty="0"/>
                        <a:t>Дата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Результат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0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0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0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0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60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60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60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73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0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" y="10533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294698"/>
            <a:ext cx="6480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Сгибание  и разгибание рук в упоре лёжа на полу</a:t>
            </a: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1753344" y="1263603"/>
            <a:ext cx="7139136" cy="4620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выполнения сгибания и разгибания рук в упоре лежа: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исходное положение: упор лежа на полу, руки на ширине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плеч, кисти вперед, локти разведены не более чем на 45 градусов, плечи, туловище и ноги составляют прямую линию. Стопы упираются в пол без опоры;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сгибая руки, необходимо коснуться грудью пола или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«контактной платформы» высотой 5см, затем, разгибая руки, вернуться в исходное положение.</a:t>
            </a:r>
          </a:p>
          <a:p>
            <a:endParaRPr lang="ru-RU" dirty="0"/>
          </a:p>
        </p:txBody>
      </p:sp>
      <p:pic>
        <p:nvPicPr>
          <p:cNvPr id="12" name="Рисунок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01" r="20694" b="2602"/>
          <a:stretch/>
        </p:blipFill>
        <p:spPr bwMode="auto">
          <a:xfrm>
            <a:off x="2915816" y="4609577"/>
            <a:ext cx="5749989" cy="1728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610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0</a:t>
            </a:r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4445343"/>
              </p:ext>
            </p:extLst>
          </p:nvPr>
        </p:nvGraphicFramePr>
        <p:xfrm>
          <a:off x="457200" y="1600200"/>
          <a:ext cx="8229600" cy="3235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err="1"/>
                        <a:t>ДатаДаимДаддддддддддд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10533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404664"/>
            <a:ext cx="7056784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Подводящие упражнения 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Ребенку будет сложно делать сгибание и разгибание рук в упоре лежа, поэтому для начала  стоит попрактиковаться на следующих подводящих упражнениях: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Отжимания от стены. Упритесь руками в стену и, согнув руки</a:t>
            </a: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 локтях, дотянитесь до нее грудной клеткой. После этого распрямите руки и вернитесь в начальную позицию. Несколько подходов в день, состоящих из 10 упражнений, помогут укрепить мышцы и приступить к следующему этапу подготовки.</a:t>
            </a:r>
            <a:endParaRPr lang="ru-RU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Отжимания на коленях. При данном упражнении задействованы</a:t>
            </a: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 же мышцы, однако нагрузка значительно ниже, нежели в классическом варианте отжиманий. В упоре лежа перенесите вес на колени, а руки — разместите на ширине плеч. При этом тело должно оставаться прямым, а мышцы пресса — в статическом напряжении.</a:t>
            </a:r>
            <a:endParaRPr lang="ru-RU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Отжимания от опоры. Техника аналогична той, что описана</a:t>
            </a: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 предыдущем пункте, однако упор осуществляется носками стоп, а колени находятся в выпрямленном положении.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Обратные отжимания. Присядьте на корточки спиной к скамейке</a:t>
            </a: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(детскому стулу) и обопритесь на нее (него) руками. Сгибая локти на неглубоком вдохе опустите тело вниз так, чтобы локоть согнулся на 90 градусов. На выдохе вернитесь в исходную позицию.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49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0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-22154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99792" y="188639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сгибания  и разгибания рук в упоре лёжа на полу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089730"/>
              </p:ext>
            </p:extLst>
          </p:nvPr>
        </p:nvGraphicFramePr>
        <p:xfrm>
          <a:off x="2053933" y="1628800"/>
          <a:ext cx="6840762" cy="3280382"/>
        </p:xfrm>
        <a:graphic>
          <a:graphicData uri="http://schemas.openxmlformats.org/drawingml/2006/table">
            <a:tbl>
              <a:tblPr firstRow="1" firstCol="1" bandRow="1"/>
              <a:tblGrid>
                <a:gridCol w="1656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6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54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41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11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405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СТУПЕНЬ (ВОЗРАСТ)	                  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Мальчики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Девочки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5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бронза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серебро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золото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бронза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серебро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золото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8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ступень — для 6-8 лет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909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0</a:t>
            </a:r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555447"/>
              </p:ext>
            </p:extLst>
          </p:nvPr>
        </p:nvGraphicFramePr>
        <p:xfrm>
          <a:off x="457200" y="1600200"/>
          <a:ext cx="8229600" cy="3235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err="1"/>
                        <a:t>ДатаДаимДаддддддддддд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0" y="188639"/>
            <a:ext cx="6606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тренировки в сгибании  и разгибании рук в упоре лёжа на полу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841539"/>
              </p:ext>
            </p:extLst>
          </p:nvPr>
        </p:nvGraphicFramePr>
        <p:xfrm>
          <a:off x="2286000" y="1213008"/>
          <a:ext cx="6712196" cy="5424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8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80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80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8017">
                <a:tc>
                  <a:txBody>
                    <a:bodyPr/>
                    <a:lstStyle/>
                    <a:p>
                      <a:r>
                        <a:rPr lang="ru-RU" dirty="0"/>
                        <a:t>Дата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Результат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801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801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801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801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801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801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801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21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3"/>
            <a:ext cx="9144000" cy="68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16632"/>
            <a:ext cx="72008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000" b="1" dirty="0">
                <a:solidFill>
                  <a:srgbClr val="FF0000"/>
                </a:solidFill>
              </a:rPr>
              <a:t>Что такое ГТО?</a:t>
            </a:r>
            <a:endParaRPr lang="ru-RU" sz="4000" dirty="0">
              <a:solidFill>
                <a:srgbClr val="FF0000"/>
              </a:solidFill>
              <a:latin typeface="Arial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/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ГТО — программа физической подготовки, направленная на развитие спорта и оздоровления граждан страны. 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Охватывала население в возрасте от 10 до 60лет.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Необходимо было сдать определенные нормативы по физической подготовке(бег, прыжки, метание мяча, плавание, стрельба, велокросс, туристический поход и др.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Президент Владимир Владимирович Путин предложил: воссоздать систему ГТО в новом формате с современными нормативами, которые будут соответствовать уровню физического развития ребёнка.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2014года включены нормативы  для 11групп от 6лет до 70 лет.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Нормативы разделены по степени сложности на 3 типа (золотой, серебряный, бронзовый значок)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§"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school4alex.ucoz.ru/js/1_5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969" y="5445224"/>
            <a:ext cx="3151505" cy="1093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32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11" y="2311"/>
            <a:ext cx="9150895" cy="68662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24843" y="265921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Наклон вперёд из положения стоя на гимнастической скамье (от уровня скамьи) </a:t>
            </a:r>
          </a:p>
        </p:txBody>
      </p:sp>
      <p:pic>
        <p:nvPicPr>
          <p:cNvPr id="11" name="Рисунок 10" descr="https://ds02.infourok.ru/uploads/ex/0de2/000712c1-d1fc0fc1/img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842" y="1412776"/>
            <a:ext cx="6867637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63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11" y="-8222"/>
            <a:ext cx="9150895" cy="68662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09094" y="681419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Наклон вперёд из положения стоя на гимнастической скамье (от уровня скамьи)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29874" y="2026481"/>
            <a:ext cx="68684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домашних условиях, при отсутствии гимнастической скамьи, для тренировки можно использовать детский стульчик или подставку для умывания для детей.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961" y="3573016"/>
            <a:ext cx="2806261" cy="280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69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3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pic>
        <p:nvPicPr>
          <p:cNvPr id="10" name="Picture 2" descr="https://ds04.infourok.ru/uploads/ex/0f44/0013359b-436660e6/img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8"/>
          <a:stretch/>
        </p:blipFill>
        <p:spPr bwMode="auto">
          <a:xfrm>
            <a:off x="2075267" y="446910"/>
            <a:ext cx="6795110" cy="571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62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0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0327843"/>
              </p:ext>
            </p:extLst>
          </p:nvPr>
        </p:nvGraphicFramePr>
        <p:xfrm>
          <a:off x="2555776" y="1505395"/>
          <a:ext cx="5328591" cy="4371878"/>
        </p:xfrm>
        <a:graphic>
          <a:graphicData uri="http://schemas.openxmlformats.org/drawingml/2006/table">
            <a:tbl>
              <a:tblPr firstRow="1" firstCol="1" bandRow="1"/>
              <a:tblGrid>
                <a:gridCol w="1290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3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61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32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71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27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СТУПЕНЬ (ВОЗРАСТ)	                  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Мальчики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Девочки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58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бронза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серебро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золото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бронза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серебро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золото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58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ступень — для 6-8 лет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3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55776" y="476672"/>
            <a:ext cx="6174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наклон вперёд из положения стоя на гимнастической скамье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(от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уровня скамьи)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883871"/>
              </p:ext>
            </p:extLst>
          </p:nvPr>
        </p:nvGraphicFramePr>
        <p:xfrm>
          <a:off x="2402631" y="1916832"/>
          <a:ext cx="6480721" cy="37163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4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27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2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86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05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262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СТУПЕНЬ (ВОЗРАСТ)	                 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Мальчики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Девочки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6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бронза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серебро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золото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бронза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серебро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золото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7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 ступень — для 6-8 лет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+1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+3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+7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+3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+5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+9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339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3"/>
            <a:ext cx="9139938" cy="6858000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1958516"/>
              </p:ext>
            </p:extLst>
          </p:nvPr>
        </p:nvGraphicFramePr>
        <p:xfrm>
          <a:off x="2123728" y="1213005"/>
          <a:ext cx="6869360" cy="5134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7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7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7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7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6872">
                <a:tc>
                  <a:txBody>
                    <a:bodyPr/>
                    <a:lstStyle/>
                    <a:p>
                      <a:r>
                        <a:rPr lang="ru-RU" dirty="0"/>
                        <a:t>Дата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Результат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87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87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8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87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687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653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687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79712" y="294697"/>
            <a:ext cx="6696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тренировки в наклонах вперёд из положения стоя на гимнастической скамье </a:t>
            </a:r>
          </a:p>
        </p:txBody>
      </p:sp>
    </p:spTree>
    <p:extLst>
      <p:ext uri="{BB962C8B-B14F-4D97-AF65-F5344CB8AC3E}">
        <p14:creationId xmlns:p14="http://schemas.microsoft.com/office/powerpoint/2010/main" val="64214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85617" y="935419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49674" y="421023"/>
            <a:ext cx="6840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Прыжок в длину  с места толчком двумя ногами (см.)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979712" y="1362040"/>
            <a:ext cx="69127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выполнения прыжка в длину с места: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Исходное положение перед прыжком – ноги полусогнуты,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туловище наклонено вперед, руки отведены назад в стороны.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Отталкиваются обеими ногами с одновременным взмахом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 вперед – вверх.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полете ноги сгибаются в коленях и выносятся вперед.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приземления ребенок приседает и выносит руки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вперед, в стороны, обеспечивая таким образом мягкое и устойчивое приземление.</a:t>
            </a:r>
          </a:p>
          <a:p>
            <a:endParaRPr lang="ru-RU" dirty="0"/>
          </a:p>
        </p:txBody>
      </p:sp>
      <p:pic>
        <p:nvPicPr>
          <p:cNvPr id="13" name="Рисунок 12" descr="http://108doy.ru/d/497951/d/img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t="47964" r="6902" b="4504"/>
          <a:stretch/>
        </p:blipFill>
        <p:spPr bwMode="auto">
          <a:xfrm>
            <a:off x="3265965" y="4469563"/>
            <a:ext cx="5578165" cy="2088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7731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0" y="10533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31757" y="15820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15208" y="346378"/>
            <a:ext cx="712879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Подготовительные и подводящие упражнения к прыжку в длину с места: 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на левой, правой ноге, двух ногах на месте и с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продвижением вперед;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доставание высоко подвешенных предметов (мячей,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флажков) в прыжке толчком обеими ногами с места;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ноги вместе, ноги врозь («лягушка»);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подпрыгивания в приседе;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выпрыгивания из низкого приседа;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на препятствия;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напрыгивания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спрыгивания со скамейки (подставки для умывания);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многоскоки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по наклонной плоскости (в гору);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по ступенькам на двух и одной ноге;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через скакалку на левой, правой, двух ногах;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приседания на двух, на одной ноге;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в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полуприседе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в приседе;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выпадами.</a:t>
            </a:r>
          </a:p>
        </p:txBody>
      </p:sp>
    </p:spTree>
    <p:extLst>
      <p:ext uri="{BB962C8B-B14F-4D97-AF65-F5344CB8AC3E}">
        <p14:creationId xmlns:p14="http://schemas.microsoft.com/office/powerpoint/2010/main" val="224963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10533"/>
            <a:ext cx="91399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94697"/>
            <a:ext cx="6400800" cy="112294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Прыжок в длину с места толчком двумя ногами (см.)</a:t>
            </a: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7424467"/>
              </p:ext>
            </p:extLst>
          </p:nvPr>
        </p:nvGraphicFramePr>
        <p:xfrm>
          <a:off x="1835696" y="1844823"/>
          <a:ext cx="7056784" cy="3447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9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5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25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56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56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17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551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СТУПЕНЬ (ВОЗРАСТ)	                 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Мальчики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Девочки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1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бронза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серебро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золото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бронза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серебро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золото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07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 ступень — для 6-8 лет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110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120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140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105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115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135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439863" y="28813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22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0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6826512"/>
              </p:ext>
            </p:extLst>
          </p:nvPr>
        </p:nvGraphicFramePr>
        <p:xfrm>
          <a:off x="457200" y="1600200"/>
          <a:ext cx="8229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3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43808" y="294697"/>
            <a:ext cx="5706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тренировки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 прыжке в длину с места толчком двумя ногами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234101"/>
              </p:ext>
            </p:extLst>
          </p:nvPr>
        </p:nvGraphicFramePr>
        <p:xfrm>
          <a:off x="2261548" y="1428222"/>
          <a:ext cx="6696744" cy="4736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4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4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41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203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Результат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03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0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203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203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20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203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203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888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3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23728" y="404665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Метание теннисного мяча в цель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кол-во попаданий из 5 попыток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pic>
        <p:nvPicPr>
          <p:cNvPr id="11" name="Рисунок 10" descr="https://ds05.infourok.ru/uploads/ex/0cba/0000bc81-f9a82b56/img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185" y="1358772"/>
            <a:ext cx="6365271" cy="47971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31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" y="-41469"/>
            <a:ext cx="9144000" cy="68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260648"/>
            <a:ext cx="6480720" cy="651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Алгоритм подготовки к сдаче нормативов ГТО:</a:t>
            </a:r>
            <a:endParaRPr lang="ru-RU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Шаг1.</a:t>
            </a:r>
          </a:p>
          <a:p>
            <a:pPr lvl="0">
              <a:spcBef>
                <a:spcPct val="20000"/>
              </a:spcBef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Получение  медицинского  допуска </a:t>
            </a:r>
          </a:p>
          <a:p>
            <a:pPr lvl="0">
              <a:spcBef>
                <a:spcPct val="20000"/>
              </a:spcBef>
            </a:pPr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Шаг 2.</a:t>
            </a:r>
          </a:p>
          <a:p>
            <a:pPr lvl="0">
              <a:spcBef>
                <a:spcPct val="20000"/>
              </a:spcBef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Регистрация  своего ребенка на сайте</a:t>
            </a:r>
          </a:p>
          <a:p>
            <a:pPr lvl="0">
              <a:spcBef>
                <a:spcPct val="20000"/>
              </a:spcBef>
            </a:pPr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Шаг 3.</a:t>
            </a:r>
          </a:p>
          <a:p>
            <a:pPr lvl="0">
              <a:spcBef>
                <a:spcPct val="20000"/>
              </a:spcBef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Заполнение заявки</a:t>
            </a:r>
          </a:p>
          <a:p>
            <a:pPr lvl="0">
              <a:spcBef>
                <a:spcPct val="20000"/>
              </a:spcBef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Заполнение согласия на обработку персональных данных</a:t>
            </a:r>
          </a:p>
          <a:p>
            <a:pPr lvl="0">
              <a:spcBef>
                <a:spcPct val="20000"/>
              </a:spcBef>
            </a:pPr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Шаг 4.</a:t>
            </a:r>
          </a:p>
          <a:p>
            <a:pPr lvl="0">
              <a:spcBef>
                <a:spcPct val="20000"/>
              </a:spcBef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Сделать фотографию ребенка размер 3х4</a:t>
            </a:r>
          </a:p>
          <a:p>
            <a:pPr lvl="0">
              <a:spcBef>
                <a:spcPct val="20000"/>
              </a:spcBef>
            </a:pPr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Шаг 5.</a:t>
            </a:r>
          </a:p>
          <a:p>
            <a:pPr lvl="0">
              <a:spcBef>
                <a:spcPct val="20000"/>
              </a:spcBef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Готовимся к сдачи нормативов ГТО</a:t>
            </a:r>
          </a:p>
          <a:p>
            <a:pPr lvl="0">
              <a:spcBef>
                <a:spcPct val="20000"/>
              </a:spcBef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76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3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79712" y="476671"/>
            <a:ext cx="70567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овладения правильной техникой метания важно  развивать у детей гибкость, скоростно-силовые физические качества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подвижность в плечевом и локтевом суставах и грудном отделе позвоночника.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помогут следующие упражнения:</a:t>
            </a:r>
          </a:p>
          <a:p>
            <a:pPr marL="457200" indent="-457200">
              <a:buAutoNum type="arabicPeriod"/>
            </a:pP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— сед на пятках, в руках набивной мяч. Бросок мяча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из-за головы двумя руками вперед-вверх, максимально отводя руки назад. Повторить задание 8—10 раз.</a:t>
            </a:r>
          </a:p>
          <a:p>
            <a:pPr marL="457200" indent="-457200">
              <a:buAutoNum type="arabicPeriod"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— сед на пятках, руки на поясе. На счет 1 — поворот туловища вправо; 2 —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 3—4 — то же в другую сторону. Повторить задание 8—10 раз.</a:t>
            </a: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— сед ноги врозь. На счет 1 — наклон вправо с поворотом туловища и касанием носка ноги разноименной рукой; 2 —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 3—4 — то же в другую сторону. Повторить задание 6—8 раз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67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31232" y="561084"/>
            <a:ext cx="691276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Упражнений с резиновой лентой.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Подвижные игры  для развития техники метания мяча: на дальность и точность в неподвижную горизонтальную и вертикальную цель. «Школа мяча», «Охотники и утки», «Точный  пас»,  «Метко в цель», «Стой (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штандер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)».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92" y="1461380"/>
            <a:ext cx="2425390" cy="218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05395"/>
            <a:ext cx="3489589" cy="218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12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" y="-13109"/>
            <a:ext cx="91399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587084"/>
            <a:ext cx="6203032" cy="830553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Нормативы метания  теннисного мяча в цель (кол-во попаданий из 5попыток)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1543638"/>
              </p:ext>
            </p:extLst>
          </p:nvPr>
        </p:nvGraphicFramePr>
        <p:xfrm>
          <a:off x="2286000" y="2132856"/>
          <a:ext cx="6606479" cy="28083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1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7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7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59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59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57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737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СТУПЕНЬ (ВОЗРАСТ)	                 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Мальчики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Девочки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2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бронза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серебро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золото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бронза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серебро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золото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8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 ступень — для 6-8 лет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1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439863" y="28813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3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5" y="14253"/>
            <a:ext cx="91399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94697"/>
            <a:ext cx="6552728" cy="112294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тренировки в метании теннисного мяча в цель</a:t>
            </a: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8216340"/>
              </p:ext>
            </p:extLst>
          </p:nvPr>
        </p:nvGraphicFramePr>
        <p:xfrm>
          <a:off x="2323145" y="1505396"/>
          <a:ext cx="6552728" cy="4752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0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0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04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4066">
                <a:tc>
                  <a:txBody>
                    <a:bodyPr/>
                    <a:lstStyle/>
                    <a:p>
                      <a:r>
                        <a:rPr lang="ru-RU" dirty="0"/>
                        <a:t>          Дата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Результат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993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67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476672"/>
            <a:ext cx="61024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Плавание (25м)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(дополнительный норматив (тест) на золотой значок) 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87724" y="1931844"/>
            <a:ext cx="655272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cap="all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Испытание проводится в бассейнах или специально оборудованных местах на водоемах. Способ плавания – произвольный.</a:t>
            </a:r>
          </a:p>
        </p:txBody>
      </p:sp>
      <p:pic>
        <p:nvPicPr>
          <p:cNvPr id="12" name="Рисунок 11" descr="https://fitnessclubs.ru/images/cache/clubs/petrogradskij-rajon/raduga/raduga-6.15673f2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618" y="3657696"/>
            <a:ext cx="3997726" cy="2795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870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10533"/>
            <a:ext cx="91399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249" y="361581"/>
            <a:ext cx="5256584" cy="111807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Нормативы плавания на 25метров</a:t>
            </a: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0446482"/>
              </p:ext>
            </p:extLst>
          </p:nvPr>
        </p:nvGraphicFramePr>
        <p:xfrm>
          <a:off x="1898935" y="1700808"/>
          <a:ext cx="6732538" cy="2529920"/>
        </p:xfrm>
        <a:graphic>
          <a:graphicData uri="http://schemas.openxmlformats.org/drawingml/2006/table">
            <a:tbl>
              <a:tblPr firstRow="1" firstCol="1" bandRow="1"/>
              <a:tblGrid>
                <a:gridCol w="1508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1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1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89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624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СТУПЕНЬ (ВОЗРАСТ)	                 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Мальчики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Девочки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1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бронза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серебро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золото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бронза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серебро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золото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ступень — для 6-8 лет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2.40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2.30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3.00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2.40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2.30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793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31"/>
            <a:ext cx="9195288" cy="68995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9362" y="274638"/>
            <a:ext cx="4601030" cy="99412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тренировки по плаванию</a:t>
            </a: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3537430"/>
              </p:ext>
            </p:extLst>
          </p:nvPr>
        </p:nvGraphicFramePr>
        <p:xfrm>
          <a:off x="2041376" y="1215445"/>
          <a:ext cx="6851104" cy="4884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2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2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2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2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0563">
                <a:tc>
                  <a:txBody>
                    <a:bodyPr/>
                    <a:lstStyle/>
                    <a:p>
                      <a:r>
                        <a:rPr lang="ru-RU" dirty="0"/>
                        <a:t>Дата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Результат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56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56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56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56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56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056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056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858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10533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51720" y="294697"/>
            <a:ext cx="70016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Смешанное передвижение на пересеченной местности на лыжах  1км.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483768" y="1213008"/>
            <a:ext cx="5472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https://banner2.kisspng.com/20180212/sae/kisspng-skiing-royalty-free-illustration-skiing-in-winter-5a81dbea626e91.507295861518459882403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757" y="5042483"/>
            <a:ext cx="1617924" cy="134333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1968786" y="1226025"/>
            <a:ext cx="705678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(дополнительный норматив (тест) на золотой значок) </a:t>
            </a:r>
            <a:endParaRPr lang="ru-RU" sz="2800" b="1" i="1" dirty="0">
              <a:solidFill>
                <a:srgbClr val="FF0000"/>
              </a:solidFill>
            </a:endParaRPr>
          </a:p>
          <a:p>
            <a:pPr lvl="0" algn="ctr"/>
            <a:endParaRPr lang="ru-RU" sz="2400" b="1" u="sng" cap="all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4" tooltip="Бег на лыжах (передвижение на лыжах)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выполнения: </a:t>
            </a:r>
            <a:r>
              <a:rPr lang="ru-RU" sz="20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 на лыжах (передвижение на лыжах) проводится свободным стилем на дистанциях, проложенных преимущественно на местности со слабо- и среднепересеченным рельефом в закрытых от ветра местах. При организации масс-старта группу участников выстраивают за 3 метра до стартовой линии, при индивидуальном старте – по стартовому протоколу с временным интервалом (15, 20 секунд и т.д.).</a:t>
            </a:r>
          </a:p>
        </p:txBody>
      </p:sp>
    </p:spTree>
    <p:extLst>
      <p:ext uri="{BB962C8B-B14F-4D97-AF65-F5344CB8AC3E}">
        <p14:creationId xmlns:p14="http://schemas.microsoft.com/office/powerpoint/2010/main" val="174320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" y="-45634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835696" y="10533"/>
            <a:ext cx="705678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детей ходьбе на лыжах.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Подготовка начинается с выбора лыж и палок. Длина лыж,</a:t>
            </a:r>
          </a:p>
          <a:p>
            <a:pPr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поставленных на твердый пол, должна соответствовать росту ребенка с вытянутой вверх рукой, а высота палок доходить до уровня плеч.</a:t>
            </a:r>
          </a:p>
          <a:p>
            <a:pPr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Опыт работы с детьми  показывает, что многие из них не умеют правильно ходить на лыжах. Поэтому, прежде всего, разучивается с ребенком техника передвижения. Помните: каждое задание первоначально отрабатывается на медленном ходу, и только когда ребенок его освоит, можно увеличить скорость. </a:t>
            </a:r>
          </a:p>
          <a:p>
            <a:pPr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осваиваются в такой последовательности:</a:t>
            </a:r>
          </a:p>
          <a:p>
            <a:pPr marL="342900" indent="-342900" fontAlgn="base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на лыжах без палок;</a:t>
            </a:r>
          </a:p>
          <a:p>
            <a:pPr marL="342900" indent="-342900" fontAlgn="base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скольжение на лыжах без палок. Корпус наклонить немного</a:t>
            </a:r>
          </a:p>
          <a:p>
            <a:pPr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вперед. Первые шаги небольшие, постепенно увеличивать время скольжения на каждой ноге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Обратить внимание на сочетание движений рук и ног: с шагом левой ноги вперед выносится правая рука, а с шагом правой ноги — левая рука;</a:t>
            </a:r>
          </a:p>
          <a:p>
            <a:pPr marL="342900" lvl="0" indent="-342900" fontAlgn="base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же упражнение, но с палками.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1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10533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31024" y="1223541"/>
            <a:ext cx="698477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/>
              <a:t> </a:t>
            </a:r>
          </a:p>
          <a:p>
            <a:pPr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первую неделю, когда ребенок научится передвигаться на лыжах с палками, на каждом занятии надо проходить не менее 800—900 м. Со следующей недели довести расстояние до 1,5—2 км.  </a:t>
            </a:r>
          </a:p>
          <a:p>
            <a:pPr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Ребенок должен передвигаться безостановочно; темп движения — медленный или средний. Если возле дома есть площадка, на ней можно отмерить круг длиной 300—400 м (или меньше) и проходить его несколько раз.</a:t>
            </a:r>
          </a:p>
          <a:p>
            <a:pPr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Желательно придать упражнению игровой характер. Один круг или отрезок дистанции проходить медленно, другой чуть быстрее, затем снова быстро. Так же, как и бег, передвижение на лыжах может проходить в виде соревнования со взрослым.</a:t>
            </a:r>
          </a:p>
          <a:p>
            <a:pPr fontAlgn="base"/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8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625" y="-94320"/>
            <a:ext cx="9931325" cy="733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260649"/>
            <a:ext cx="44644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24261" y="1844824"/>
            <a:ext cx="6912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Овал 13"/>
          <p:cNvSpPr/>
          <p:nvPr/>
        </p:nvSpPr>
        <p:spPr>
          <a:xfrm>
            <a:off x="6970168" y="2888940"/>
            <a:ext cx="2520280" cy="252028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Быть физически развитым!</a:t>
            </a:r>
          </a:p>
        </p:txBody>
      </p:sp>
      <p:sp>
        <p:nvSpPr>
          <p:cNvPr id="5" name="Овал 4"/>
          <p:cNvSpPr/>
          <p:nvPr/>
        </p:nvSpPr>
        <p:spPr>
          <a:xfrm>
            <a:off x="4499992" y="1880828"/>
            <a:ext cx="2088232" cy="198022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Что даст ГТО тебе?</a:t>
            </a:r>
          </a:p>
        </p:txBody>
      </p:sp>
      <p:sp>
        <p:nvSpPr>
          <p:cNvPr id="6" name="Овал 5"/>
          <p:cNvSpPr/>
          <p:nvPr/>
        </p:nvSpPr>
        <p:spPr>
          <a:xfrm>
            <a:off x="2355661" y="-16503"/>
            <a:ext cx="2664296" cy="2552709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Проверить, на что ты способен!</a:t>
            </a:r>
          </a:p>
        </p:txBody>
      </p:sp>
      <p:pic>
        <p:nvPicPr>
          <p:cNvPr id="11" name="Рисунок 10" descr="http://trikky.ru/wp-content/blogs.dir/1/files/2016/08/azaza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94849"/>
            <a:ext cx="876300" cy="7010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Овал 6"/>
          <p:cNvSpPr/>
          <p:nvPr/>
        </p:nvSpPr>
        <p:spPr>
          <a:xfrm>
            <a:off x="6349530" y="-16503"/>
            <a:ext cx="2592288" cy="272692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Улучшить свою физическую форму.</a:t>
            </a:r>
          </a:p>
        </p:txBody>
      </p:sp>
      <p:pic>
        <p:nvPicPr>
          <p:cNvPr id="15" name="Рисунок 14" descr="https://s1.1zoom.ru/big7/691/White_background_Boys_49447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903" y="254533"/>
            <a:ext cx="1004974" cy="610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://www.sport-cnab.ru/pic/tovar/52978_b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454" y="3008951"/>
            <a:ext cx="909436" cy="9058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Овал 7"/>
          <p:cNvSpPr/>
          <p:nvPr/>
        </p:nvSpPr>
        <p:spPr>
          <a:xfrm>
            <a:off x="1615451" y="2744924"/>
            <a:ext cx="2592288" cy="2664296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Быть здоровым, успешным и отлично      выглядеть!</a:t>
            </a:r>
          </a:p>
        </p:txBody>
      </p:sp>
      <p:pic>
        <p:nvPicPr>
          <p:cNvPr id="18" name="Рисунок 17" descr="http://irina4.ucoz.ru/doc/4731102-balanced-diet-health-pledge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145" y="2996952"/>
            <a:ext cx="1104900" cy="7728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Овал 8"/>
          <p:cNvSpPr/>
          <p:nvPr/>
        </p:nvSpPr>
        <p:spPr>
          <a:xfrm>
            <a:off x="4283968" y="4149080"/>
            <a:ext cx="2448272" cy="252028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Гордиться собой.</a:t>
            </a:r>
          </a:p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 descr="http://onagradah.ru/upload/2015/10/shop_items_catalog_image910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6" t="14607" r="13608" b="15169"/>
          <a:stretch/>
        </p:blipFill>
        <p:spPr bwMode="auto">
          <a:xfrm>
            <a:off x="5508104" y="5409220"/>
            <a:ext cx="892696" cy="9097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800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9" y="10533"/>
            <a:ext cx="91399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850" y="456924"/>
            <a:ext cx="7056784" cy="1512167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Нормативы смешанного передвижения по пересеченной местности  на 1км.(мин. с)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827906"/>
              </p:ext>
            </p:extLst>
          </p:nvPr>
        </p:nvGraphicFramePr>
        <p:xfrm>
          <a:off x="1979713" y="2132856"/>
          <a:ext cx="6696742" cy="2190113"/>
        </p:xfrm>
        <a:graphic>
          <a:graphicData uri="http://schemas.openxmlformats.org/drawingml/2006/table">
            <a:tbl>
              <a:tblPr firstRow="1" firstCol="1" bandRow="1"/>
              <a:tblGrid>
                <a:gridCol w="1152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49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26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26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34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897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СТУПЕНЬ (ВОЗРАСТ)	                 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Мальчики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Девочки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31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бронза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серебро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золото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бронза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серебро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золото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ступень — для 6-8 лет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9.00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7.00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6.00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9.30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7.30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6.30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868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-59905"/>
            <a:ext cx="9139938" cy="6858000"/>
          </a:xfrm>
          <a:prstGeom prst="rect">
            <a:avLst/>
          </a:prstGeom>
        </p:spPr>
      </p:pic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1473128"/>
              </p:ext>
            </p:extLst>
          </p:nvPr>
        </p:nvGraphicFramePr>
        <p:xfrm>
          <a:off x="1994220" y="1340768"/>
          <a:ext cx="6851104" cy="4940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2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2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2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2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7542">
                <a:tc>
                  <a:txBody>
                    <a:bodyPr/>
                    <a:lstStyle/>
                    <a:p>
                      <a:r>
                        <a:rPr lang="ru-RU" dirty="0"/>
                        <a:t>Дата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Результат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5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5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5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5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5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75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75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99792" y="116633"/>
            <a:ext cx="55446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тренировки в ходьбе на лыжах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771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9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092" y="742975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68" y="2132856"/>
            <a:ext cx="466794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92000" y="547806"/>
            <a:ext cx="684076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Приложение.</a:t>
            </a:r>
          </a:p>
          <a:p>
            <a:pPr algn="ctr"/>
            <a:endParaRPr lang="ru-RU" sz="4000" dirty="0"/>
          </a:p>
          <a:p>
            <a:pPr algn="ctr"/>
            <a:endParaRPr lang="ru-RU" sz="1600" dirty="0"/>
          </a:p>
          <a:p>
            <a:pPr algn="ctr"/>
            <a:endParaRPr lang="ru-RU" sz="4000" dirty="0"/>
          </a:p>
          <a:p>
            <a:pPr algn="ctr"/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Поиграйте вместе </a:t>
            </a:r>
          </a:p>
          <a:p>
            <a:pPr algn="ctr"/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ребенком</a:t>
            </a:r>
          </a:p>
        </p:txBody>
      </p:sp>
    </p:spTree>
    <p:extLst>
      <p:ext uri="{BB962C8B-B14F-4D97-AF65-F5344CB8AC3E}">
        <p14:creationId xmlns:p14="http://schemas.microsoft.com/office/powerpoint/2010/main" val="329311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44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01053" y="647110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Дидактическая игра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31641" y="1431940"/>
            <a:ext cx="76730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000" b="1" dirty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«Спортивный инвентарь»</a:t>
            </a:r>
          </a:p>
        </p:txBody>
      </p:sp>
      <p:pic>
        <p:nvPicPr>
          <p:cNvPr id="8194" name="Picture 2" descr="http://900igr.net/datai/prazdniki/Novogodnie-zagadki/0024-031-Derevjannye-kon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7" t="22956" r="2586"/>
          <a:stretch/>
        </p:blipFill>
        <p:spPr bwMode="auto">
          <a:xfrm>
            <a:off x="2382078" y="2381043"/>
            <a:ext cx="6260367" cy="44030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74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02803" y="1405775"/>
            <a:ext cx="59584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 режет ловко-ловко,</a:t>
            </a:r>
          </a:p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Палка справа, слева палка,</a:t>
            </a:r>
          </a:p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 а между них веревка.</a:t>
            </a:r>
          </a:p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длинная...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12160" y="2982724"/>
            <a:ext cx="23363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alt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скакалка</a:t>
            </a:r>
          </a:p>
        </p:txBody>
      </p:sp>
      <p:pic>
        <p:nvPicPr>
          <p:cNvPr id="3075" name="Picture 3" descr="C:\Users\Администратор\Desktop\jump_rope-800x8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803" y="3152908"/>
            <a:ext cx="3739372" cy="373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43808" y="0"/>
            <a:ext cx="63001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kern="0" dirty="0">
                <a:solidFill>
                  <a:srgbClr val="FF0000"/>
                </a:solidFill>
                <a:latin typeface="Times New Roman"/>
                <a:cs typeface="Times New Roman"/>
              </a:rPr>
              <a:t>Задание:</a:t>
            </a:r>
            <a:r>
              <a:rPr lang="ru-RU" sz="3200" b="1" kern="0" dirty="0">
                <a:solidFill>
                  <a:srgbClr val="9BBB59">
                    <a:lumMod val="75000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ru-RU" sz="3200" b="1" kern="0" dirty="0">
                <a:solidFill>
                  <a:srgbClr val="002060"/>
                </a:solidFill>
                <a:latin typeface="Times New Roman"/>
                <a:cs typeface="Times New Roman"/>
              </a:rPr>
              <a:t>угадайте загадки </a:t>
            </a:r>
          </a:p>
          <a:p>
            <a:pPr lvl="0" algn="ctr"/>
            <a:r>
              <a:rPr lang="ru-RU" sz="3200" b="1" kern="0" dirty="0">
                <a:solidFill>
                  <a:srgbClr val="002060"/>
                </a:solidFill>
                <a:latin typeface="Times New Roman"/>
                <a:cs typeface="Times New Roman"/>
              </a:rPr>
              <a:t>о спортивном инвентаре</a:t>
            </a:r>
            <a:endParaRPr lang="ru-RU" sz="3200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1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920621"/>
            <a:ext cx="61024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бывает баскетбольный,</a:t>
            </a:r>
          </a:p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Волейбольный и футбольный.</a:t>
            </a:r>
          </a:p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ним играют во дворе,</a:t>
            </a:r>
          </a:p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Интересно с ним в игре.</a:t>
            </a:r>
          </a:p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Скачет, скачет, скачет, скачет!</a:t>
            </a:r>
          </a:p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 конечно, это...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68144" y="3962009"/>
            <a:ext cx="16898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alt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мячик</a:t>
            </a:r>
          </a:p>
        </p:txBody>
      </p:sp>
      <p:pic>
        <p:nvPicPr>
          <p:cNvPr id="1027" name="Picture 3" descr="C:\Users\Администратор\Desktop\0_87ef8_1fd7e845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77072"/>
            <a:ext cx="2489658" cy="250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66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" y="-1726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90125" y="542714"/>
            <a:ext cx="61024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Ранним утром вдоль дороги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траве блестит роса,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дороге едут ноги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бегут два колеса.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загадки есть ответ –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мой ...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32714" y="3356992"/>
            <a:ext cx="25327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alt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велосипед</a:t>
            </a:r>
          </a:p>
        </p:txBody>
      </p:sp>
      <p:pic>
        <p:nvPicPr>
          <p:cNvPr id="5122" name="Picture 2" descr="C:\Users\Администратор\Desktop\0_90c56_ee1a9449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40352"/>
            <a:ext cx="3976807" cy="32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75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920621"/>
            <a:ext cx="64624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смотрю - у чемпиона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Штанга весом в четверть тонны.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хочу таким же стать,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сестренку защищать!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 я теперь в квартире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Поднимать большие...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66917" y="3962009"/>
            <a:ext cx="12923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alt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гири</a:t>
            </a:r>
          </a:p>
        </p:txBody>
      </p:sp>
      <p:pic>
        <p:nvPicPr>
          <p:cNvPr id="6146" name="Picture 2" descr="C:\Users\Администратор\Desktop\28124167_150x1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861048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дминистратор\Desktop\28124167_150x1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067" y="508518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75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548680"/>
            <a:ext cx="61024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Лишь в морозную погоду,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Надевают их на ногу.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 речке встал ледок,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мчатся на каток.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не было тоски,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Надевают все … 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15277" y="3444889"/>
            <a:ext cx="18851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alt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коньки</a:t>
            </a:r>
          </a:p>
        </p:txBody>
      </p:sp>
      <p:pic>
        <p:nvPicPr>
          <p:cNvPr id="7170" name="Picture 2" descr="C:\Users\Администратор\Desktop\95380158_skat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809">
            <a:off x="2395287" y="3280249"/>
            <a:ext cx="4091943" cy="409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75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797054"/>
            <a:ext cx="61024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Проявляя пыл, сноровку 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Провожу я тренировку. 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Бью я мячик очень метко 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что я...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97266" y="2852936"/>
            <a:ext cx="20316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alt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ракетка</a:t>
            </a:r>
          </a:p>
        </p:txBody>
      </p:sp>
      <p:pic>
        <p:nvPicPr>
          <p:cNvPr id="8196" name="Picture 4" descr="C:\Users\Администратор\Desktop\Anonymous_Tennis_racke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2388">
            <a:off x="3061191" y="2589788"/>
            <a:ext cx="3488893" cy="454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75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33" y="-38477"/>
            <a:ext cx="9186257" cy="711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404664"/>
            <a:ext cx="73803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1870085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92081" y="1870085"/>
            <a:ext cx="38519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5471" y="392888"/>
            <a:ext cx="693102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Чтобы отлично сдать нормы ГТО, тебе нужно: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1.Правильно питаться.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(Спросите у ребенка: Что такое правильное, здоровое питание?)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2.Соблюдать питьевой режим.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(Посчитайте с ребенком, какой объем чистой питьевой воды нужно выпивать в сутки для того чтобы чувствовать себя в хорошем настроении и быть в хорошей форме: средняя суточная потребность в воде составляет 50 мл. на 1 кг. веса)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3.Ежедневно заниматься физическими упражнениями.</a:t>
            </a:r>
          </a:p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Ежедневно гулять на свежем воздухе.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607237"/>
            <a:ext cx="6030416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5250" algn="ctr">
              <a:lnSpc>
                <a:spcPct val="115000"/>
              </a:lnSpc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0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548680"/>
            <a:ext cx="61024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березовых коня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снегам несут меня.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Кони эти рыжи,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зовут их … 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75514" y="2599583"/>
            <a:ext cx="1540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alt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лыжи</a:t>
            </a:r>
          </a:p>
        </p:txBody>
      </p:sp>
      <p:pic>
        <p:nvPicPr>
          <p:cNvPr id="10241" name="Picture 1" descr="C:\Users\Администратор\Desktop\im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92610"/>
            <a:ext cx="4608512" cy="337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75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920621"/>
            <a:ext cx="61024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птица – не синица,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орёл и не баклан.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маленькая птица.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Называется …  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52120" y="2982724"/>
            <a:ext cx="15481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alt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волан</a:t>
            </a:r>
          </a:p>
        </p:txBody>
      </p:sp>
      <p:pic>
        <p:nvPicPr>
          <p:cNvPr id="11265" name="Picture 1" descr="C:\Users\Администратор\Desktop\shuttleco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07674"/>
            <a:ext cx="2699633" cy="35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75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11085" y="366462"/>
            <a:ext cx="61024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в хоккей играть люблю, 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Шайбу шуструю ловлю. 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 бросок, ещё бросок – 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ловкий я игрок. 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воротах я с подружкой, 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Крепкой новенькою...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15986" y="3264932"/>
            <a:ext cx="24333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alt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клюшкой</a:t>
            </a:r>
          </a:p>
        </p:txBody>
      </p:sp>
      <p:pic>
        <p:nvPicPr>
          <p:cNvPr id="12289" name="Picture 1" descr="C:\Users\Администратор\Desktop\sport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684" y="2780928"/>
            <a:ext cx="670663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75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70466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19874" y="764704"/>
            <a:ext cx="69847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1F497D">
                    <a:lumMod val="60000"/>
                    <a:lumOff val="4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849962"/>
            <a:ext cx="8498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88497" y="369148"/>
            <a:ext cx="59046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Дидактическая игра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«Выбери полезные продукты»</a:t>
            </a:r>
          </a:p>
        </p:txBody>
      </p:sp>
      <p:pic>
        <p:nvPicPr>
          <p:cNvPr id="10" name="Рисунок 9" descr="http://simferopol.doski.ru/i/84/57/98457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675" y="1586083"/>
            <a:ext cx="1744345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thumbs.dreamstime.com/z/plate-potato-chips-isolated-2376887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 bwMode="auto">
          <a:xfrm>
            <a:off x="4623634" y="1586083"/>
            <a:ext cx="1330325" cy="1066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s://teleporto.ru/images/detailed/11960/1502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684700"/>
            <a:ext cx="1987550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doctorlor.ua/storage/news/large_08Mar2016_08-16-54ak_pravilno_upotreblyat_molochnye_produkty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872" y="4054918"/>
            <a:ext cx="1722755" cy="136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c2.staticflickr.com/4/3021/2633956193_91a7184654_z.jpg?zz=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337" y="4221088"/>
            <a:ext cx="1895475" cy="126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cdn.wallpapersbuzz.com/image/3487/p_soup-and-bread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752" y="4073768"/>
            <a:ext cx="1981200" cy="1409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130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" y="-80107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19874" y="764704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Дидактическая игра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31338" y="1603788"/>
            <a:ext cx="8498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«Чей спортивный инвентарь?»</a:t>
            </a:r>
          </a:p>
        </p:txBody>
      </p:sp>
      <p:pic>
        <p:nvPicPr>
          <p:cNvPr id="24578" name="Picture 2" descr="http://www.art11.ru/detskaja_tematika/544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" t="3626" r="2031" b="3160"/>
          <a:stretch/>
        </p:blipFill>
        <p:spPr bwMode="auto">
          <a:xfrm>
            <a:off x="2571359" y="2348880"/>
            <a:ext cx="5881806" cy="42816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1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184482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</a:rPr>
              <a:t>A. Футболист</a:t>
            </a:r>
            <a:b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nstantia"/>
              </a:rPr>
            </a:b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</a:rPr>
              <a:t>Б. Гимнаст</a:t>
            </a:r>
            <a:b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nstantia"/>
              </a:rPr>
            </a:b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</a:rPr>
              <a:t>В. Баскетболист</a:t>
            </a:r>
            <a:b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nstantia"/>
              </a:rPr>
            </a:b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</a:rPr>
              <a:t>Г. Фигурист</a:t>
            </a:r>
            <a:endParaRPr lang="ru-RU" sz="3600" b="1" dirty="0">
              <a:solidFill>
                <a:schemeClr val="tx2">
                  <a:lumMod val="60000"/>
                  <a:lumOff val="40000"/>
                </a:schemeClr>
              </a:solidFill>
              <a:latin typeface="Constanti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01616" y="11088"/>
            <a:ext cx="6336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kern="0" dirty="0">
                <a:solidFill>
                  <a:srgbClr val="FF0000"/>
                </a:solidFill>
                <a:latin typeface="Times New Roman"/>
                <a:cs typeface="Times New Roman"/>
              </a:rPr>
              <a:t>Задание:</a:t>
            </a:r>
            <a:r>
              <a:rPr lang="ru-RU" sz="3200" b="1" kern="0" dirty="0">
                <a:solidFill>
                  <a:srgbClr val="9BBB59">
                    <a:lumMod val="75000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ru-RU" sz="3200" b="1" kern="0" dirty="0">
                <a:solidFill>
                  <a:srgbClr val="002060"/>
                </a:solidFill>
                <a:latin typeface="Times New Roman"/>
                <a:cs typeface="Times New Roman"/>
              </a:rPr>
              <a:t>назвать спортсмена, которому принадлежит этот спортивный инвентарь</a:t>
            </a:r>
          </a:p>
        </p:txBody>
      </p:sp>
      <p:pic>
        <p:nvPicPr>
          <p:cNvPr id="26628" name="Picture 4" descr="C:\Users\Администратор\Desktop\0_87ef4_7b19695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144" y="2998986"/>
            <a:ext cx="3742994" cy="370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67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47325" y="90872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A. Фехтовальщик</a:t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Б. Хоккеист</a:t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В. Теннисист</a:t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Г. Волейболист</a:t>
            </a:r>
            <a:endParaRPr lang="ru-RU" sz="3600" b="1" dirty="0">
              <a:solidFill>
                <a:srgbClr val="1F497D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pic>
        <p:nvPicPr>
          <p:cNvPr id="32769" name="Picture 1" descr="C:\Users\Администратор\Desktop\fafbc1677a9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002" y="2924944"/>
            <a:ext cx="4002088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91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48478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A. Лыжник</a:t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Б. Гимнаст</a:t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В. Баскетболист</a:t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Г. Штангист</a:t>
            </a:r>
            <a:endParaRPr lang="ru-RU" sz="3600" b="1" dirty="0">
              <a:solidFill>
                <a:srgbClr val="1F497D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pic>
        <p:nvPicPr>
          <p:cNvPr id="27650" name="Picture 2" descr="C:\Users\Администратор\Desktop\Спорт\5781d01d904efe6bed255141dee74108gantel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83" y="3284984"/>
            <a:ext cx="5226260" cy="348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94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48478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A. Бейсболист</a:t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Б. Волейболист</a:t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В. Регбист</a:t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Г. Боксёр</a:t>
            </a:r>
            <a:endParaRPr lang="ru-RU" sz="3600" b="1" dirty="0">
              <a:solidFill>
                <a:srgbClr val="1F497D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pic>
        <p:nvPicPr>
          <p:cNvPr id="28675" name="Picture 3" descr="C:\Users\Администратор\Desktop\105346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640" y="1916832"/>
            <a:ext cx="4176464" cy="457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94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26876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A. Футболист</a:t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Б. Хоккеист</a:t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В. Гонщик</a:t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Г. Каратист</a:t>
            </a:r>
            <a:endParaRPr lang="ru-RU" sz="3600" b="1" dirty="0">
              <a:solidFill>
                <a:srgbClr val="1F497D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pic>
        <p:nvPicPr>
          <p:cNvPr id="29698" name="Picture 2" descr="C:\Users\Администратор\Desktop\ecf47b17937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271714"/>
            <a:ext cx="3954611" cy="338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94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33" y="-38477"/>
            <a:ext cx="9186257" cy="711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404664"/>
            <a:ext cx="73803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1870085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92081" y="1870085"/>
            <a:ext cx="38519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392888"/>
            <a:ext cx="7992889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Рекомендации к недельному двигательному режиму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(не менее 10 часов.)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Утренняя гимнастика.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 менее 70 мин. 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Обязательные учебные занятия в образовательных организациях.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120 мин. 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Виды двигательной активности в процессе образовательной деятельности воспитателя с детьми (динамические паузы, физкультминутки и т. д.).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150 мин. 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Спортивные секции и кружки по легкой атлетике, плаванию, лыжам, гимнастике, подвижным играм, в группах общей физической подготовки, участие в соревнованиях.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 менее 120 мин. 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Самостоятельные занятия физической культурой, в том числе подвижными играми и другими видами двигательной активности (совместно с родителями).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 менее 160 мин. 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каникулярное время ежедневный двигательный режим должен составлять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 менее 3 часов.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607237"/>
            <a:ext cx="6030416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5250" algn="ctr">
              <a:lnSpc>
                <a:spcPct val="115000"/>
              </a:lnSpc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85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26876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A. Биатлонист</a:t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Б. Фехтовальщик</a:t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В. Каратист</a:t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Г. Стрелок</a:t>
            </a:r>
            <a:endParaRPr lang="ru-RU" sz="3600" b="1" dirty="0">
              <a:solidFill>
                <a:srgbClr val="1F497D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pic>
        <p:nvPicPr>
          <p:cNvPr id="30722" name="Picture 2" descr="C:\Users\Администратор\Desktop\80223cc51c6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52" y="2422922"/>
            <a:ext cx="4156896" cy="417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37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26876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A. Хоккеист</a:t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Б. Фигурист</a:t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В. Конькобежец</a:t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Г. Биатлонист</a:t>
            </a:r>
            <a:endParaRPr lang="ru-RU" sz="3600" b="1" dirty="0">
              <a:solidFill>
                <a:srgbClr val="1F497D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pic>
        <p:nvPicPr>
          <p:cNvPr id="33794" name="Picture 2" descr="C:\Users\Администратор\Desktop\Спорт\95380158_skate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4" t="4731" r="8537" b="3659"/>
          <a:stretch/>
        </p:blipFill>
        <p:spPr bwMode="auto">
          <a:xfrm rot="320529">
            <a:off x="4741292" y="2663702"/>
            <a:ext cx="3604437" cy="403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36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12067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A. Баскетболист</a:t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Б. Футболист</a:t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В. Регбист</a:t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Г. Волейболист</a:t>
            </a:r>
            <a:endParaRPr lang="ru-RU" sz="3600" b="1" dirty="0">
              <a:solidFill>
                <a:srgbClr val="1F497D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pic>
        <p:nvPicPr>
          <p:cNvPr id="34818" name="Picture 2" descr="C:\Users\Администратор\Desktop\0_87ef5_b09f7158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819721"/>
            <a:ext cx="4023134" cy="402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05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12067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A. Фигурист</a:t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Б. Сноубордист</a:t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В. Хоккеист</a:t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Г. Биатлонист</a:t>
            </a:r>
            <a:endParaRPr lang="ru-RU" sz="3600" b="1" dirty="0">
              <a:solidFill>
                <a:srgbClr val="1F497D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pic>
        <p:nvPicPr>
          <p:cNvPr id="37890" name="Picture 2" descr="C:\Users\Администратор\Desktop\Спорт\im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754" y="2924944"/>
            <a:ext cx="5210694" cy="38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93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26876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A. Баскетболист</a:t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Б. Волейболист</a:t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В. Футболист</a:t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Г. Бейсболист</a:t>
            </a:r>
            <a:endParaRPr lang="ru-RU" sz="3600" b="1" dirty="0">
              <a:solidFill>
                <a:srgbClr val="1F497D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pic>
        <p:nvPicPr>
          <p:cNvPr id="35842" name="Picture 2" descr="C:\Users\Администратор\Desktop\0_87ef9_64bb42d1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952" y="2924944"/>
            <a:ext cx="3317943" cy="333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05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9832" y="692696"/>
            <a:ext cx="4572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/>
                <a:cs typeface="Times New Roman"/>
              </a:rPr>
              <a:t>Правильные ответы:</a:t>
            </a:r>
            <a:r>
              <a:rPr lang="ru-RU" sz="3200" b="1" kern="0" dirty="0">
                <a:solidFill>
                  <a:srgbClr val="9BBB59">
                    <a:lumMod val="75000"/>
                  </a:srgbClr>
                </a:solidFill>
                <a:latin typeface="Times New Roman"/>
                <a:cs typeface="Times New Roman"/>
              </a:rPr>
              <a:t> </a:t>
            </a:r>
            <a:endParaRPr lang="ru-RU" sz="3200" b="1" kern="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514350" lvl="0" indent="-514350" algn="ctr">
              <a:buAutoNum type="arabicPeriod"/>
            </a:pPr>
            <a:r>
              <a:rPr lang="ru-RU" sz="3200" b="1" kern="0" dirty="0">
                <a:solidFill>
                  <a:srgbClr val="002060"/>
                </a:solidFill>
                <a:latin typeface="Times New Roman"/>
                <a:cs typeface="Times New Roman"/>
              </a:rPr>
              <a:t>- А</a:t>
            </a:r>
          </a:p>
          <a:p>
            <a:pPr marL="514350" lvl="0" indent="-514350" algn="ctr">
              <a:buAutoNum type="arabicPeriod"/>
            </a:pPr>
            <a:r>
              <a:rPr lang="ru-RU" sz="3200" b="1" kern="0" dirty="0">
                <a:solidFill>
                  <a:srgbClr val="002060"/>
                </a:solidFill>
                <a:latin typeface="Times New Roman"/>
                <a:cs typeface="Times New Roman"/>
              </a:rPr>
              <a:t>- В</a:t>
            </a:r>
          </a:p>
          <a:p>
            <a:pPr marL="514350" lvl="0" indent="-514350" algn="ctr">
              <a:buAutoNum type="arabicPeriod"/>
            </a:pPr>
            <a:r>
              <a:rPr lang="ru-RU" sz="3200" b="1" kern="0" dirty="0">
                <a:solidFill>
                  <a:srgbClr val="002060"/>
                </a:solidFill>
                <a:latin typeface="Times New Roman"/>
                <a:cs typeface="Times New Roman"/>
              </a:rPr>
              <a:t>- Г</a:t>
            </a:r>
          </a:p>
          <a:p>
            <a:pPr marL="514350" lvl="0" indent="-514350" algn="ctr">
              <a:buAutoNum type="arabicPeriod"/>
            </a:pPr>
            <a:r>
              <a:rPr lang="ru-RU" sz="3200" b="1" kern="0" dirty="0">
                <a:solidFill>
                  <a:srgbClr val="002060"/>
                </a:solidFill>
                <a:latin typeface="Times New Roman"/>
                <a:cs typeface="Times New Roman"/>
              </a:rPr>
              <a:t>- А</a:t>
            </a:r>
          </a:p>
          <a:p>
            <a:pPr marL="514350" lvl="0" indent="-514350" algn="ctr">
              <a:buAutoNum type="arabicPeriod"/>
            </a:pPr>
            <a:r>
              <a:rPr lang="ru-RU" sz="3200" b="1" kern="0" dirty="0">
                <a:solidFill>
                  <a:srgbClr val="002060"/>
                </a:solidFill>
                <a:latin typeface="Times New Roman"/>
                <a:cs typeface="Times New Roman"/>
              </a:rPr>
              <a:t>- В</a:t>
            </a:r>
          </a:p>
          <a:p>
            <a:pPr marL="514350" lvl="0" indent="-514350" algn="ctr">
              <a:buAutoNum type="arabicPeriod"/>
            </a:pPr>
            <a:r>
              <a:rPr lang="ru-RU" sz="3200" b="1" kern="0" dirty="0">
                <a:solidFill>
                  <a:srgbClr val="002060"/>
                </a:solidFill>
                <a:latin typeface="Times New Roman"/>
                <a:cs typeface="Times New Roman"/>
              </a:rPr>
              <a:t>- Г</a:t>
            </a:r>
          </a:p>
          <a:p>
            <a:pPr marL="514350" lvl="0" indent="-514350" algn="ctr">
              <a:buAutoNum type="arabicPeriod"/>
            </a:pPr>
            <a:r>
              <a:rPr lang="ru-RU" sz="3200" b="1" kern="0" dirty="0">
                <a:solidFill>
                  <a:srgbClr val="002060"/>
                </a:solidFill>
                <a:latin typeface="Times New Roman"/>
                <a:cs typeface="Times New Roman"/>
              </a:rPr>
              <a:t>- Б</a:t>
            </a:r>
          </a:p>
          <a:p>
            <a:pPr marL="514350" lvl="0" indent="-514350" algn="ctr">
              <a:buAutoNum type="arabicPeriod"/>
            </a:pPr>
            <a:r>
              <a:rPr lang="ru-RU" sz="3200" b="1" kern="0" dirty="0">
                <a:solidFill>
                  <a:srgbClr val="002060"/>
                </a:solidFill>
                <a:latin typeface="Times New Roman"/>
                <a:cs typeface="Times New Roman"/>
              </a:rPr>
              <a:t>- А</a:t>
            </a:r>
          </a:p>
          <a:p>
            <a:pPr marL="514350" lvl="0" indent="-514350" algn="ctr">
              <a:buAutoNum type="arabicPeriod"/>
            </a:pPr>
            <a:r>
              <a:rPr lang="ru-RU" sz="3200" b="1" kern="0" dirty="0">
                <a:solidFill>
                  <a:srgbClr val="002060"/>
                </a:solidFill>
                <a:latin typeface="Times New Roman"/>
                <a:cs typeface="Times New Roman"/>
              </a:rPr>
              <a:t>- Г</a:t>
            </a:r>
          </a:p>
          <a:p>
            <a:pPr marL="514350" lvl="0" indent="-514350" algn="ctr">
              <a:buAutoNum type="arabicPeriod"/>
            </a:pPr>
            <a:r>
              <a:rPr lang="ru-RU" sz="3200" b="1" kern="0" dirty="0">
                <a:solidFill>
                  <a:srgbClr val="002060"/>
                </a:solidFill>
                <a:latin typeface="Times New Roman"/>
                <a:cs typeface="Times New Roman"/>
              </a:rPr>
              <a:t> - Б </a:t>
            </a:r>
          </a:p>
        </p:txBody>
      </p:sp>
    </p:spTree>
    <p:extLst>
      <p:ext uri="{BB962C8B-B14F-4D97-AF65-F5344CB8AC3E}">
        <p14:creationId xmlns:p14="http://schemas.microsoft.com/office/powerpoint/2010/main" val="113570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59090" y="836712"/>
            <a:ext cx="6390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Дидактическая игра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1618796"/>
            <a:ext cx="7812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«Спортивный кроссворд»</a:t>
            </a:r>
          </a:p>
        </p:txBody>
      </p:sp>
      <p:pic>
        <p:nvPicPr>
          <p:cNvPr id="9218" name="Picture 2" descr="http://www.nicefotos.ru/img/picture/May/27/cfcb8491a0c62f4b09e105c16ea0e3ed/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10112" b="3249"/>
          <a:stretch/>
        </p:blipFill>
        <p:spPr bwMode="auto">
          <a:xfrm>
            <a:off x="2259090" y="2295648"/>
            <a:ext cx="6432931" cy="44457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3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968" r="1231" b="50952"/>
          <a:stretch/>
        </p:blipFill>
        <p:spPr bwMode="auto">
          <a:xfrm>
            <a:off x="2556520" y="1341770"/>
            <a:ext cx="6117502" cy="4961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51044" y="840371"/>
            <a:ext cx="62229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Разгадай кроссворд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317151"/>
            <a:ext cx="70567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12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750"/>
            <a:ext cx="5184576" cy="3258818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горизонтали: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Зимний вид спорта.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Командная игра с мячом.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Игра с мячом в воде.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На них катаются по лыжне.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Нужны фигуристам и хоккеистам.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0191" y="2711973"/>
            <a:ext cx="5987752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 вертикали: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Вид  спорта, в котором используют ракетку.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Обувь для занятий спортом.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4. Игра с мячом на поле.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5. Спортивный инвентарь хоккеиста.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6. Вид спорта, необходимый при самообороне.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9. Зимой дети катаются на коньках, а летом на …</a:t>
            </a:r>
            <a:br>
              <a:rPr lang="ru-RU" sz="2400" dirty="0">
                <a:solidFill>
                  <a:srgbClr val="002060"/>
                </a:solidFill>
                <a:ea typeface="+mj-ea"/>
                <a:cs typeface="+mj-cs"/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6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800" y="292387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Ответы:</a:t>
            </a:r>
          </a:p>
        </p:txBody>
      </p:sp>
      <p:pic>
        <p:nvPicPr>
          <p:cNvPr id="7170" name="Picture 2" descr="C:\Users\Администратор\Desktop\Спорт\Кроссворд про спорт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t="16943" r="2407" b="24497"/>
          <a:stretch/>
        </p:blipFill>
        <p:spPr bwMode="auto">
          <a:xfrm>
            <a:off x="2274464" y="877162"/>
            <a:ext cx="6611296" cy="5432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46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404664"/>
            <a:ext cx="720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86102" y="170080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548680"/>
            <a:ext cx="712879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испытаний (тестов) ГТО для детей 6-8 лет </a:t>
            </a:r>
          </a:p>
          <a:p>
            <a:pPr marL="342900" indent="-342900">
              <a:buAutoNum type="arabicPeriod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30 м. (сек.) </a:t>
            </a:r>
          </a:p>
          <a:p>
            <a:pPr marL="342900" indent="-342900">
              <a:buAutoNum type="arabicPeriod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Смешанное передвижение на 1000 м. (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мин.,с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42900" indent="-342900">
              <a:buAutoNum type="arabicPeriod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Сгибание  и разгибание рук в упоре лёжа на полу.</a:t>
            </a:r>
          </a:p>
          <a:p>
            <a:pPr marL="342900" indent="-342900">
              <a:buFontTx/>
              <a:buAutoNum type="arabicPeriod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Наклон вперёд из положения стоя на гимнастической (от уровня скамьи). </a:t>
            </a:r>
          </a:p>
          <a:p>
            <a:pPr marL="342900" indent="-342900">
              <a:buFontTx/>
              <a:buAutoNum type="arabicPeriod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Прыжок в длину  с места толчком двумя ногами(см.)</a:t>
            </a:r>
          </a:p>
          <a:p>
            <a:pPr marL="342900" indent="-342900">
              <a:buAutoNum type="arabicPeriod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Метание мяча в цель (кол-во попаданий из 5 попыток). </a:t>
            </a:r>
          </a:p>
          <a:p>
            <a:pPr marL="342900" indent="-342900">
              <a:buAutoNum type="arabicPeriod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Плавание (25 м.) или  (смешанное передвижение  на лыжах по пересеченной местности на 1км.)</a:t>
            </a:r>
          </a:p>
        </p:txBody>
      </p:sp>
    </p:spTree>
    <p:extLst>
      <p:ext uri="{BB962C8B-B14F-4D97-AF65-F5344CB8AC3E}">
        <p14:creationId xmlns:p14="http://schemas.microsoft.com/office/powerpoint/2010/main" val="48407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800" y="292387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86337" y="292387"/>
            <a:ext cx="4954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 В  СДАЧЕ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НОРМАТИВОВ  ГТО!</a:t>
            </a:r>
          </a:p>
        </p:txBody>
      </p:sp>
      <p:pic>
        <p:nvPicPr>
          <p:cNvPr id="3074" name="Picture 2" descr="https://funpick.ru/wp-content/uploads/2018/04/4c9667xyi-768x5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524" y="1700808"/>
            <a:ext cx="3653178" cy="241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06488" y="4361000"/>
            <a:ext cx="7558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Верь в себя и у тебя все получится!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4048" y="5103674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214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800" y="292387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86337" y="292387"/>
            <a:ext cx="495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1772816"/>
            <a:ext cx="71859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Сайт для регистрации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user.gto.ru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ВФСК ГТО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4048" y="5103674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214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74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9284" y="476672"/>
            <a:ext cx="7668344" cy="6192688"/>
          </a:xfrm>
        </p:spPr>
        <p:txBody>
          <a:bodyPr>
            <a:noAutofit/>
          </a:bodyPr>
          <a:lstStyle/>
          <a:p>
            <a:pPr marL="0" marR="9525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2656"/>
            <a:ext cx="72008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30м.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 — это простое физическое упражнение, которое развивает выносливость, силу, скорость и поднимает  общий тонус организма.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>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s://ds04.infourok.ru/uploads/ex/0b0e/0002ca2d-9bac97e1/img1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17515" y="1700808"/>
            <a:ext cx="6552728" cy="4608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901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74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9284" y="476672"/>
            <a:ext cx="7668344" cy="6192688"/>
          </a:xfrm>
        </p:spPr>
        <p:txBody>
          <a:bodyPr>
            <a:noAutofit/>
          </a:bodyPr>
          <a:lstStyle/>
          <a:p>
            <a:pPr marL="0" marR="9525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1720" y="692696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260648"/>
            <a:ext cx="662473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«Тренируемся вместе с ребенком»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Упражнения для занятий бегом с детьми: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1вариант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Бег: - обычный бег; - бег с высоким поднимание бедра; - бег с захлестыванием голени, бег с выносом прямых ног вперед.</a:t>
            </a:r>
          </a:p>
          <a:p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вариант: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Бег: - обычный бег; - бег в разных направлениях с ловлей и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увертыванием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; - бег с ускорением и замедлением темпа. Бег: - медленный бег в течении 2-3 минут. </a:t>
            </a:r>
          </a:p>
          <a:p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вариант: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Бег: - обычный бег; - бег со сменой ведущего; - бег с подскоками .   </a:t>
            </a:r>
          </a:p>
        </p:txBody>
      </p:sp>
    </p:spTree>
    <p:extLst>
      <p:ext uri="{BB962C8B-B14F-4D97-AF65-F5344CB8AC3E}">
        <p14:creationId xmlns:p14="http://schemas.microsoft.com/office/powerpoint/2010/main" val="63481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2455</TotalTime>
  <Words>3199</Words>
  <Application>Microsoft Office PowerPoint</Application>
  <PresentationFormat>Экран (4:3)</PresentationFormat>
  <Paragraphs>762</Paragraphs>
  <Slides>71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80" baseType="lpstr">
      <vt:lpstr>Arial</vt:lpstr>
      <vt:lpstr>Arial Black</vt:lpstr>
      <vt:lpstr>Calibri</vt:lpstr>
      <vt:lpstr>Constantia</vt:lpstr>
      <vt:lpstr>Helvetica Neue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0</vt:lpstr>
      <vt:lpstr>                       Смешанное  передвижение на 1000м (мин. с) </vt:lpstr>
      <vt:lpstr>0</vt:lpstr>
      <vt:lpstr>0</vt:lpstr>
      <vt:lpstr>0</vt:lpstr>
      <vt:lpstr>0</vt:lpstr>
      <vt:lpstr>0</vt:lpstr>
      <vt:lpstr>0</vt:lpstr>
      <vt:lpstr>0</vt:lpstr>
      <vt:lpstr>0</vt:lpstr>
      <vt:lpstr>0</vt:lpstr>
      <vt:lpstr>Презентация PowerPoint</vt:lpstr>
      <vt:lpstr>0</vt:lpstr>
      <vt:lpstr>0</vt:lpstr>
      <vt:lpstr>Прыжок в длину с места толчком двумя ногами (см.)</vt:lpstr>
      <vt:lpstr>0</vt:lpstr>
      <vt:lpstr>0</vt:lpstr>
      <vt:lpstr>0</vt:lpstr>
      <vt:lpstr>0</vt:lpstr>
      <vt:lpstr>Нормативы метания  теннисного мяча в цель (кол-во попаданий из 5попыток)</vt:lpstr>
      <vt:lpstr>Мои тренировки в метании теннисного мяча в цель</vt:lpstr>
      <vt:lpstr>0</vt:lpstr>
      <vt:lpstr>Нормативы плавания на 25метров</vt:lpstr>
      <vt:lpstr>Мои тренировки по плаванию</vt:lpstr>
      <vt:lpstr>0</vt:lpstr>
      <vt:lpstr>0</vt:lpstr>
      <vt:lpstr>0</vt:lpstr>
      <vt:lpstr>Нормативы смешанного передвижения по пересеченной местности  на 1км.(мин. с)</vt:lpstr>
      <vt:lpstr>Презентация PowerPoint</vt:lpstr>
      <vt:lpstr>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 горизонтали: 7. Зимний вид спорта. 8. Командная игра с мячом. 10. Игра с мячом в воде. 11. На них катаются по лыжне. 12. Нужны фигуристам и хоккеистам. 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LEX-PEX.NET</dc:creator>
  <cp:lastModifiedBy>Вера Алексаткина</cp:lastModifiedBy>
  <cp:revision>167</cp:revision>
  <dcterms:created xsi:type="dcterms:W3CDTF">2015-08-12T13:59:46Z</dcterms:created>
  <dcterms:modified xsi:type="dcterms:W3CDTF">2023-01-21T17:57:01Z</dcterms:modified>
</cp:coreProperties>
</file>