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91" r:id="rId4"/>
    <p:sldId id="292" r:id="rId5"/>
    <p:sldId id="293" r:id="rId6"/>
    <p:sldId id="294" r:id="rId7"/>
    <p:sldId id="295" r:id="rId8"/>
    <p:sldId id="289" r:id="rId9"/>
    <p:sldId id="262" r:id="rId10"/>
    <p:sldId id="261" r:id="rId11"/>
    <p:sldId id="273" r:id="rId12"/>
    <p:sldId id="274" r:id="rId13"/>
    <p:sldId id="265" r:id="rId14"/>
    <p:sldId id="264" r:id="rId15"/>
    <p:sldId id="268" r:id="rId16"/>
    <p:sldId id="267" r:id="rId17"/>
    <p:sldId id="275" r:id="rId18"/>
    <p:sldId id="269" r:id="rId19"/>
    <p:sldId id="271" r:id="rId20"/>
    <p:sldId id="288" r:id="rId21"/>
    <p:sldId id="296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E5919-C052-4689-8BC5-1CF1BF22993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F4D88-3C06-4FDC-9A34-F94EBD5FA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F4D88-3C06-4FDC-9A34-F94EBD5FAA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B6E8D-1BC2-432E-B263-392E93A141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45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C269E56-4687-43EC-8F8F-93824AF54E16}" type="datetimeFigureOut">
              <a:rPr lang="ru-RU">
                <a:solidFill>
                  <a:srgbClr val="FFFFFF"/>
                </a:solidFill>
              </a:rPr>
              <a:pPr/>
              <a:t>15.04.2020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452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147843-BB5C-4AD4-BCA2-F79333ED0F8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9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74881-2747-4A65-956F-C5F9029507BD}" type="datetimeFigureOut">
              <a:rPr lang="ru-RU">
                <a:solidFill>
                  <a:srgbClr val="FFFFFF"/>
                </a:solidFill>
              </a:rPr>
              <a:pPr/>
              <a:t>15.04.2020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800CD-43D3-4239-88A4-E8C09D39617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3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69701-7931-4442-B832-A922681C571A}" type="datetimeFigureOut">
              <a:rPr lang="ru-RU">
                <a:solidFill>
                  <a:srgbClr val="FFFFFF"/>
                </a:solidFill>
              </a:rPr>
              <a:pPr/>
              <a:t>15.04.2020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D205B-D3E5-4829-A15B-E3DC2027DC6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26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F3F53-D60A-4ED6-8613-B431F2F4681D}" type="datetimeFigureOut">
              <a:rPr lang="ru-RU">
                <a:solidFill>
                  <a:srgbClr val="FFFFFF"/>
                </a:solidFill>
              </a:rPr>
              <a:pPr/>
              <a:t>15.04.2020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D900D-0BD0-4F87-B084-919A4485942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93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595FE-1D87-4171-8B2F-5C2558BA7E17}" type="datetimeFigureOut">
              <a:rPr lang="ru-RU">
                <a:solidFill>
                  <a:srgbClr val="FFFFFF"/>
                </a:solidFill>
              </a:rPr>
              <a:pPr/>
              <a:t>15.04.2020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11E2A-2708-4D0E-BF19-FFA6A6A6C74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02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C1876-1CA0-4B06-A56C-9DA853F14E97}" type="datetimeFigureOut">
              <a:rPr lang="ru-RU">
                <a:solidFill>
                  <a:srgbClr val="FFFFFF"/>
                </a:solidFill>
              </a:rPr>
              <a:pPr/>
              <a:t>15.04.2020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FE6A8-D516-488D-9E77-BAC1237BCC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12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4331-5732-4431-9031-7964B7016BC3}" type="datetimeFigureOut">
              <a:rPr lang="ru-RU">
                <a:solidFill>
                  <a:srgbClr val="FFFFFF"/>
                </a:solidFill>
              </a:rPr>
              <a:pPr/>
              <a:t>15.04.2020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3C003-110D-40AB-9BC6-88DF3436D73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06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4741E-A165-4506-8CF6-C9C2C0FE3F23}" type="datetimeFigureOut">
              <a:rPr lang="ru-RU">
                <a:solidFill>
                  <a:srgbClr val="FFFFFF"/>
                </a:solidFill>
              </a:rPr>
              <a:pPr/>
              <a:t>15.04.2020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88D33-3D38-4F28-8CD6-AF0E9F8E23D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8B755-3BFB-4B49-AB88-30C71A61551C}" type="datetimeFigureOut">
              <a:rPr lang="ru-RU">
                <a:solidFill>
                  <a:srgbClr val="FFFFFF"/>
                </a:solidFill>
              </a:rPr>
              <a:pPr/>
              <a:t>15.04.2020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9371-C104-4B4C-A3F0-0AF6F6FA880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82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FDCE5-04E8-497A-AC52-D7D564B3C829}" type="datetimeFigureOut">
              <a:rPr lang="ru-RU">
                <a:solidFill>
                  <a:srgbClr val="FFFFFF"/>
                </a:solidFill>
              </a:rPr>
              <a:pPr/>
              <a:t>15.04.2020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29EA-1731-47D9-A170-5BD27F3438C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86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B697FF-B607-4049-B7F6-395DD0E7E786}" type="datetimeFigureOut">
              <a:rPr lang="ru-RU">
                <a:solidFill>
                  <a:srgbClr val="FFFFFF"/>
                </a:solidFill>
              </a:rPr>
              <a:pPr/>
              <a:t>15.04.2020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8562F-3916-4DF1-BBD5-22A28A7110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1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34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34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34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812C07-DDF2-4762-80BB-C05A023D7560}" type="datetimeFigureOut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ADDB23-BAF1-43BB-B25C-4845E571165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50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0.liveinternet.ru/images/attach/c/5/85/498/85498458_073c7bf6ea8a2c2e584697fc3ab64a82.jpg"/>
          <p:cNvPicPr>
            <a:picLocks noChangeAspect="1" noChangeArrowheads="1"/>
          </p:cNvPicPr>
          <p:nvPr/>
        </p:nvPicPr>
        <p:blipFill>
          <a:blip r:embed="rId3" cstate="print"/>
          <a:srcRect b="100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-142900"/>
            <a:ext cx="85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День космонавтики</a:t>
            </a:r>
            <a:endParaRPr lang="ru-RU" sz="7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zgrad.net/images/umor/images/d31/ee5b49999a6ca429383d939f40800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903"/>
            <a:ext cx="4786314" cy="68120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5643578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К. Э. Циолковский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34" name="Picture 10" descr="http://cs5943.vkontakte.ru/u2008214/138062462/x_33807d9d.jpg"/>
          <p:cNvPicPr>
            <a:picLocks noChangeAspect="1" noChangeArrowheads="1"/>
          </p:cNvPicPr>
          <p:nvPr/>
        </p:nvPicPr>
        <p:blipFill>
          <a:blip r:embed="rId3" cstate="print"/>
          <a:srcRect b="6000"/>
          <a:stretch>
            <a:fillRect/>
          </a:stretch>
        </p:blipFill>
        <p:spPr bwMode="auto">
          <a:xfrm>
            <a:off x="4786314" y="-1"/>
            <a:ext cx="4357686" cy="5057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i037.radikal.ru/1301/96/8eecfa134c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"/>
            <a:ext cx="43576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4786322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С. П. Королев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4818" name="Picture 2" descr="http://kafanews.com/new/images/img267dc3640b83fad744485c353bde5a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0308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newsru.ua/pict/id/large/3749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7"/>
            <a:ext cx="4714876" cy="3643314"/>
          </a:xfrm>
          <a:prstGeom prst="rect">
            <a:avLst/>
          </a:prstGeom>
          <a:noFill/>
        </p:spPr>
      </p:pic>
      <p:pic>
        <p:nvPicPr>
          <p:cNvPr id="22532" name="Picture 4" descr="http://content.foto.mail.ru/mail/olga197403/_answers/i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14488"/>
            <a:ext cx="4429124" cy="4290715"/>
          </a:xfrm>
          <a:prstGeom prst="rect">
            <a:avLst/>
          </a:prstGeom>
          <a:noFill/>
        </p:spPr>
      </p:pic>
      <p:pic>
        <p:nvPicPr>
          <p:cNvPr id="22534" name="Picture 6" descr="http://stat16.privet.ru/lr/0b05eaa9540039af43c6164d84ecbda4"/>
          <p:cNvPicPr>
            <a:picLocks noChangeAspect="1" noChangeArrowheads="1"/>
          </p:cNvPicPr>
          <p:nvPr/>
        </p:nvPicPr>
        <p:blipFill>
          <a:blip r:embed="rId4" cstate="print"/>
          <a:srcRect l="3461" t="10758" r="7692" b="7786"/>
          <a:stretch>
            <a:fillRect/>
          </a:stretch>
        </p:blipFill>
        <p:spPr bwMode="auto">
          <a:xfrm>
            <a:off x="0" y="0"/>
            <a:ext cx="4714908" cy="3245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571480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Животные-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6027003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космонавты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7/94/500/94500831_4682843_dogdrawing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5026"/>
            <a:ext cx="4863987" cy="68730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14942" y="3071810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Monotype Corsiva" pitchFamily="66" charset="0"/>
              </a:rPr>
              <a:t>Лайка</a:t>
            </a:r>
            <a:endParaRPr lang="ru-RU" sz="9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g.ru/i/gallery/e50ed704/54798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922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5857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  <a:t>Белка и Стрелка</a:t>
            </a:r>
            <a:endParaRPr lang="ru-RU" sz="6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53.radikal.ru/i141/0904/3b/3c0edec529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3143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Юрий Алексеевич Гагарин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186" y="2675162"/>
            <a:ext cx="3609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(9 марта 1934 – 27 марта 1968)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gs.mi9.com/uploads/other/4173/space-and-satellite_1920x1200_76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9339"/>
            <a:ext cx="9143999" cy="62586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Космическая орбитальная станция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iwishihadthis.com/wp-content/uploads/2010/12/spaces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9102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6314" y="2428868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Скафандр</a:t>
            </a:r>
            <a:endParaRPr lang="ru-RU" sz="8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oskva.myrbs.ru/img/upload/0640x0480/0000606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721523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0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Искусственный</a:t>
            </a:r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спутник</a:t>
            </a:r>
            <a:endParaRPr lang="ru-RU" sz="5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0.liveinternet.ru/images/attach/c/0/40/531/40531872_Widescreen_Earth_from_space_00521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357169"/>
          <a:ext cx="8858317" cy="6370830"/>
        </p:xfrm>
        <a:graphic>
          <a:graphicData uri="http://schemas.openxmlformats.org/drawingml/2006/table">
            <a:tbl>
              <a:tblPr/>
              <a:tblGrid>
                <a:gridCol w="747727"/>
                <a:gridCol w="540706"/>
                <a:gridCol w="540706"/>
                <a:gridCol w="540706"/>
                <a:gridCol w="540706"/>
                <a:gridCol w="540706"/>
                <a:gridCol w="540706"/>
                <a:gridCol w="540706"/>
                <a:gridCol w="540706"/>
                <a:gridCol w="540706"/>
                <a:gridCol w="540706"/>
                <a:gridCol w="540706"/>
                <a:gridCol w="540706"/>
                <a:gridCol w="540706"/>
                <a:gridCol w="540706"/>
                <a:gridCol w="540706"/>
              </a:tblGrid>
              <a:tr h="346711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FFFF00"/>
                          </a:solidFill>
                          <a:latin typeface="Monotype Corsiva"/>
                        </a:rPr>
                        <a:t>3</a:t>
                      </a: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0" u="none" strike="noStrike" dirty="0">
                        <a:solidFill>
                          <a:srgbClr val="FFFF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9981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FFFF00"/>
                          </a:solidFill>
                          <a:latin typeface="Monotype Corsiva"/>
                        </a:rPr>
                        <a:t>2</a:t>
                      </a: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З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9981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с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е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981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FFFF00"/>
                          </a:solidFill>
                          <a:latin typeface="Monotype Corsiva"/>
                        </a:rPr>
                        <a:t>4</a:t>
                      </a: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FFFF00"/>
                          </a:solidFill>
                          <a:latin typeface="Monotype Corsiva"/>
                        </a:rPr>
                        <a:t>5</a:t>
                      </a:r>
                    </a:p>
                  </a:txBody>
                  <a:tcPr marL="4281" marR="4281" marT="4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chemeClr val="bg1"/>
                          </a:solidFill>
                          <a:latin typeface="Monotype Corsiva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chemeClr val="bg1"/>
                          </a:solidFill>
                          <a:latin typeface="Monotype Corsiva"/>
                        </a:rPr>
                        <a:t>к</a:t>
                      </a:r>
                      <a:endParaRPr lang="ru-RU" sz="4000" b="0" i="0" u="none" strike="noStrike" dirty="0">
                        <a:solidFill>
                          <a:schemeClr val="bg1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chemeClr val="bg1"/>
                          </a:solidFill>
                          <a:latin typeface="Monotype Corsiva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chemeClr val="bg1"/>
                          </a:solidFill>
                          <a:latin typeface="Monotype Corsiva"/>
                        </a:rPr>
                        <a:t>о</a:t>
                      </a:r>
                      <a:endParaRPr lang="ru-RU" sz="4000" b="0" i="0" u="none" strike="noStrike" dirty="0">
                        <a:solidFill>
                          <a:schemeClr val="bg1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с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м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о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err="1" smtClean="0">
                          <a:solidFill>
                            <a:srgbClr val="000000"/>
                          </a:solidFill>
                          <a:latin typeface="Monotype Corsiva"/>
                        </a:rPr>
                        <a:t>н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а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в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т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9981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Р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л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л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59981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FFFF00"/>
                          </a:solidFill>
                          <a:latin typeface="Monotype Corsiva"/>
                        </a:rPr>
                        <a:t>6</a:t>
                      </a:r>
                    </a:p>
                  </a:txBody>
                  <a:tcPr marL="4281" marR="4281" marT="4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Г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г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а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err="1" smtClean="0">
                          <a:solidFill>
                            <a:srgbClr val="000000"/>
                          </a:solidFill>
                          <a:latin typeface="Monotype Corsiva"/>
                        </a:rPr>
                        <a:t>р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и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  <a:r>
                        <a:rPr lang="ru-RU" sz="4000" b="0" i="0" u="none" strike="noStrike" dirty="0" err="1" smtClean="0">
                          <a:solidFill>
                            <a:srgbClr val="000000"/>
                          </a:solidFill>
                          <a:latin typeface="Monotype Corsiva"/>
                        </a:rPr>
                        <a:t>н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я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9981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к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  <a:r>
                        <a:rPr lang="ru-RU" sz="4000" b="0" i="0" u="none" strike="noStrike" dirty="0" err="1" smtClean="0">
                          <a:solidFill>
                            <a:srgbClr val="000000"/>
                          </a:solidFill>
                          <a:latin typeface="Monotype Corsiva"/>
                        </a:rPr>
                        <a:t>ц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9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FFFF00"/>
                          </a:solidFill>
                          <a:latin typeface="Monotype Corsiva"/>
                        </a:rPr>
                        <a:t>1</a:t>
                      </a:r>
                    </a:p>
                  </a:txBody>
                  <a:tcPr marL="4281" marR="4281" marT="42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err="1" smtClean="0">
                          <a:solidFill>
                            <a:srgbClr val="000000"/>
                          </a:solidFill>
                          <a:latin typeface="Monotype Corsiva"/>
                        </a:rPr>
                        <a:t>з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в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е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err="1" smtClean="0">
                          <a:solidFill>
                            <a:srgbClr val="000000"/>
                          </a:solidFill>
                          <a:latin typeface="Monotype Corsiva"/>
                        </a:rPr>
                        <a:t>з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err="1" smtClean="0">
                          <a:solidFill>
                            <a:srgbClr val="000000"/>
                          </a:solidFill>
                          <a:latin typeface="Monotype Corsiva"/>
                        </a:rPr>
                        <a:t>д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о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ч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  <a:r>
                        <a:rPr lang="ru-RU" sz="4000" b="0" i="0" u="none" strike="noStrike" dirty="0" err="1" smtClean="0">
                          <a:solidFill>
                            <a:srgbClr val="000000"/>
                          </a:solidFill>
                          <a:latin typeface="Monotype Corsiva"/>
                        </a:rPr>
                        <a:t>е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т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9981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т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9981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Monotype Corsiva"/>
                        </a:rPr>
                        <a:t> 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latin typeface="Monotype Corsiva"/>
                        </a:rPr>
                        <a:t>а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Monotype Corsiva"/>
                      </a:endParaRPr>
                    </a:p>
                  </a:txBody>
                  <a:tcPr marL="4281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47664" y="5589240"/>
            <a:ext cx="6840760" cy="936104"/>
          </a:xfrm>
        </p:spPr>
        <p:txBody>
          <a:bodyPr anchorCtr="0"/>
          <a:lstStyle/>
          <a:p>
            <a:pPr marL="914400" indent="-914400"/>
            <a:r>
              <a:rPr lang="ru-RU" sz="2400" dirty="0" smtClean="0">
                <a:effectLst/>
                <a:latin typeface="Arial Black" panose="020B0A04020102020204" pitchFamily="34" charset="0"/>
              </a:rPr>
              <a:t>Земля </a:t>
            </a:r>
            <a:r>
              <a:rPr lang="ru-RU" sz="2400" dirty="0">
                <a:effectLst/>
                <a:latin typeface="Arial Black" panose="020B0A04020102020204" pitchFamily="34" charset="0"/>
              </a:rPr>
              <a:t>– </a:t>
            </a:r>
            <a:r>
              <a:rPr lang="ru-RU" sz="2400" dirty="0" smtClean="0">
                <a:effectLst/>
                <a:latin typeface="Arial Black" panose="020B0A04020102020204" pitchFamily="34" charset="0"/>
              </a:rPr>
              <a:t>она  </a:t>
            </a:r>
            <a:r>
              <a:rPr lang="ru-RU" sz="2400" dirty="0">
                <a:effectLst/>
                <a:latin typeface="Arial Black" panose="020B0A04020102020204" pitchFamily="34" charset="0"/>
              </a:rPr>
              <a:t>наш </a:t>
            </a:r>
            <a:r>
              <a:rPr lang="ru-RU" sz="2400" dirty="0" smtClean="0">
                <a:effectLst/>
                <a:latin typeface="Arial Black" panose="020B0A04020102020204" pitchFamily="34" charset="0"/>
              </a:rPr>
              <a:t>дом. </a:t>
            </a:r>
            <a:r>
              <a:rPr lang="ru-RU" sz="2400" dirty="0" smtClean="0">
                <a:effectLst/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effectLst/>
                <a:latin typeface="Arial Black" panose="020B0A04020102020204" pitchFamily="34" charset="0"/>
              </a:rPr>
            </a:br>
            <a:r>
              <a:rPr lang="ru-RU" sz="2400" dirty="0" smtClean="0">
                <a:effectLst/>
                <a:latin typeface="Arial Black" panose="020B0A04020102020204" pitchFamily="34" charset="0"/>
              </a:rPr>
              <a:t>Земля </a:t>
            </a:r>
            <a:r>
              <a:rPr lang="ru-RU" sz="2400" dirty="0" smtClean="0">
                <a:effectLst/>
                <a:latin typeface="Arial Black" panose="020B0A04020102020204" pitchFamily="34" charset="0"/>
              </a:rPr>
              <a:t>напоминает  форму шара.</a:t>
            </a:r>
            <a:endParaRPr lang="ru-RU" sz="240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17410" name="Picture 2" descr="C:\Users\Инна\Pictures\земля 5.jpg"/>
          <p:cNvPicPr>
            <a:picLocks noChangeAspect="1" noChangeArrowheads="1"/>
          </p:cNvPicPr>
          <p:nvPr/>
        </p:nvPicPr>
        <p:blipFill>
          <a:blip r:embed="rId3" cstate="print"/>
          <a:srcRect l="10152" r="10849" b="2855"/>
          <a:stretch>
            <a:fillRect/>
          </a:stretch>
        </p:blipFill>
        <p:spPr bwMode="auto">
          <a:xfrm>
            <a:off x="1763713" y="188913"/>
            <a:ext cx="60483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47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27089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Поздравляем</a:t>
            </a:r>
            <a:r>
              <a:rPr lang="en-US" dirty="0" smtClean="0">
                <a:effectLst/>
              </a:rPr>
              <a:t>!</a:t>
            </a:r>
            <a:br>
              <a:rPr lang="en-US" dirty="0" smtClean="0">
                <a:effectLst/>
              </a:rPr>
            </a:br>
            <a:r>
              <a:rPr lang="ru-RU" dirty="0" smtClean="0">
                <a:effectLst/>
              </a:rPr>
              <a:t>Вы награждаетесь дипломом за освоение курса</a:t>
            </a:r>
            <a:r>
              <a:rPr lang="en-US" dirty="0" smtClean="0">
                <a:effectLst/>
              </a:rPr>
              <a:t>: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>“</a:t>
            </a:r>
            <a:r>
              <a:rPr lang="ru-RU" i="1" dirty="0" smtClean="0">
                <a:effectLst/>
              </a:rPr>
              <a:t>Этот загадочный космос</a:t>
            </a:r>
            <a:r>
              <a:rPr lang="en-US" i="1" dirty="0" smtClean="0">
                <a:effectLst/>
              </a:rPr>
              <a:t>”</a:t>
            </a:r>
            <a:endParaRPr lang="ru-RU" i="1" dirty="0">
              <a:effectLst/>
            </a:endParaRPr>
          </a:p>
        </p:txBody>
      </p:sp>
      <p:pic>
        <p:nvPicPr>
          <p:cNvPr id="11266" name="Picture 2" descr="C:\Users\Инна\Pictures\диплом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2808312" cy="3968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449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0.liveinternet.ru/images/attach/c/0/40/531/40531872_Widescreen_Earth_from_space_00521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2157" y="1357298"/>
            <a:ext cx="619432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9600" dirty="0" smtClean="0">
                <a:solidFill>
                  <a:srgbClr val="FFFF00"/>
                </a:solidFill>
                <a:latin typeface="Monotype Corsiva" pitchFamily="66" charset="0"/>
              </a:rPr>
              <a:t>за внимание!</a:t>
            </a:r>
            <a:endParaRPr lang="ru-RU" sz="9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07504" y="5301208"/>
            <a:ext cx="9036496" cy="136815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Во  Вселенной планета Земля не одна (Солнце - это огромная огненная звезда и 9 планет: Меркурий, Венера, Земля, Марс, Юпитер, Сатурн, Уран, Нептун, Плутон).</a:t>
            </a:r>
            <a:endParaRPr lang="ru-RU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3796" name="Picture 2" descr="C:\Users\Инна\Pictures\Новая папка\Рисунок3.jpg"/>
          <p:cNvPicPr>
            <a:picLocks noChangeAspect="1" noChangeArrowheads="1"/>
          </p:cNvPicPr>
          <p:nvPr/>
        </p:nvPicPr>
        <p:blipFill>
          <a:blip r:embed="rId2" cstate="print"/>
          <a:srcRect l="1091" t="1668" r="1044" b="1305"/>
          <a:stretch>
            <a:fillRect/>
          </a:stretch>
        </p:blipFill>
        <p:spPr bwMode="auto">
          <a:xfrm>
            <a:off x="-108520" y="-171400"/>
            <a:ext cx="8316416" cy="539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8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900113" y="5949280"/>
            <a:ext cx="7344295" cy="9087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Планета Земля </a:t>
            </a:r>
            <a:r>
              <a:rPr lang="ru-RU" sz="20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–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лишь пылинка в огромном черном космосе</a:t>
            </a:r>
            <a:r>
              <a:rPr lang="ru-RU" sz="1400" dirty="0"/>
              <a:t>. </a:t>
            </a:r>
          </a:p>
        </p:txBody>
      </p:sp>
      <p:pic>
        <p:nvPicPr>
          <p:cNvPr id="5124" name="Picture 4" descr="Физики доказали правоту Эйнштейна, превратив галактику 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05" y="476672"/>
            <a:ext cx="749138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085184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Планета не стоит на месте - она вращается вокруг своей оси происходит смена</a:t>
            </a:r>
          </a:p>
          <a:p>
            <a:pPr algn="ctr"/>
            <a:r>
              <a:rPr lang="ru-RU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суток (утро, день, вечер, ночь</a:t>
            </a:r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).</a:t>
            </a:r>
            <a:endParaRPr lang="ru-RU" sz="20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479325" cy="485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71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-324544" y="4869160"/>
            <a:ext cx="9577064" cy="19888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одновременно Земля осуществляет  </a:t>
            </a:r>
            <a:r>
              <a:rPr lang="ru-RU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движение вокруг </a:t>
            </a:r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Солнца. </a:t>
            </a: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Тогда меняются времена года(Зима-Весна-Лето-Осень)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Путешествие вокруг Солнца занимает у Земли один год.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Так начинается и заканчивается год.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Сколько месяцев в году?</a:t>
            </a:r>
          </a:p>
        </p:txBody>
      </p:sp>
      <p:pic>
        <p:nvPicPr>
          <p:cNvPr id="2050" name="Picture 2" descr="F:\img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81528" cy="4158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15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4320480" cy="1152128"/>
          </a:xfrm>
        </p:spPr>
        <p:txBody>
          <a:bodyPr/>
          <a:lstStyle/>
          <a:p>
            <a:r>
              <a:rPr lang="ru-RU" sz="2400" dirty="0" smtClean="0">
                <a:effectLst/>
              </a:rPr>
              <a:t>«</a:t>
            </a:r>
            <a:r>
              <a:rPr lang="ru-RU" sz="3200" dirty="0" smtClean="0">
                <a:effectLst/>
              </a:rPr>
              <a:t>Посчитай</a:t>
            </a:r>
            <a:r>
              <a:rPr lang="ru-RU" sz="2400" dirty="0" smtClean="0">
                <a:effectLst/>
              </a:rPr>
              <a:t> </a:t>
            </a:r>
            <a:r>
              <a:rPr lang="ru-RU" sz="3200" dirty="0" smtClean="0">
                <a:effectLst/>
              </a:rPr>
              <a:t>скорей</a:t>
            </a:r>
            <a:r>
              <a:rPr lang="ru-RU" sz="2400" dirty="0" smtClean="0">
                <a:effectLst/>
              </a:rPr>
              <a:t>»</a:t>
            </a:r>
            <a:endParaRPr lang="ru-RU" sz="2400" dirty="0"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0" y="620688"/>
            <a:ext cx="3744416" cy="6237312"/>
          </a:xfrm>
        </p:spPr>
        <p:txBody>
          <a:bodyPr/>
          <a:lstStyle/>
          <a:p>
            <a:pPr>
              <a:buNone/>
            </a:pPr>
            <a:r>
              <a:rPr lang="ru-RU" sz="6000" dirty="0" smtClean="0"/>
              <a:t>  5 лет?       </a:t>
            </a:r>
          </a:p>
          <a:p>
            <a:pPr>
              <a:buNone/>
            </a:pPr>
            <a:r>
              <a:rPr lang="ru-RU" sz="6000" dirty="0" smtClean="0"/>
              <a:t>                      6 лет?</a:t>
            </a:r>
          </a:p>
          <a:p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  7лет?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-14-</a:t>
            </a:r>
          </a:p>
          <a:p>
            <a:pPr>
              <a:buNone/>
            </a:pPr>
            <a:r>
              <a:rPr lang="ru-RU" sz="6000" dirty="0" smtClean="0"/>
              <a:t>          </a:t>
            </a:r>
          </a:p>
          <a:p>
            <a:pPr>
              <a:buNone/>
            </a:pPr>
            <a:r>
              <a:rPr lang="ru-RU" sz="6000" dirty="0" smtClean="0"/>
              <a:t>      </a:t>
            </a:r>
          </a:p>
          <a:p>
            <a:endParaRPr lang="ru-RU" sz="6000" dirty="0" smtClean="0"/>
          </a:p>
          <a:p>
            <a:endParaRPr lang="ru-RU" sz="6000" dirty="0" smtClean="0"/>
          </a:p>
          <a:p>
            <a:endParaRPr lang="ru-RU" sz="6000" dirty="0" smtClean="0"/>
          </a:p>
          <a:p>
            <a:pPr>
              <a:buNone/>
            </a:pPr>
            <a:endParaRPr lang="ru-RU" sz="6000" dirty="0"/>
          </a:p>
        </p:txBody>
      </p:sp>
      <p:sp>
        <p:nvSpPr>
          <p:cNvPr id="3174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4114800" cy="37052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Если вам сейчас по семь лет – то сколько раз успела Земля обернуться вокруг Солнца ? /отсчет идет с вашего рождения/.</a:t>
            </a:r>
          </a:p>
        </p:txBody>
      </p:sp>
    </p:spTree>
    <p:extLst>
      <p:ext uri="{BB962C8B-B14F-4D97-AF65-F5344CB8AC3E}">
        <p14:creationId xmlns:p14="http://schemas.microsoft.com/office/powerpoint/2010/main" val="20991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457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Monotype Corsiva" pitchFamily="66" charset="0"/>
              </a:rPr>
              <a:t>Ни хвоста, ни крыльев нет,</a:t>
            </a:r>
            <a:br>
              <a:rPr lang="ru-RU" sz="6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FFFF00"/>
                </a:solidFill>
                <a:latin typeface="Monotype Corsiva" pitchFamily="66" charset="0"/>
              </a:rPr>
              <a:t>а летает до планет.</a:t>
            </a:r>
            <a:endParaRPr lang="ru-RU" sz="6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9458" name="Picture 2" descr="http://img0.liveinternet.ru/images/attach/c/0/39/288/39288084_159989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5100" y="0"/>
            <a:ext cx="45589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7984" y="142852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ракета</a:t>
            </a:r>
            <a:endParaRPr lang="ru-RU" sz="5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Он не летчик, не пилот,</a:t>
            </a:r>
          </a:p>
          <a:p>
            <a:pPr fontAlgn="base"/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Он ведет не самолет,</a:t>
            </a:r>
          </a:p>
          <a:p>
            <a:pPr fontAlgn="base"/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А огромную ракету,</a:t>
            </a:r>
          </a:p>
          <a:p>
            <a:pPr fontAlgn="base"/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Дети, кто, скажите, это?</a:t>
            </a:r>
            <a:endParaRPr lang="ru-RU" sz="4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20484" name="Picture 4" descr="http://www.mk.ru/upload/iblock_mk/475/6f/28/95/DETAIL_PICTURE__39453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8791" y="0"/>
            <a:ext cx="457521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-14290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космонавт</a:t>
            </a:r>
            <a:endParaRPr lang="ru-RU" sz="5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257</Words>
  <Application>Microsoft Office PowerPoint</Application>
  <PresentationFormat>Экран (4:3)</PresentationFormat>
  <Paragraphs>89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Орбита</vt:lpstr>
      <vt:lpstr>Презентация PowerPoint</vt:lpstr>
      <vt:lpstr>Земля – она  наш дом.  Земля напоминает  форму шара.</vt:lpstr>
      <vt:lpstr>Презентация PowerPoint</vt:lpstr>
      <vt:lpstr>Презентация PowerPoint</vt:lpstr>
      <vt:lpstr>Презентация PowerPoint</vt:lpstr>
      <vt:lpstr>Презентация PowerPoint</vt:lpstr>
      <vt:lpstr>«Посчитай скорей»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Поздравляем! Вы награждаетесь дипломом за освоение курса:  “Этот загадочный космос”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33</cp:revision>
  <dcterms:modified xsi:type="dcterms:W3CDTF">2020-04-15T16:25:59Z</dcterms:modified>
</cp:coreProperties>
</file>