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8" r:id="rId5"/>
    <p:sldId id="304" r:id="rId6"/>
    <p:sldId id="263" r:id="rId7"/>
    <p:sldId id="305" r:id="rId8"/>
    <p:sldId id="280" r:id="rId9"/>
    <p:sldId id="283" r:id="rId10"/>
    <p:sldId id="295" r:id="rId11"/>
    <p:sldId id="284" r:id="rId12"/>
    <p:sldId id="288" r:id="rId13"/>
    <p:sldId id="289" r:id="rId14"/>
    <p:sldId id="302" r:id="rId15"/>
    <p:sldId id="301" r:id="rId16"/>
    <p:sldId id="303" r:id="rId17"/>
    <p:sldId id="307" r:id="rId18"/>
    <p:sldId id="313" r:id="rId19"/>
    <p:sldId id="29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84CB-F459-4738-8342-DCC6F8E7FEB2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E664-836C-4EB5-B0F0-83AB38B00F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92D5-81EA-4131-AEB4-A71F5266A91C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3215-8A53-4C3A-B8A1-82DB55E8E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84155-0A6D-485F-A2A5-5E2901DA4129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E790-0683-4AEC-9245-449EED825E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0445-F5C0-41F0-AB4C-C88E5DD0937E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9A91-7E89-4BEC-B8E2-1DAC47A7F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E57E-DAF7-4583-B648-2514E9920D22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FB18-3872-4C65-9969-5DCAF221A5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254D-239F-4912-A25B-5FDC7BA9551A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7A28-311E-4231-B45E-3C34DCC409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B255-2259-4B45-B789-68005CF2B0C9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23BC-E45D-4C3E-AE91-8B7980E385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12F3-9A8D-462A-A712-59BAE96766CE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0FA2-0F61-41E2-A199-3775A9FA1C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9122-22A4-4E01-B335-FF701D2A7775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EBB7-B74D-4674-ADA7-AAC82BAA0E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77E0-A697-41C9-B36B-2882E251874B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4A4B-B07A-44CE-A287-F936008E13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8E5D-9466-4B79-9BCF-856A48BCB220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3DA6-1B14-47A9-A1BE-CAA7D2B570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572732-958A-4B80-AB45-003DB4F2D730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0F136B-9E12-47D8-B353-A970F5ECFA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1143000" y="928688"/>
            <a:ext cx="707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rgbClr val="000000"/>
              </a:solidFill>
            </a:endParaRPr>
          </a:p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87838" y="44846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000" b="1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84784"/>
            <a:ext cx="7200800" cy="26776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 </a:t>
            </a:r>
            <a:r>
              <a:rPr lang="ru-RU" sz="2000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i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Нужное – из  </a:t>
            </a:r>
            <a:r>
              <a:rPr lang="ru-RU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ненужного»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endParaRPr lang="ru-RU" sz="320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жизнь ненужных вещей»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1" kern="0" dirty="0">
              <a:solidFill>
                <a:srgbClr val="FF0000"/>
              </a:solidFill>
              <a:effectLst>
                <a:outerShdw dist="22998" dir="7020175">
                  <a:srgbClr val="000000"/>
                </a:outerShdw>
              </a:effectLst>
              <a:latin typeface="Century" panose="02040604050505020304" pitchFamily="18" charset="0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4653136"/>
            <a:ext cx="43211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реализовали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Брюханова О.А.,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Фомичева Л.Т.,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Ющишина В.В.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 логопедической группы «Теремок»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5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Содержимое 5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13573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b="1" smtClean="0">
                <a:solidFill>
                  <a:srgbClr val="000000"/>
                </a:solidFill>
              </a:rPr>
              <a:t>«Вторая жизнь» лоскутков ткани (изготовление обрядовых птичек)</a:t>
            </a:r>
          </a:p>
        </p:txBody>
      </p:sp>
      <p:pic>
        <p:nvPicPr>
          <p:cNvPr id="18437" name="Picture 5" descr="C:\Users\admin\Desktop\фото из телефона\Фото05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844824"/>
            <a:ext cx="39481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admin\Desktop\фото из телефона\Фото0515.jpg"/>
          <p:cNvPicPr>
            <a:picLocks noChangeAspect="1" noChangeArrowheads="1"/>
          </p:cNvPicPr>
          <p:nvPr/>
        </p:nvPicPr>
        <p:blipFill>
          <a:blip r:embed="rId4" cstate="email"/>
          <a:srcRect l="8905"/>
          <a:stretch>
            <a:fillRect/>
          </a:stretch>
        </p:blipFill>
        <p:spPr bwMode="auto">
          <a:xfrm>
            <a:off x="539552" y="1844823"/>
            <a:ext cx="3888432" cy="456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59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Содержимое 5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b="1" smtClean="0"/>
              <a:t>Вторая жизнь пластиковых бутылок</a:t>
            </a:r>
          </a:p>
          <a:p>
            <a:pPr algn="ctr">
              <a:buFont typeface="Arial" charset="0"/>
              <a:buNone/>
            </a:pPr>
            <a:r>
              <a:rPr lang="ru-RU" altLang="ru-RU" b="1" smtClean="0"/>
              <a:t>(кашпо «Индейцы» для посадки семян и рассады</a:t>
            </a:r>
            <a:r>
              <a:rPr lang="en-US" altLang="ru-RU" b="1" smtClean="0"/>
              <a:t>,</a:t>
            </a:r>
            <a:r>
              <a:rPr lang="ru-RU" altLang="ru-RU" b="1" smtClean="0"/>
              <a:t> луковое дерево «Чиполлино»).</a:t>
            </a:r>
          </a:p>
        </p:txBody>
      </p:sp>
      <p:pic>
        <p:nvPicPr>
          <p:cNvPr id="6" name="Содержимое 6" descr="IMG_623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132856"/>
            <a:ext cx="274418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dmin\Desktop\фото из телефона\Фото05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2204864"/>
            <a:ext cx="2524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s://upload2.schoolrm.ru/resize_cache/709621/c3bed4c46e3bebf9034448fed65e7b8e/iblock/022/022f2eacce78e691227728cee2a7e123/50922294c502b0fcc80c9187f23643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17032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7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92275" y="642938"/>
            <a:ext cx="6537325" cy="1928812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latin typeface="+mj-lt"/>
              </a:rPr>
              <a:t>Вторая жизнь ЛОТКОВ ДЛЯ ЯИЦ</a:t>
            </a:r>
            <a:endParaRPr lang="ru-RU" b="1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/>
              <a:t>Изготовление пасхального венка</a:t>
            </a:r>
            <a:endParaRPr lang="ru-RU" sz="2800" dirty="0"/>
          </a:p>
        </p:txBody>
      </p:sp>
      <p:pic>
        <p:nvPicPr>
          <p:cNvPr id="26630" name="Рисунок 7" descr="IMG_6323.JPG"/>
          <p:cNvPicPr>
            <a:picLocks noChangeAspect="1"/>
          </p:cNvPicPr>
          <p:nvPr/>
        </p:nvPicPr>
        <p:blipFill>
          <a:blip r:embed="rId3" cstate="email"/>
          <a:srcRect t="3733" b="23467"/>
          <a:stretch>
            <a:fillRect/>
          </a:stretch>
        </p:blipFill>
        <p:spPr bwMode="auto">
          <a:xfrm>
            <a:off x="1547664" y="1916831"/>
            <a:ext cx="5832648" cy="449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3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658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dirty="0" smtClean="0"/>
              <a:t>Процесс изготовления дидактической игры </a:t>
            </a:r>
          </a:p>
          <a:p>
            <a:pPr algn="ctr">
              <a:buFont typeface="Arial" charset="0"/>
              <a:buNone/>
            </a:pPr>
            <a:r>
              <a:rPr lang="ru-RU" altLang="ru-RU" b="1" dirty="0" smtClean="0"/>
              <a:t>«Помоги  петушку» </a:t>
            </a:r>
            <a:r>
              <a:rPr lang="ru-RU" altLang="ru-RU" sz="1800" dirty="0" smtClean="0"/>
              <a:t>(в подарок младшим дошкольникам)</a:t>
            </a:r>
          </a:p>
        </p:txBody>
      </p:sp>
      <p:pic>
        <p:nvPicPr>
          <p:cNvPr id="27653" name="Picture 8" descr="C:\Users\admin\Desktop\фото из телефона\Фото04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060848"/>
            <a:ext cx="3096022" cy="382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C:\Users\admin\Desktop\фото из телефона\Фото0448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 l="36679" t="39715"/>
          <a:stretch>
            <a:fillRect/>
          </a:stretch>
        </p:blipFill>
        <p:spPr bwMode="auto">
          <a:xfrm>
            <a:off x="4716016" y="2420888"/>
            <a:ext cx="286607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3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Объект 1"/>
          <p:cNvSpPr>
            <a:spLocks noGrp="1"/>
          </p:cNvSpPr>
          <p:nvPr>
            <p:ph idx="1"/>
          </p:nvPr>
        </p:nvSpPr>
        <p:spPr>
          <a:xfrm>
            <a:off x="684213" y="1984375"/>
            <a:ext cx="8229600" cy="452596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8677" name="Picture 7" descr="C:\Users\admin\Desktop\фото из телефона\Фото05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00" y="0"/>
            <a:ext cx="9144000" cy="70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3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Содержимое 8" descr="IMG_629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260350"/>
            <a:ext cx="4392612" cy="6396038"/>
          </a:xfrm>
        </p:spPr>
      </p:pic>
      <p:pic>
        <p:nvPicPr>
          <p:cNvPr id="29701" name="Picture 3" descr="C:\Users\admin\Desktop\фото из телефона\Фото06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60350"/>
            <a:ext cx="4176712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3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Объект 1"/>
          <p:cNvSpPr>
            <a:spLocks noGrp="1"/>
          </p:cNvSpPr>
          <p:nvPr>
            <p:ph idx="1"/>
          </p:nvPr>
        </p:nvSpPr>
        <p:spPr>
          <a:xfrm>
            <a:off x="25400" y="404813"/>
            <a:ext cx="8815388" cy="60483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b="1" dirty="0" smtClean="0"/>
              <a:t>         Картины с использованием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b="1" dirty="0" smtClean="0"/>
              <a:t>        карандашной </a:t>
            </a:r>
            <a:r>
              <a:rPr lang="ru-RU" altLang="ru-RU" b="1" dirty="0" smtClean="0"/>
              <a:t>стружки</a:t>
            </a:r>
          </a:p>
          <a:p>
            <a:pPr marL="0" indent="0" algn="ctr">
              <a:buFont typeface="Arial" charset="0"/>
              <a:buNone/>
            </a:pPr>
            <a:endParaRPr lang="ru-RU" altLang="ru-RU" b="1" dirty="0" smtClean="0"/>
          </a:p>
        </p:txBody>
      </p:sp>
      <p:pic>
        <p:nvPicPr>
          <p:cNvPr id="30725" name="Picture 2" descr="C:\Users\admin\Desktop\фото из телефона\Фото05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988840"/>
            <a:ext cx="3189360" cy="403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 descr="C:\Users\admin\Desktop\фото из телефона\Фото06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844824"/>
            <a:ext cx="2666626" cy="345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1747" name="Заголовок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	</a:t>
            </a:r>
            <a:endParaRPr lang="ru-RU" altLang="ru-RU" sz="4000" b="1" smtClean="0"/>
          </a:p>
        </p:txBody>
      </p:sp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4400" b="1">
                <a:latin typeface="+mj-lt"/>
                <a:ea typeface="+mj-ea"/>
                <a:cs typeface="+mj-cs"/>
              </a:rPr>
              <a:t>	</a:t>
            </a:r>
            <a:endParaRPr lang="ru-RU" altLang="ru-RU" sz="4000" b="1">
              <a:latin typeface="+mj-lt"/>
              <a:ea typeface="+mj-ea"/>
              <a:cs typeface="+mj-cs"/>
            </a:endParaRPr>
          </a:p>
        </p:txBody>
      </p:sp>
      <p:pic>
        <p:nvPicPr>
          <p:cNvPr id="31749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http://novamett.ru/images/iz-plastikovyh-butylok/kormushki/kormpt/plastkor44_thum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2276872"/>
            <a:ext cx="3049237" cy="37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Прямоугольник 7"/>
          <p:cNvSpPr>
            <a:spLocks noChangeArrowheads="1"/>
          </p:cNvSpPr>
          <p:nvPr/>
        </p:nvSpPr>
        <p:spPr bwMode="auto">
          <a:xfrm>
            <a:off x="827088" y="260350"/>
            <a:ext cx="7632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Изготовление кормушки для птиц </a:t>
            </a:r>
          </a:p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совместно с родителями</a:t>
            </a:r>
          </a:p>
        </p:txBody>
      </p:sp>
      <p:pic>
        <p:nvPicPr>
          <p:cNvPr id="31752" name="Picture 8" descr="C:\Users\admin\Desktop\кормуш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340768"/>
            <a:ext cx="317674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3795" name="Заголовок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	</a:t>
            </a:r>
            <a:endParaRPr lang="ru-RU" altLang="ru-RU" sz="4000" b="1" smtClean="0"/>
          </a:p>
        </p:txBody>
      </p:sp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4400" b="1">
                <a:latin typeface="+mj-lt"/>
                <a:ea typeface="+mj-ea"/>
                <a:cs typeface="+mj-cs"/>
              </a:rPr>
              <a:t>	</a:t>
            </a:r>
            <a:endParaRPr lang="ru-RU" altLang="ru-RU" sz="4000" b="1">
              <a:latin typeface="+mj-lt"/>
              <a:ea typeface="+mj-ea"/>
              <a:cs typeface="+mj-cs"/>
            </a:endParaRPr>
          </a:p>
        </p:txBody>
      </p:sp>
      <p:pic>
        <p:nvPicPr>
          <p:cNvPr id="33797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7"/>
          <p:cNvSpPr>
            <a:spLocks noChangeArrowheads="1"/>
          </p:cNvSpPr>
          <p:nvPr/>
        </p:nvSpPr>
        <p:spPr bwMode="auto">
          <a:xfrm>
            <a:off x="827088" y="260350"/>
            <a:ext cx="7632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Изготовление куклы в стиле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Фаберже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совместно с родителями</a:t>
            </a:r>
          </a:p>
        </p:txBody>
      </p:sp>
      <p:pic>
        <p:nvPicPr>
          <p:cNvPr id="33800" name="Picture 3" descr="C:\Users\admin\Desktop\фото из телефона\Фото08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268760"/>
            <a:ext cx="3815978" cy="47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1143000" y="928688"/>
            <a:ext cx="707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rgbClr val="000000"/>
              </a:solidFill>
            </a:endParaRPr>
          </a:p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286250" y="44291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000" b="1">
              <a:solidFill>
                <a:srgbClr val="000000"/>
              </a:solidFill>
            </a:endParaRPr>
          </a:p>
        </p:txBody>
      </p:sp>
      <p:sp>
        <p:nvSpPr>
          <p:cNvPr id="37893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	</a:t>
            </a:r>
            <a:endParaRPr lang="ru-RU" altLang="ru-RU" sz="4000" b="1" smtClean="0"/>
          </a:p>
        </p:txBody>
      </p:sp>
      <p:sp>
        <p:nvSpPr>
          <p:cNvPr id="37894" name="Rectangle 1"/>
          <p:cNvSpPr>
            <a:spLocks noGrp="1"/>
          </p:cNvSpPr>
          <p:nvPr>
            <p:ph idx="1"/>
          </p:nvPr>
        </p:nvSpPr>
        <p:spPr>
          <a:xfrm>
            <a:off x="971600" y="908720"/>
            <a:ext cx="7272734" cy="5755422"/>
          </a:xfr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Итоги реализации проекта: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Дети приобрели знания о бытовых отходах, способах их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утилизации,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получили практические навыки, как сделать полезные предметы из ненужных вещей. 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Получили эмоциональное удовольствие от практических занятий по изготовлению поделок  и игр своими руками, которые подарили младшим дошколятам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Стали бережнее, осознаннее относиться к окружающей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среде.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203848" y="836712"/>
            <a:ext cx="54546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i="1" dirty="0">
                <a:latin typeface="Arial Narrow" pitchFamily="34" charset="0"/>
              </a:rPr>
              <a:t>«Нет такого хлама, который не мог бы для чего-нибудь пригодиться. Что не нужно для одной цели - полезно для другой; </a:t>
            </a:r>
            <a:endParaRPr lang="ru-RU" altLang="ru-RU" sz="2800" i="1" dirty="0" smtClean="0">
              <a:latin typeface="Arial Narrow" pitchFamily="34" charset="0"/>
            </a:endParaRPr>
          </a:p>
          <a:p>
            <a:r>
              <a:rPr lang="ru-RU" altLang="ru-RU" sz="2800" i="1" dirty="0" smtClean="0">
                <a:latin typeface="Arial Narrow" pitchFamily="34" charset="0"/>
              </a:rPr>
              <a:t>что </a:t>
            </a:r>
            <a:r>
              <a:rPr lang="ru-RU" altLang="ru-RU" sz="2800" i="1" dirty="0">
                <a:latin typeface="Arial Narrow" pitchFamily="34" charset="0"/>
              </a:rPr>
              <a:t>не надобно для дела </a:t>
            </a:r>
            <a:r>
              <a:rPr lang="ru-RU" altLang="ru-RU" sz="2800" i="1" dirty="0" smtClean="0">
                <a:latin typeface="Arial Narrow" pitchFamily="34" charset="0"/>
              </a:rPr>
              <a:t>– </a:t>
            </a:r>
          </a:p>
          <a:p>
            <a:r>
              <a:rPr lang="ru-RU" altLang="ru-RU" sz="2800" i="1" dirty="0" smtClean="0">
                <a:latin typeface="Arial Narrow" pitchFamily="34" charset="0"/>
              </a:rPr>
              <a:t>годится </a:t>
            </a:r>
            <a:r>
              <a:rPr lang="ru-RU" altLang="ru-RU" sz="2800" i="1" dirty="0">
                <a:latin typeface="Arial Narrow" pitchFamily="34" charset="0"/>
              </a:rPr>
              <a:t>для забавы»</a:t>
            </a:r>
          </a:p>
          <a:p>
            <a:r>
              <a:rPr lang="ru-RU" altLang="ru-RU" sz="2800" i="1" dirty="0">
                <a:latin typeface="Arial Narrow" pitchFamily="34" charset="0"/>
              </a:rPr>
              <a:t>                           Я.И. Перельман</a:t>
            </a:r>
          </a:p>
        </p:txBody>
      </p:sp>
      <p:pic>
        <p:nvPicPr>
          <p:cNvPr id="3076" name="Picture 1" descr="C:\Users\ШКОЛА№1\Desktop\секретарь\Экология\wiob_m[1].gif"/>
          <p:cNvPicPr>
            <a:picLocks noChangeAspect="1" noChangeArrowheads="1"/>
          </p:cNvPicPr>
          <p:nvPr/>
        </p:nvPicPr>
        <p:blipFill>
          <a:blip r:embed="rId3" cstate="email"/>
          <a:srcRect l="10406" t="-15785" r="-10406" b="15785"/>
          <a:stretch>
            <a:fillRect/>
          </a:stretch>
        </p:blipFill>
        <p:spPr bwMode="auto">
          <a:xfrm>
            <a:off x="395288" y="3236913"/>
            <a:ext cx="41767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1143000" y="928688"/>
            <a:ext cx="707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rgbClr val="000000"/>
              </a:solidFill>
            </a:endParaRPr>
          </a:p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286250" y="44291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000" b="1">
              <a:solidFill>
                <a:srgbClr val="000000"/>
              </a:solidFill>
            </a:endParaRPr>
          </a:p>
        </p:txBody>
      </p:sp>
      <p:sp>
        <p:nvSpPr>
          <p:cNvPr id="4101" name="Содержимое 6"/>
          <p:cNvSpPr>
            <a:spLocks noGrp="1"/>
          </p:cNvSpPr>
          <p:nvPr>
            <p:ph type="body" idx="4294967295"/>
          </p:nvPr>
        </p:nvSpPr>
        <p:spPr>
          <a:xfrm>
            <a:off x="395288" y="692150"/>
            <a:ext cx="8064500" cy="5616575"/>
          </a:xfrm>
        </p:spPr>
        <p:txBody>
          <a:bodyPr/>
          <a:lstStyle/>
          <a:p>
            <a:pPr algn="ctr">
              <a:buNone/>
              <a:defRPr/>
            </a:pPr>
            <a:r>
              <a:rPr lang="ru-RU" altLang="ru-RU" b="1" dirty="0" smtClean="0"/>
              <a:t>	</a:t>
            </a:r>
            <a:r>
              <a:rPr lang="ru-RU" altLang="ru-RU" sz="4400" b="1" dirty="0" smtClean="0"/>
              <a:t>Актуальность проекта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4000" dirty="0" smtClean="0"/>
              <a:t>   На свете нет ненужных вещей. Каждая может для чего-нибудь пригодиться. Не нужно заниматься собирательством хлама, но уметь продлевать жизнь вещей- дело достойное, интересное и полезное.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altLang="ru-RU" dirty="0" smtClean="0"/>
              <a:t>      </a:t>
            </a:r>
            <a:endParaRPr lang="ru-RU" alt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116013" y="744538"/>
            <a:ext cx="7200403" cy="49545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cs typeface="Times New Roman" pitchFamily="18" charset="0"/>
              </a:rPr>
              <a:t>Цель проекта</a:t>
            </a:r>
            <a:endParaRPr lang="ru-RU" altLang="ru-RU" sz="3600" dirty="0" smtClean="0"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Char char="•"/>
              <a:defRPr/>
            </a:pPr>
            <a:r>
              <a:rPr lang="ru-RU" altLang="ru-RU" sz="2800" dirty="0" smtClean="0">
                <a:latin typeface="+mj-lt"/>
                <a:cs typeface="Times New Roman" pitchFamily="18" charset="0"/>
              </a:rPr>
              <a:t> Узнать о способах утилизации ненужных вещей.</a:t>
            </a:r>
            <a:endParaRPr lang="ru-RU" altLang="ru-RU" sz="2800" dirty="0" smtClean="0">
              <a:latin typeface="+mj-lt"/>
            </a:endParaRPr>
          </a:p>
          <a:p>
            <a:pPr algn="just">
              <a:spcBef>
                <a:spcPct val="0"/>
              </a:spcBef>
              <a:buFontTx/>
              <a:buChar char="•"/>
              <a:defRPr/>
            </a:pPr>
            <a:r>
              <a:rPr lang="ru-RU" altLang="ru-RU" sz="2800" dirty="0" smtClean="0">
                <a:latin typeface="+mj-lt"/>
                <a:cs typeface="Times New Roman" pitchFamily="18" charset="0"/>
              </a:rPr>
              <a:t> Научиться через практическую работу находить полезное применение ненужным вещам, тем самым внести свой посильный вклад в частичную утилизацию отходов.</a:t>
            </a:r>
          </a:p>
          <a:p>
            <a:pPr algn="just">
              <a:spcBef>
                <a:spcPct val="0"/>
              </a:spcBef>
              <a:buFontTx/>
              <a:buChar char="•"/>
              <a:defRPr/>
            </a:pPr>
            <a:r>
              <a:rPr lang="ru-RU" altLang="ru-RU" sz="2800" dirty="0" smtClean="0">
                <a:latin typeface="+mj-lt"/>
                <a:cs typeface="Times New Roman" pitchFamily="18" charset="0"/>
              </a:rPr>
              <a:t> Способствовать развитию творческих способностей детей.</a:t>
            </a:r>
          </a:p>
          <a:p>
            <a:pPr algn="just">
              <a:spcBef>
                <a:spcPct val="0"/>
              </a:spcBef>
              <a:buFontTx/>
              <a:buChar char="•"/>
              <a:defRPr/>
            </a:pPr>
            <a:r>
              <a:rPr lang="ru-RU" altLang="ru-RU" sz="2800" dirty="0" smtClean="0">
                <a:latin typeface="+mj-lt"/>
                <a:cs typeface="Times New Roman" pitchFamily="18" charset="0"/>
              </a:rPr>
              <a:t> Воспитывать бережное отношение к окружающей среде.</a:t>
            </a:r>
            <a:endParaRPr lang="ru-RU" altLang="ru-RU" sz="2800" dirty="0" smtClean="0"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857250" y="644525"/>
            <a:ext cx="828675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altLang="ru-RU" sz="2800"/>
          </a:p>
          <a:p>
            <a:pPr eaLnBrk="0" hangingPunct="0">
              <a:buFontTx/>
              <a:buChar char="•"/>
            </a:pPr>
            <a:r>
              <a:rPr lang="ru-RU" altLang="ru-RU" sz="2800">
                <a:latin typeface="Calibri" pitchFamily="34" charset="0"/>
                <a:cs typeface="Times New Roman" pitchFamily="18" charset="0"/>
              </a:rPr>
              <a:t>Выявить, каких бытовых отходов больше всего в детском саду и дома;</a:t>
            </a:r>
            <a:endParaRPr lang="ru-RU" altLang="ru-RU" sz="2800"/>
          </a:p>
          <a:p>
            <a:pPr eaLnBrk="0" hangingPunct="0">
              <a:buFontTx/>
              <a:buChar char="•"/>
            </a:pPr>
            <a:r>
              <a:rPr lang="ru-RU" altLang="ru-RU" sz="2800">
                <a:latin typeface="Calibri" pitchFamily="34" charset="0"/>
                <a:cs typeface="Times New Roman" pitchFamily="18" charset="0"/>
              </a:rPr>
              <a:t> выяснить , какие отходы разлагаются быстрее;</a:t>
            </a:r>
            <a:endParaRPr lang="ru-RU" altLang="ru-RU" sz="2800"/>
          </a:p>
          <a:p>
            <a:pPr eaLnBrk="0" hangingPunct="0">
              <a:buFontTx/>
              <a:buChar char="•"/>
            </a:pPr>
            <a:r>
              <a:rPr lang="ru-RU" altLang="ru-RU" sz="2800">
                <a:latin typeface="Calibri" pitchFamily="34" charset="0"/>
                <a:cs typeface="Times New Roman" pitchFamily="18" charset="0"/>
              </a:rPr>
              <a:t> познакомить со способами «борьбы» с бытовым мусором, а именно с самым безопасным  способом утилизации;</a:t>
            </a:r>
            <a:endParaRPr lang="ru-RU" altLang="ru-RU" sz="2800"/>
          </a:p>
          <a:p>
            <a:pPr eaLnBrk="0" hangingPunct="0">
              <a:buFontTx/>
              <a:buChar char="•"/>
            </a:pPr>
            <a:r>
              <a:rPr lang="ru-RU" altLang="ru-RU" sz="2800">
                <a:latin typeface="Calibri" pitchFamily="34" charset="0"/>
                <a:cs typeface="Times New Roman" pitchFamily="18" charset="0"/>
              </a:rPr>
              <a:t> научить возможности вторичного использования мусора;</a:t>
            </a:r>
            <a:endParaRPr lang="ru-RU" altLang="ru-RU" sz="2800"/>
          </a:p>
          <a:p>
            <a:pPr eaLnBrk="0" hangingPunct="0">
              <a:buFontTx/>
              <a:buChar char="•"/>
            </a:pPr>
            <a:r>
              <a:rPr lang="ru-RU" altLang="ru-RU" sz="2800">
                <a:latin typeface="Calibri" pitchFamily="34" charset="0"/>
                <a:cs typeface="Times New Roman" pitchFamily="18" charset="0"/>
              </a:rPr>
              <a:t> освоить новые технологии  работы с различным бросовым материалом;</a:t>
            </a:r>
            <a:endParaRPr lang="ru-RU" altLang="ru-RU" sz="2800"/>
          </a:p>
          <a:p>
            <a:pPr eaLnBrk="0" hangingPunct="0">
              <a:buFontTx/>
              <a:buChar char="•"/>
            </a:pPr>
            <a:r>
              <a:rPr lang="ru-RU" altLang="ru-RU" sz="2800">
                <a:latin typeface="Calibri" pitchFamily="34" charset="0"/>
                <a:cs typeface="Times New Roman" pitchFamily="18" charset="0"/>
              </a:rPr>
              <a:t> совместно с воспитателями и родителями изготовить полезные изделия из  бытового мусора.</a:t>
            </a:r>
            <a:endParaRPr lang="ru-RU" altLang="ru-RU" sz="2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1143000" y="928688"/>
            <a:ext cx="707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rgbClr val="000000"/>
              </a:solidFill>
            </a:endParaRPr>
          </a:p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86250" y="44291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000" b="1">
              <a:solidFill>
                <a:srgbClr val="000000"/>
              </a:solidFill>
            </a:endParaRPr>
          </a:p>
        </p:txBody>
      </p:sp>
      <p:sp>
        <p:nvSpPr>
          <p:cNvPr id="7173" name="Содержимое 5"/>
          <p:cNvSpPr>
            <a:spLocks noGrp="1"/>
          </p:cNvSpPr>
          <p:nvPr>
            <p:ph type="body" idx="4294967295"/>
          </p:nvPr>
        </p:nvSpPr>
        <p:spPr>
          <a:xfrm>
            <a:off x="1143000" y="928688"/>
            <a:ext cx="7605713" cy="5380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smtClean="0"/>
              <a:t>		Методы исследования:</a:t>
            </a:r>
            <a:r>
              <a:rPr lang="ru-RU" altLang="ru-RU" smtClean="0"/>
              <a:t> анализ, сбор информации, наблюдение, сравнение, эксперимент, обобщение, творческо-продуктивная работа в группе.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smtClean="0"/>
              <a:t>	    Практическая значимость</a:t>
            </a:r>
            <a:r>
              <a:rPr lang="ru-RU" altLang="ru-RU" smtClean="0"/>
              <a:t> исследования заключается в том, чтобы научить детей бережному отношению к природе и умению вторично использовать ненужные вещи.</a:t>
            </a: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683568" y="1412776"/>
            <a:ext cx="799236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800" b="1" dirty="0"/>
              <a:t>Тип проекта: </a:t>
            </a:r>
            <a:r>
              <a:rPr lang="ru-RU" altLang="ru-RU" sz="2800" dirty="0"/>
              <a:t>познавательно-исследовательский, творческий.</a:t>
            </a:r>
          </a:p>
          <a:p>
            <a:pPr>
              <a:buFont typeface="Arial" charset="0"/>
              <a:buNone/>
            </a:pPr>
            <a:r>
              <a:rPr lang="ru-RU" altLang="ru-RU" sz="2800" b="1" dirty="0"/>
              <a:t>Вид: </a:t>
            </a:r>
            <a:r>
              <a:rPr lang="ru-RU" altLang="ru-RU" sz="2800" dirty="0"/>
              <a:t>долгосрочный (с </a:t>
            </a:r>
            <a:r>
              <a:rPr lang="ru-RU" altLang="ru-RU" sz="2800" dirty="0" smtClean="0"/>
              <a:t>сентября по март)</a:t>
            </a:r>
            <a:endParaRPr lang="ru-RU" altLang="ru-RU" sz="2800" dirty="0"/>
          </a:p>
          <a:p>
            <a:pPr>
              <a:buFont typeface="Arial" charset="0"/>
              <a:buNone/>
            </a:pPr>
            <a:r>
              <a:rPr lang="ru-RU" altLang="ru-RU" sz="2800" b="1" dirty="0"/>
              <a:t>Участники проекта: </a:t>
            </a:r>
            <a:r>
              <a:rPr lang="ru-RU" altLang="ru-RU" sz="2800" dirty="0"/>
              <a:t>воспитанники подготовительной </a:t>
            </a:r>
            <a:r>
              <a:rPr lang="ru-RU" altLang="ru-RU" sz="2800" dirty="0" smtClean="0"/>
              <a:t>логопедической группы СП «Центр развития ребенка – детский сад №14», </a:t>
            </a:r>
            <a:r>
              <a:rPr lang="ru-RU" altLang="ru-RU" sz="2800" dirty="0"/>
              <a:t>педагоги, </a:t>
            </a:r>
            <a:r>
              <a:rPr lang="ru-RU" altLang="ru-RU" sz="2800" dirty="0" smtClean="0"/>
              <a:t>родители.</a:t>
            </a:r>
            <a:endParaRPr lang="ru-RU" altLang="ru-RU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19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Содержимое 7"/>
          <p:cNvSpPr>
            <a:spLocks noGrp="1"/>
          </p:cNvSpPr>
          <p:nvPr>
            <p:ph idx="1"/>
          </p:nvPr>
        </p:nvSpPr>
        <p:spPr>
          <a:xfrm>
            <a:off x="611560" y="620688"/>
            <a:ext cx="8208912" cy="4104456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b="1" dirty="0" smtClean="0"/>
              <a:t>Подготовительный  этап: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altLang="ru-RU" sz="2400" dirty="0" smtClean="0">
                <a:latin typeface="+mj-lt"/>
                <a:cs typeface="Arial" pitchFamily="34" charset="0"/>
              </a:rPr>
              <a:t>         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altLang="ru-RU" sz="2400" dirty="0" smtClean="0">
                <a:latin typeface="+mj-lt"/>
                <a:cs typeface="Arial" pitchFamily="34" charset="0"/>
              </a:rPr>
              <a:t>             1. Обобщение 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собранного материала о 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загрязнении 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    окружающей среды</a:t>
            </a:r>
            <a:r>
              <a:rPr lang="en-US" altLang="ru-RU" sz="2400" dirty="0" smtClean="0">
                <a:latin typeface="+mj-lt"/>
                <a:cs typeface="Arial" pitchFamily="34" charset="0"/>
              </a:rPr>
              <a:t>.</a:t>
            </a:r>
            <a:endParaRPr lang="ru-RU" altLang="ru-RU" sz="2400" dirty="0" smtClean="0">
              <a:latin typeface="+mj-lt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altLang="ru-RU" sz="2400" dirty="0" smtClean="0">
                <a:latin typeface="+mj-lt"/>
              </a:rPr>
              <a:t>             2</a:t>
            </a:r>
            <a:r>
              <a:rPr lang="ru-RU" altLang="ru-RU" sz="2400" dirty="0" smtClean="0">
                <a:latin typeface="+mj-lt"/>
              </a:rPr>
              <a:t>. Чтение художественной литературы: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altLang="ru-RU" sz="2400" dirty="0" smtClean="0">
                <a:latin typeface="+mj-lt"/>
              </a:rPr>
              <a:t>Д. </a:t>
            </a:r>
            <a:r>
              <a:rPr lang="ru-RU" altLang="ru-RU" sz="2400" dirty="0" err="1" smtClean="0">
                <a:latin typeface="+mj-lt"/>
              </a:rPr>
              <a:t>Родари</a:t>
            </a:r>
            <a:r>
              <a:rPr lang="ru-RU" altLang="ru-RU" sz="2400" dirty="0" smtClean="0">
                <a:latin typeface="+mj-lt"/>
              </a:rPr>
              <a:t> </a:t>
            </a:r>
            <a:r>
              <a:rPr lang="ru-RU" altLang="ru-RU" sz="2400" dirty="0" smtClean="0">
                <a:latin typeface="+mj-lt"/>
              </a:rPr>
              <a:t> «</a:t>
            </a:r>
            <a:r>
              <a:rPr lang="ru-RU" altLang="ru-RU" sz="2400" dirty="0" err="1" smtClean="0">
                <a:latin typeface="+mj-lt"/>
              </a:rPr>
              <a:t>Чиполлино</a:t>
            </a:r>
            <a:r>
              <a:rPr lang="ru-RU" altLang="ru-RU" sz="2400" dirty="0" smtClean="0">
                <a:latin typeface="+mj-lt"/>
              </a:rPr>
              <a:t>» (отрывки),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altLang="ru-RU" sz="2400" dirty="0" smtClean="0">
                <a:latin typeface="+mj-lt"/>
              </a:rPr>
              <a:t>чтение энциклопедии для дошкольников,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altLang="ru-RU" sz="2400" dirty="0" smtClean="0">
                <a:latin typeface="+mj-lt"/>
              </a:rPr>
              <a:t>рассматривание иллюстраций по теме: «Индейцы»,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altLang="ru-RU" sz="2400" dirty="0" smtClean="0">
                <a:latin typeface="+mj-lt"/>
              </a:rPr>
              <a:t>фольклорные произведения (</a:t>
            </a:r>
            <a:r>
              <a:rPr lang="ru-RU" altLang="ru-RU" sz="2400" dirty="0" err="1" smtClean="0">
                <a:latin typeface="+mj-lt"/>
              </a:rPr>
              <a:t>заклички</a:t>
            </a:r>
            <a:r>
              <a:rPr lang="ru-RU" altLang="ru-RU" sz="2400" dirty="0" smtClean="0">
                <a:latin typeface="+mj-lt"/>
              </a:rPr>
              <a:t>, </a:t>
            </a:r>
            <a:r>
              <a:rPr lang="ru-RU" altLang="ru-RU" sz="2400" dirty="0" err="1" smtClean="0">
                <a:latin typeface="+mj-lt"/>
              </a:rPr>
              <a:t>попевки</a:t>
            </a:r>
            <a:r>
              <a:rPr lang="ru-RU" altLang="ru-RU" sz="2400" dirty="0" smtClean="0">
                <a:latin typeface="+mj-lt"/>
              </a:rPr>
              <a:t>, сказки)</a:t>
            </a:r>
          </a:p>
          <a:p>
            <a:pPr algn="just">
              <a:lnSpc>
                <a:spcPct val="150000"/>
              </a:lnSpc>
              <a:buNone/>
            </a:pPr>
            <a:endParaRPr lang="ru-RU" altLang="ru-RU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3" name="Picture 2" descr="C:\Documents and Settings\Admin\Мои документы\Мои рисунки\изложения\1279484148_Ramka_Iz_landyshei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Содержимое 5"/>
          <p:cNvSpPr>
            <a:spLocks noGrp="1"/>
          </p:cNvSpPr>
          <p:nvPr>
            <p:ph idx="1"/>
          </p:nvPr>
        </p:nvSpPr>
        <p:spPr>
          <a:xfrm>
            <a:off x="179512" y="2564904"/>
            <a:ext cx="3744416" cy="331236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b="1" dirty="0" smtClean="0">
                <a:solidFill>
                  <a:srgbClr val="000000"/>
                </a:solidFill>
              </a:rPr>
              <a:t>Вторая жизнь бумажных рулончиков (изготовление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карандашниц</a:t>
            </a:r>
            <a:r>
              <a:rPr lang="ru-RU" altLang="ru-RU" b="1" dirty="0" smtClean="0">
                <a:solidFill>
                  <a:srgbClr val="000000"/>
                </a:solidFill>
              </a:rPr>
              <a:t>)</a:t>
            </a:r>
            <a:endParaRPr lang="ru-RU" altLang="ru-RU" dirty="0" smtClean="0">
              <a:solidFill>
                <a:srgbClr val="000000"/>
              </a:solidFill>
            </a:endParaRPr>
          </a:p>
        </p:txBody>
      </p:sp>
      <p:pic>
        <p:nvPicPr>
          <p:cNvPr id="13317" name="Picture 5" descr="C:\Users\admin\Desktop\фото из телефона\Фото0234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2060848"/>
            <a:ext cx="3960401" cy="3959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 bwMode="auto">
          <a:xfrm>
            <a:off x="539552" y="476672"/>
            <a:ext cx="8229600" cy="13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этап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Продуктивная деятельность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408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Шаврина Марина Викторовна</dc:creator>
  <cp:lastModifiedBy>1</cp:lastModifiedBy>
  <cp:revision>99</cp:revision>
  <dcterms:created xsi:type="dcterms:W3CDTF">2013-01-23T16:44:49Z</dcterms:created>
  <dcterms:modified xsi:type="dcterms:W3CDTF">2020-03-18T14:25:16Z</dcterms:modified>
</cp:coreProperties>
</file>