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2"/>
    <p:sldId id="258" r:id="rId3"/>
    <p:sldId id="578" r:id="rId4"/>
    <p:sldId id="534" r:id="rId5"/>
    <p:sldId id="665" r:id="rId6"/>
    <p:sldId id="351" r:id="rId7"/>
    <p:sldId id="628" r:id="rId8"/>
    <p:sldId id="264" r:id="rId9"/>
    <p:sldId id="629" r:id="rId10"/>
    <p:sldId id="666" r:id="rId11"/>
    <p:sldId id="352" r:id="rId12"/>
    <p:sldId id="501" r:id="rId13"/>
    <p:sldId id="502" r:id="rId14"/>
    <p:sldId id="667" r:id="rId15"/>
    <p:sldId id="329" r:id="rId16"/>
    <p:sldId id="311" r:id="rId17"/>
    <p:sldId id="624" r:id="rId18"/>
    <p:sldId id="625" r:id="rId19"/>
    <p:sldId id="626" r:id="rId20"/>
    <p:sldId id="627" r:id="rId21"/>
    <p:sldId id="632" r:id="rId22"/>
    <p:sldId id="633" r:id="rId23"/>
    <p:sldId id="637" r:id="rId24"/>
    <p:sldId id="634" r:id="rId25"/>
    <p:sldId id="635" r:id="rId26"/>
    <p:sldId id="636" r:id="rId27"/>
    <p:sldId id="638" r:id="rId28"/>
    <p:sldId id="639" r:id="rId29"/>
    <p:sldId id="641" r:id="rId30"/>
    <p:sldId id="658" r:id="rId31"/>
    <p:sldId id="659" r:id="rId32"/>
    <p:sldId id="660" r:id="rId33"/>
    <p:sldId id="661" r:id="rId34"/>
    <p:sldId id="662" r:id="rId35"/>
    <p:sldId id="663" r:id="rId36"/>
    <p:sldId id="664" r:id="rId37"/>
    <p:sldId id="275" r:id="rId38"/>
    <p:sldId id="669" r:id="rId39"/>
    <p:sldId id="350" r:id="rId40"/>
    <p:sldId id="657" r:id="rId41"/>
    <p:sldId id="377" r:id="rId42"/>
    <p:sldId id="630" r:id="rId43"/>
    <p:sldId id="631" r:id="rId44"/>
    <p:sldId id="670" r:id="rId45"/>
    <p:sldId id="671" r:id="rId46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6"/>
  </p:normalViewPr>
  <p:slideViewPr>
    <p:cSldViewPr showGuides="1">
      <p:cViewPr varScale="1">
        <p:scale>
          <a:sx n="101" d="100"/>
          <a:sy n="101" d="100"/>
        </p:scale>
        <p:origin x="294" y="114"/>
      </p:cViewPr>
      <p:guideLst>
        <p:guide orient="horz" pos="2160"/>
        <p:guide pos="29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09B071-4F4E-4F71-8912-04654D1D4872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5BB071-BF38-42EE-8EE7-20A1F8E7C34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</a:p>
          <a:p>
            <a:pPr lvl="1" fontAlgn="base"/>
            <a:r>
              <a:rPr lang="ru-RU" strike="noStrike" noProof="1" smtClean="0"/>
              <a:t>Второй уровень</a:t>
            </a:r>
          </a:p>
          <a:p>
            <a:pPr lvl="2" fontAlgn="base"/>
            <a:r>
              <a:rPr lang="ru-RU" strike="noStrike" noProof="1" smtClean="0"/>
              <a:t>Третий уровень</a:t>
            </a:r>
          </a:p>
          <a:p>
            <a:pPr lvl="3" fontAlgn="base"/>
            <a:r>
              <a:rPr lang="ru-RU" strike="noStrike" noProof="1" smtClean="0"/>
              <a:t>Четвертый уровень</a:t>
            </a:r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33" name="Text Placeholder 2"/>
          <p:cNvSpPr>
            <a:spLocks noGrp="1"/>
          </p:cNvSpPr>
          <p:nvPr>
            <p:ph type="body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20.02.2024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28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94030" y="1196975"/>
            <a:ext cx="8229600" cy="4540885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54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Портфолио</a:t>
            </a:r>
            <a:endParaRPr lang="ru-RU" altLang="ru-RU" sz="2800" b="1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6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НИКОНОВА МИХАИЛА ГЕННАДЬЕВИЧА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тренера – преподавателя по легкой атлетике</a:t>
            </a:r>
            <a:b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муниципального учреждения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dirty="0"/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8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988840"/>
            <a:ext cx="6554787" cy="288032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</a:t>
            </a:r>
            <a:endParaRPr lang="ru-RU" sz="19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9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9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ru-RU" sz="1600" b="1" u="sng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СПОРТСМЕНЫ ВЫПОЛНИЛИ: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x-none" sz="1800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en-US" altLang="x-none" sz="1800" b="1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x-none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 разряд: 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6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человек</a:t>
            </a:r>
            <a:endParaRPr lang="ru-RU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x-none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sz="1800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en-US" altLang="x-none" sz="1800" b="1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x-none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разряд:  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6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человек</a:t>
            </a:r>
          </a:p>
          <a:p>
            <a:pPr marL="0" indent="0">
              <a:lnSpc>
                <a:spcPct val="80000"/>
              </a:lnSpc>
            </a:pP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ru-RU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юношеский разряд:  20 человек</a:t>
            </a:r>
            <a:r>
              <a:rPr lang="en-US" altLang="x-none" sz="1800" b="1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x-none" sz="1800" b="1" dirty="0" smtClean="0">
              <a:solidFill>
                <a:srgbClr val="FFFF00"/>
              </a:solidFill>
              <a:latin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80000"/>
              </a:lnSpc>
              <a:buClr>
                <a:prstClr val="white"/>
              </a:buClr>
            </a:pP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sz="1800" b="1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x-none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юношеский разряд: </a:t>
            </a:r>
            <a:r>
              <a:rPr lang="ru-RU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23 человека</a:t>
            </a:r>
            <a:r>
              <a:rPr lang="en-US" altLang="x-none" sz="1800" b="1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x-none" sz="1800" b="1" dirty="0" smtClean="0">
              <a:solidFill>
                <a:srgbClr val="FFFF00"/>
              </a:solidFill>
              <a:latin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80000"/>
              </a:lnSpc>
              <a:buClr>
                <a:prstClr val="white"/>
              </a:buClr>
            </a:pP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en-US" altLang="x-none" sz="1800" b="1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x-none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юношеский разряд: 5</a:t>
            </a:r>
            <a:r>
              <a:rPr lang="ru-RU" altLang="x-none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x-none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человек</a:t>
            </a:r>
            <a:r>
              <a:rPr lang="en-US" altLang="x-none" sz="1800" b="1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x-none" sz="1800" b="1" dirty="0">
              <a:solidFill>
                <a:srgbClr val="FFFF00"/>
              </a:solidFill>
              <a:latin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4"/>
            <a:ext cx="47160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962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52" y="0"/>
            <a:ext cx="49435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1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681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на заседаниях методических советов</a:t>
            </a:r>
            <a:endParaRPr kumimoji="0" lang="ru-RU" altLang="ru-RU" sz="20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2050415"/>
            <a:ext cx="8229600" cy="1090553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endParaRPr lang="ru-RU" alt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1" y="1543795"/>
          <a:ext cx="8208911" cy="3604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4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b="1" dirty="0">
                          <a:effectLst/>
                        </a:rPr>
                        <a:t>дата</a:t>
                      </a:r>
                      <a:endParaRPr lang="ru-RU" sz="1400" b="1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b="1" dirty="0">
                          <a:effectLst/>
                        </a:rPr>
                        <a:t>место</a:t>
                      </a:r>
                      <a:endParaRPr lang="ru-RU" sz="1400" b="1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b="1" dirty="0">
                          <a:effectLst/>
                        </a:rPr>
                        <a:t>тема</a:t>
                      </a:r>
                      <a:endParaRPr lang="ru-RU" sz="1400" b="1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b="1" dirty="0">
                          <a:effectLst/>
                        </a:rPr>
                        <a:t>уровень</a:t>
                      </a:r>
                      <a:endParaRPr lang="ru-RU" sz="1400" b="1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09.11.2021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МУДО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</a:rPr>
                        <a:t>«</a:t>
                      </a:r>
                      <a:r>
                        <a:rPr lang="ru-RU" sz="1400" dirty="0">
                          <a:effectLst/>
                        </a:rPr>
                        <a:t>СДЮСШ № 4»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Специальные  средства  развития  скоростных   способностей в легкой атлетике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Образовательная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организация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17.03.2022</a:t>
                      </a:r>
                      <a:endParaRPr lang="ru-RU" sz="140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</a:rPr>
                        <a:t>МУДО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«СДЮСШ № 4»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Классификация и характеристика основных легкоатлетических видов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Образовательная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организация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16.02.2023</a:t>
                      </a:r>
                      <a:endParaRPr lang="ru-RU" sz="140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МУДО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</a:rPr>
                        <a:t>«</a:t>
                      </a:r>
                      <a:r>
                        <a:rPr lang="ru-RU" sz="1400" dirty="0">
                          <a:effectLst/>
                        </a:rPr>
                        <a:t>СДЮСШ № 4»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Актуальные проблемы и перспективы развития легкой атлетики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Образовательная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организация</a:t>
                      </a:r>
                      <a:endParaRPr lang="ru-RU" sz="1400" dirty="0">
                        <a:effectLst/>
                        <a:latin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82384" marR="82384" marT="41192" marB="411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10725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УЧАСТИЯ ВОСПИТАННИКОВ В ОФИЦИАЛЬНЫХ СОРЕВНОВАНИЯХ</a:t>
            </a:r>
            <a: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2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42875" y="1071245"/>
            <a:ext cx="8858250" cy="4806027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</a:t>
            </a: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УРОВЕНЬ: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ЗАБИРОВ САМАТ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место 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на первенстве Республики Мордовия по легкой атлетике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 Саранск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2023г.;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. Саранск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; 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Республики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Мордовия по легкой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атлетике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Саранск  2022г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в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республиканских  соревнованиях  по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легкой атлетике </a:t>
            </a: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Саранск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2023г.;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КУДАЕВА ЕКАТЕРИНА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2023г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.; 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на первенстве Республики Мордовия по легкой атлетике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. Саранск 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2023г;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на первенстве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Республики Мордовия по легкой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атлетике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. Саранск  2022г;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на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первенстве Республики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Мордовия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по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легкой атлетике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Саранск  2021г.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КУЛЯМИНА ПОЛИНА -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на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первенстве Республики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Мордовия по легкой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атлетике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. Саранск  2022г;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республиканских  соревнованиях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2022 г.</a:t>
            </a:r>
            <a:endParaRPr lang="ru-RU" altLang="ru-RU" sz="14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ПАНЮШИНА ВАРВАРА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- 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соревнованиях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легкой атлетике г. о.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Саранск 2023г. </a:t>
            </a: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 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республиканских  соревнованиях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по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2022 г.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i="1" u="sng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07315" y="288290"/>
            <a:ext cx="8937625" cy="638107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b="1" i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МЕЖРЕГИОНАЛЬНЫЙ УРОВЕНЬ:  </a:t>
            </a: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ЗАБИРОВ САМАТ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-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по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легкой атлетике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 Новочебоксарск 2024г.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ЧЕРНОВ КИРИЛЛ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 легкоатлетическому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«Шиповка юных» г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 Саранск 2022г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.;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Приволжского федерального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округа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легкоатлетическому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 «Шиповка юных» </a:t>
            </a:r>
            <a:r>
              <a:rPr lang="ru-RU" altLang="ru-RU" sz="1400" dirty="0" err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г.Саранск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2022г.;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на первенстве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Приволжского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федерального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округа по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2022г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ТАРАТОВА ПОЛИНА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 легкоатлетическому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 Саранск 2022г.;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на первенстве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Приволжского федерального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округа по </a:t>
            </a:r>
            <a:endParaRPr lang="ru-RU" altLang="ru-RU" sz="1400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г. Саранск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2022г;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на первенстве Приволжского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федерального округа по  легкоатлетическому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г. Саранск 2022г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ТОРБИН ИГОРЬ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III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 легкоатлетическому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«Шиповка юных» </a:t>
            </a:r>
            <a:r>
              <a:rPr lang="ru-RU" altLang="ru-RU" sz="1400" dirty="0" err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г.Саранск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2023г.;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КУЛЯМИНА ПОЛИНА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на первенстве Приволжского федерального округа по легкоатлетическому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четырехборью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«Шиповка юных»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г.Саранск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2022г.;</a:t>
            </a:r>
            <a:endParaRPr lang="ru-RU" altLang="ru-RU" sz="15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5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ВСЕРОССИЙСКИЙ УРОВЕНЬ: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ЗАБИРОВ САМАТ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II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на Всероссийских  соревнованиях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по легкой атлетике г. Ульяновск 2022г.;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во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Вероссийской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летней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Гимназиаде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по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легой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атлетике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2023г.;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Вероссийской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летней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Гимназиаде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по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атлетике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2023г.</a:t>
            </a: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КУДАЕВА ЕКАТЕРИНА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Вероссийской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летней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Гимназиаде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по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атлетике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2023г.;</a:t>
            </a: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ru-RU" altLang="ru-RU" sz="1400" b="1" u="sng" dirty="0" smtClean="0">
              <a:solidFill>
                <a:prstClr val="black"/>
              </a:solidFill>
              <a:latin typeface="Times New Roman" panose="02020603050405020304" pitchFamily="18" charset="0"/>
              <a:sym typeface="+mn-ea"/>
            </a:endParaRPr>
          </a:p>
          <a:p>
            <a:pPr lvl="0" eaLnBrk="1" hangingPunct="1">
              <a:lnSpc>
                <a:spcPct val="80000"/>
              </a:lnSpc>
              <a:buClr>
                <a:prstClr val="white"/>
              </a:buClr>
              <a:buNone/>
            </a:pPr>
            <a:r>
              <a:rPr lang="en-US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I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Вероссийской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летней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Гимназиаде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по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легой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атлетике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г.о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 Саранск 2023г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3" y="0"/>
            <a:ext cx="437844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" y="25152"/>
            <a:ext cx="49122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40" y="25152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395605" y="476250"/>
            <a:ext cx="8498840" cy="5556885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 Высшее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Мордовский государственный педагогический  университет   факультет «Физическая культура» 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дата выдачи  06.07.1993 года. 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Стаж педагогической работы</a:t>
            </a: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: по специальности 6 лет.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Общий стаж работы: 38 лет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соответствие занимаемой должности 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FFFF00"/>
                </a:solidFill>
                <a:latin typeface="Times New Roman" panose="02020603050405020304" pitchFamily="18" charset="0"/>
              </a:rPr>
              <a:t>Дата последней аттестации: 30.08.2021 г.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7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345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2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-11807"/>
            <a:ext cx="46211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9122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282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2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92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9525"/>
            <a:ext cx="44809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9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" y="25524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44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0"/>
            <a:ext cx="4361815" cy="6858000"/>
          </a:xfrm>
          <a:prstGeom prst="rect">
            <a:avLst/>
          </a:prstGeom>
        </p:spPr>
      </p:pic>
      <p:pic>
        <p:nvPicPr>
          <p:cNvPr id="3" name="Изображение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270" y="0"/>
            <a:ext cx="4804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характе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-27305"/>
            <a:ext cx="4661535" cy="6858000"/>
          </a:xfrm>
          <a:prstGeom prst="rect">
            <a:avLst/>
          </a:prstGeom>
        </p:spPr>
      </p:pic>
      <p:pic>
        <p:nvPicPr>
          <p:cNvPr id="5" name="Изображение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-27305"/>
            <a:ext cx="45707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4633595" cy="6858000"/>
          </a:xfrm>
          <a:prstGeom prst="rect">
            <a:avLst/>
          </a:prstGeom>
        </p:spPr>
      </p:pic>
      <p:pic>
        <p:nvPicPr>
          <p:cNvPr id="5" name="Изображение 4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0"/>
            <a:ext cx="4549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0"/>
            <a:ext cx="4785995" cy="6858000"/>
          </a:xfrm>
          <a:prstGeom prst="rect">
            <a:avLst/>
          </a:prstGeom>
        </p:spPr>
      </p:pic>
      <p:pic>
        <p:nvPicPr>
          <p:cNvPr id="3" name="Изображение 2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95" y="0"/>
            <a:ext cx="46043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35" y="-27305"/>
            <a:ext cx="4492625" cy="6858000"/>
          </a:xfrm>
          <a:prstGeom prst="rect">
            <a:avLst/>
          </a:prstGeom>
        </p:spPr>
      </p:pic>
      <p:pic>
        <p:nvPicPr>
          <p:cNvPr id="5" name="Изображение 4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490" y="-27305"/>
            <a:ext cx="46951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"/>
            <a:ext cx="4662805" cy="6858000"/>
          </a:xfrm>
          <a:prstGeom prst="rect">
            <a:avLst/>
          </a:prstGeom>
        </p:spPr>
      </p:pic>
      <p:pic>
        <p:nvPicPr>
          <p:cNvPr id="3" name="Изображение 2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020" y="0"/>
            <a:ext cx="46221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"/>
            <a:ext cx="4610735" cy="6858000"/>
          </a:xfrm>
          <a:prstGeom prst="rect">
            <a:avLst/>
          </a:prstGeom>
        </p:spPr>
      </p:pic>
      <p:pic>
        <p:nvPicPr>
          <p:cNvPr id="3" name="Изображение 2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45" y="0"/>
            <a:ext cx="4528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0735" cy="6858000"/>
          </a:xfrm>
          <a:prstGeom prst="rect">
            <a:avLst/>
          </a:prstGeom>
        </p:spPr>
      </p:pic>
      <p:pic>
        <p:nvPicPr>
          <p:cNvPr id="3" name="Изображение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770" y="0"/>
            <a:ext cx="44869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ВЗАИМОДЕЙСТВИЯ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РОДИТЕЛЯМИ ВОСПИТАННИКОВ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600" b="1" i="0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Совместные прогулки на лыжах, коньках, посещение бассейна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9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920038" cy="935038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АВТОРСКИХ ПРОГРАММ, МЕТОДИЧЕСКИХ РАЗРАБОТОК</a:t>
            </a:r>
            <a:endParaRPr kumimoji="0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325754" y="1340767"/>
            <a:ext cx="8566725" cy="3672409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	Разработано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методическое пособие на тему: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«Методика развитие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физических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качеств в легкой атлетике» 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для муниципальных учреждений дополнительного образования физкультурно - спортивной направленности.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Методическое 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 Е. </a:t>
            </a:r>
            <a:r>
              <a:rPr lang="ru-RU" alt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23.01.2024г.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10185"/>
            <a:ext cx="8159750" cy="1100455"/>
          </a:xfrm>
        </p:spPr>
        <p:txBody>
          <a:bodyPr/>
          <a:lstStyle/>
          <a:p>
            <a:pPr algn="ctr"/>
            <a:r>
              <a:rPr lang="ru-RU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ОБЕСПЕЧЕНИЯ ПОВЫШЕНИЯ УРОВНЯ ПОДГОТОВЛЕННОСТИ ВОСПИТАННИКОВ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95605" y="1594485"/>
            <a:ext cx="8311515" cy="2817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уровень подготовленности обучающихся по ОФП и СФП, теоретической подготовке, выполнение спортивных разрядов, использует необходимые условия для всестороннего и физического развития спортсменов.  Ведет тематическое планирование учебно-тренировочного процесса.  Учебный материал распределен по этапам подготовки спортсменов.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769"/>
            <a:ext cx="463599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/>
          <p:nvPr/>
        </p:nvSpPr>
        <p:spPr>
          <a:xfrm>
            <a:off x="571500" y="142875"/>
            <a:ext cx="8072438" cy="723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endParaRPr lang="ru-RU" b="1" i="1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ru-RU" sz="23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ПООЩРЕНИЯ </a:t>
            </a:r>
            <a:r>
              <a:rPr lang="ru-RU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В МЕЖАТТЕСТАЦИОННЫЙ  ПЕРИОД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Прямоугольник 2"/>
          <p:cNvSpPr/>
          <p:nvPr/>
        </p:nvSpPr>
        <p:spPr>
          <a:xfrm>
            <a:off x="323528" y="1214438"/>
            <a:ext cx="8496943" cy="4524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39" name="Прямоугольник 3"/>
          <p:cNvSpPr/>
          <p:nvPr/>
        </p:nvSpPr>
        <p:spPr>
          <a:xfrm>
            <a:off x="251520" y="1571625"/>
            <a:ext cx="8631495" cy="29546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alt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ru-RU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МУНИЦИПАЛЬНЫЙ УРОВЕНЬ: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0" hangingPunct="0">
              <a:buFont typeface="Wingdings 2" panose="05020102010507070707" pitchFamily="18" charset="2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     Награжден Благодарностью Главы городского округа Саранск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за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добросовестный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труд и достигнутые успехи в профессиональной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sym typeface="+mn-ea"/>
              </a:rPr>
              <a:t>деятельности 2023 г. 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6673"/>
            <a:ext cx="8143056" cy="864095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АКТИВНОСТЬ: УЧАСТИЕ В КОМИССИЯХ, ПЕДАГОГИЧЕСКИХ СООБЩЕСВАХ, В ЖЮРИ КОНКУРСОВ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2132857"/>
            <a:ext cx="8215064" cy="1944215"/>
          </a:xfrm>
        </p:spPr>
        <p:txBody>
          <a:bodyPr/>
          <a:lstStyle/>
          <a:p>
            <a:pPr marL="285750" lvl="0" indent="-285750" eaLnBrk="1" hangingPunct="1">
              <a:buClr>
                <a:prstClr val="white"/>
              </a:buClr>
            </a:pP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 </a:t>
            </a:r>
            <a:r>
              <a:rPr lang="ru-RU" altLang="ru-RU" b="1" i="1" u="sng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НА РЕСПУБЛИКАНСКОМ УРОВНЕ: </a:t>
            </a:r>
          </a:p>
          <a:p>
            <a:pPr marL="285750" lvl="0" indent="-285750" algn="just" eaLnBrk="1" hangingPunct="1">
              <a:buClr>
                <a:prstClr val="white"/>
              </a:buClr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	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		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Является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судьей</a:t>
            </a:r>
            <a:r>
              <a:rPr lang="en-US" altLang="ru-RU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 I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 категории, принимает активное участие в судействе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республиканских, межрегиональных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и всероссийских соревнований по легкой атлетике.</a:t>
            </a:r>
          </a:p>
          <a:p>
            <a:pPr marL="285750" lvl="0" indent="-285750" eaLnBrk="1" hangingPunct="1">
              <a:buClr>
                <a:prstClr val="white"/>
              </a:buClr>
            </a:pPr>
            <a:endParaRPr lang="ru-RU" altLang="ru-RU" sz="2000" dirty="0">
              <a:solidFill>
                <a:srgbClr val="0F496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1807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0" y="0"/>
            <a:ext cx="47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16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7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290328"/>
              </p:ext>
            </p:extLst>
          </p:nvPr>
        </p:nvGraphicFramePr>
        <p:xfrm>
          <a:off x="285721" y="1357298"/>
          <a:ext cx="8282059" cy="4637322"/>
        </p:xfrm>
        <a:graphic>
          <a:graphicData uri="http://schemas.openxmlformats.org/drawingml/2006/table">
            <a:tbl>
              <a:tblPr/>
              <a:tblGrid>
                <a:gridCol w="1567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1085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– 2024 учебный год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БУ– 5 г.о.</a:t>
                      </a:r>
                    </a:p>
                    <a:p>
                      <a:pPr algn="ctr"/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5 г.о.</a:t>
                      </a:r>
                    </a:p>
                    <a:p>
                      <a:pPr algn="ctr"/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1 г.о.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3400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Журнал учета работы учебных групп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Протоколы, положения соревнований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Перспективный план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65"/>
            <a:ext cx="457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33139"/>
            <a:ext cx="45815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</TotalTime>
  <Words>944</Words>
  <Application>Microsoft Office PowerPoint</Application>
  <PresentationFormat>Экран (4:3)</PresentationFormat>
  <Paragraphs>210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Gothic</vt:lpstr>
      <vt:lpstr>Times New Roman</vt:lpstr>
      <vt:lpstr>Wingdings</vt:lpstr>
      <vt:lpstr>Wingdings 2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СТЕПЕНЬ ОБЕСПЕЧЕНИЯ ПОВЫШЕНИЯ УРОВНЯ ПОДГОТОВЛЕННОСТИ ВОСПИТАННИКОВ</vt:lpstr>
      <vt:lpstr>Презентация PowerPoint</vt:lpstr>
      <vt:lpstr> СОХРАННОСТЬ КОНТИНГЕНТА ВОСПИТАННИКОВ  НА ЭТАПАХ СПОРТИВНОЙ ПОДГОТОВКИ </vt:lpstr>
      <vt:lpstr>Презентация PowerPoint</vt:lpstr>
      <vt:lpstr> РЕЗУЛЬТАТЫ АНАЛИЗА ТЕКУЩЕЙ ДОКУМЕНТАЦИИ</vt:lpstr>
      <vt:lpstr>Презентация PowerPoint</vt:lpstr>
      <vt:lpstr>Презентация PowerPoint</vt:lpstr>
      <vt:lpstr>          ВЫПОЛНЕНИЕ ВОСПИТАННИКАМИ ТРЕБОВАНИЙ ДЛЯ ПРИСВОЕНИЯ СПОРТИВНЫХ ЗВАНИЙ И РАЗРЯДОВ         </vt:lpstr>
      <vt:lpstr>Презентация PowerPoint</vt:lpstr>
      <vt:lpstr>Презентация PowerPoint</vt:lpstr>
      <vt:lpstr>Презентация PowerPoint</vt:lpstr>
      <vt:lpstr> ВЫСТУПЛЕНИЯ на заседаниях методических советов</vt:lpstr>
      <vt:lpstr> РЕЗУЛЬТАТЫ УЧАСТИЯ ВОСПИТАННИКОВ В ОФИЦИАЛЬНЫХ СОРЕВНОВАНИЯХ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СИСТЕМА ВЗАИМОДЕЙСТВИЯ  С РОДИТЕЛЯМИ ВОСПИТАННИКОВ </vt:lpstr>
      <vt:lpstr>Презентация PowerPoint</vt:lpstr>
      <vt:lpstr> НАЛИЧИЕ АВТОРСКИХ ПРОГРАММ, МЕТОДИЧЕСКИХ РАЗРАБОТОК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АКТИВНОСТЬ: УЧАСТИЕ В КОМИССИЯХ, ПЕДАГОГИЧЕСКИХ СООБЩЕСВАХ, В ЖЮРИ КОНКУРСОВ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272</cp:revision>
  <dcterms:created xsi:type="dcterms:W3CDTF">2013-09-05T17:59:00Z</dcterms:created>
  <dcterms:modified xsi:type="dcterms:W3CDTF">2024-02-20T08:40:16Z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AF4E74D3A604474E969217233FD01EA8</vt:lpwstr>
  </property>
  <property fmtid="{D5CDD505-2E9C-101B-9397-08002B2CF9AE}" pid="3" name="KSOProductBuildVer">
    <vt:lpwstr>1049-12.2.0.13416</vt:lpwstr>
  </property>
</Properties>
</file>