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8"/>
  </p:notesMasterIdLst>
  <p:sldIdLst>
    <p:sldId id="256" r:id="rId2"/>
    <p:sldId id="269" r:id="rId3"/>
    <p:sldId id="270" r:id="rId4"/>
    <p:sldId id="279" r:id="rId5"/>
    <p:sldId id="271" r:id="rId6"/>
    <p:sldId id="280" r:id="rId7"/>
    <p:sldId id="272" r:id="rId8"/>
    <p:sldId id="273" r:id="rId9"/>
    <p:sldId id="274" r:id="rId10"/>
    <p:sldId id="275" r:id="rId11"/>
    <p:sldId id="276" r:id="rId12"/>
    <p:sldId id="281" r:id="rId13"/>
    <p:sldId id="282" r:id="rId14"/>
    <p:sldId id="277" r:id="rId15"/>
    <p:sldId id="278" r:id="rId16"/>
    <p:sldId id="263" r:id="rId17"/>
  </p:sldIdLst>
  <p:sldSz cx="12192000" cy="6858000"/>
  <p:notesSz cx="6858000" cy="9144000"/>
  <p:embeddedFontLst>
    <p:embeddedFont>
      <p:font typeface="Calibri" pitchFamily="34" charset="0"/>
      <p:regular r:id="rId19"/>
      <p:bold r:id="rId20"/>
      <p:italic r:id="rId21"/>
      <p:boldItalic r:id="rId22"/>
    </p:embeddedFont>
    <p:embeddedFont>
      <p:font typeface="Calibri Light" charset="0"/>
      <p:regular r:id="rId23"/>
      <p:italic r:id="rId24"/>
    </p:embeddedFont>
    <p:embeddedFont>
      <p:font typeface="Century Gothic" pitchFamily="34" charset="0"/>
      <p:regular r:id="rId25"/>
      <p:bold r:id="rId26"/>
      <p:italic r:id="rId27"/>
      <p:boldItalic r:id="rId2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8865"/>
    <a:srgbClr val="F4FAFD"/>
    <a:srgbClr val="87C7E4"/>
    <a:srgbClr val="DDEFF7"/>
    <a:srgbClr val="7DC2E2"/>
    <a:srgbClr val="D8F2FF"/>
    <a:srgbClr val="75BFE0"/>
    <a:srgbClr val="6D83B6"/>
    <a:srgbClr val="7E8CB6"/>
    <a:srgbClr val="66CC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-132" y="-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91C097-4FB8-4AD1-94DD-DA5D81B18019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FFE17C-3687-4FD5-AE06-2D05DC08B07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47512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FFE17C-3687-4FD5-AE06-2D05DC08B077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FFE17C-3687-4FD5-AE06-2D05DC08B077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FFE17C-3687-4FD5-AE06-2D05DC08B077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3CCA6C7-68B1-458C-A89D-5A64643C48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BE2C2764-65BA-4C10-85E9-071DE6B1EB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F4A6CE2-2C04-4269-87B5-0D7092FBE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A1F75-FC38-4B6C-8FD5-960AF9A6A939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5CEFB81-3E0C-44EE-B960-6DFDAB5A2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3AA889E-2D7D-4FFC-B18E-A9EF41A9F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B5E8-49D3-4D26-9F53-D1ACB0D4B3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98108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F0EF106-C072-4C80-A703-5E314A8E4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F91FEA0B-1DED-406A-AA36-11B08500EE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F5B6EDF-A03D-47BB-8104-121DD67B6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A1F75-FC38-4B6C-8FD5-960AF9A6A939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A904474-DDA0-4B37-92F4-B3962F572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BB9EFED-EDE7-449C-80AD-2D7B52E6D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B5E8-49D3-4D26-9F53-D1ACB0D4B3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62422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4A144D3D-BAE3-4ED9-A4E7-EF9208AB7C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57C6E604-DC31-4AC0-9449-F3503E04DF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554EB82-17C7-4DE1-B45B-18C1C4524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A1F75-FC38-4B6C-8FD5-960AF9A6A939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F7D808F-04C6-462C-9B4E-858DF14E9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41F63EF-374F-4C8A-AF67-8A5D5E82A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B5E8-49D3-4D26-9F53-D1ACB0D4B3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33095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C8765AD-0FE9-46A3-92C6-5ADE37DEE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37DBEF2-68F8-4067-8C52-C08C7956D9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1966045-8DDF-4074-9E3A-A1428AD76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A1F75-FC38-4B6C-8FD5-960AF9A6A939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4CF817D-573D-44F0-8F33-85BAFFFC0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1AD05AA-BADE-496D-9064-D10EABFC2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B5E8-49D3-4D26-9F53-D1ACB0D4B3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66988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843569D-64D5-470A-8C68-2F21A43C8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8ADDD67-040B-4D0B-9E08-477B2C6504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7C0C3EF-C82C-4CE1-BD5B-4738E3AB7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A1F75-FC38-4B6C-8FD5-960AF9A6A939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55079C3-C4A4-44A8-BBD5-0F4AC81C4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00C3679-8004-478D-B3DE-F94C6F446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B5E8-49D3-4D26-9F53-D1ACB0D4B3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05097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B9584CB-6576-40D9-B3B8-CC37259F6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09B96BA-5EA2-4FBC-BE6A-4EF3E10A37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5B835C6-626B-4BEC-9729-55A4C6C05C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3A25CFC-C363-4F6F-A64C-1738704DA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A1F75-FC38-4B6C-8FD5-960AF9A6A939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C13D869-DB61-4D61-BD75-EA54894EA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08D20DE-3DFC-4F2D-ACD0-EDF902126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B5E8-49D3-4D26-9F53-D1ACB0D4B3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13929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D6378AD-E4E4-4AB2-9DBE-BE7929F81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0946060-241E-432B-9041-EDBC35AA23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271F13E2-4752-4F32-9BE5-FB259E0A90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FC2C68CB-63CF-4E02-9716-5F5D14B5BA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E177964A-022E-4708-A905-BC2A2C9536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8BAC56F5-C4A5-46D5-B55E-3475D4E1D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A1F75-FC38-4B6C-8FD5-960AF9A6A939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22CF332B-F22C-4561-BBEB-13095EA31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CD41534D-434A-4B7B-8E8A-0C0A05B8D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B5E8-49D3-4D26-9F53-D1ACB0D4B3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15400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6EBDD4E-C8AA-4A96-ADBE-05578A8D1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ED7694C0-41DC-41FC-BCC7-5B720B949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A1F75-FC38-4B6C-8FD5-960AF9A6A939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5C2F9EC9-EE90-4D02-BDAB-EE413DD6C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D12EA537-1066-4233-BB0D-46C885831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B5E8-49D3-4D26-9F53-D1ACB0D4B3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97670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8C4D691D-3FB9-47C8-8025-D2D62D65D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A1F75-FC38-4B6C-8FD5-960AF9A6A939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0FAFD106-28E8-46C8-A5D2-89BA0CE5C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1BC33DF4-3405-4AE2-9EDB-D4B98C2C3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B5E8-49D3-4D26-9F53-D1ACB0D4B3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55067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D284ECF-B74C-4593-B9B7-30F0942F0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63DABAB-39C6-4202-8C0A-FD3B73447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8560F14-EAE2-46E6-9EC9-6B85D868D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EC160DA-51D9-479E-BAAE-2E10D33F9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A1F75-FC38-4B6C-8FD5-960AF9A6A939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4F606BA-2BD7-496C-BA78-6C2998CE0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C0E9C44-AB77-40E0-890F-6916A5B06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B5E8-49D3-4D26-9F53-D1ACB0D4B3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71457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6967F6C-3672-468C-8AB5-F2792B315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EFCBD121-A4E7-47D2-94F9-33D0B9AF59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E1EA2765-9C17-4B78-B25A-D8B393068B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6538338B-FD4A-411F-B2E3-4C5FF7475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A1F75-FC38-4B6C-8FD5-960AF9A6A939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86D4102-457D-4B6F-9172-2E193EC87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CDB14EA-C6DD-4561-ACF4-0FFB58018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B5E8-49D3-4D26-9F53-D1ACB0D4B3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67234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9D35EB4-0208-478C-B271-8E12F95DB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0664AF9-ECD2-4146-A70D-F89F90C21F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DC4596B-C5D2-4470-8646-D558409B9A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A1F75-FC38-4B6C-8FD5-960AF9A6A939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63E634A-8323-440F-8D2B-011DCA812B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90A7740-DF78-4AB3-9A1B-F4526BABFD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EFB5E8-49D3-4D26-9F53-D1ACB0D4B3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77987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47C07997-C368-47E7-90E7-099F4F4EF21C}"/>
              </a:ext>
            </a:extLst>
          </p:cNvPr>
          <p:cNvSpPr/>
          <p:nvPr/>
        </p:nvSpPr>
        <p:spPr>
          <a:xfrm>
            <a:off x="3890595" y="4222460"/>
            <a:ext cx="7376571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400" b="1" dirty="0" smtClean="0">
                <a:ln w="0"/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Архипова Надежда Николаевна</a:t>
            </a:r>
            <a:endParaRPr lang="ru-RU" sz="2400" b="1" dirty="0">
              <a:ln w="0"/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n w="0"/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n w="0"/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Воспитатель</a:t>
            </a:r>
          </a:p>
          <a:p>
            <a:endParaRPr lang="ru-RU" sz="2400" b="1" cap="none" spc="0" dirty="0" smtClean="0">
              <a:ln w="0"/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cap="none" spc="0" dirty="0" smtClean="0">
                <a:ln w="0"/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МДОУ «Детский сад №85 комбинированного вида»</a:t>
            </a:r>
            <a:endParaRPr lang="ru-RU" sz="2400" b="1" cap="none" spc="0" dirty="0">
              <a:ln w="0"/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096CEEF5-39D5-44FB-A228-264DE9E55736}"/>
              </a:ext>
            </a:extLst>
          </p:cNvPr>
          <p:cNvSpPr/>
          <p:nvPr/>
        </p:nvSpPr>
        <p:spPr>
          <a:xfrm>
            <a:off x="3368040" y="1532400"/>
            <a:ext cx="5926379" cy="221983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200" b="1" i="1" dirty="0" smtClean="0">
                <a:ln w="0"/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b="1" i="1" dirty="0" err="1" smtClean="0">
                <a:ln w="0"/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Коучинг</a:t>
            </a:r>
            <a:r>
              <a:rPr lang="ru-RU" sz="3200" b="1" i="1" dirty="0" smtClean="0">
                <a:ln w="0"/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как инновационная форма сопровождения молодого воспитателя ДОУ»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8906492" y="1435717"/>
            <a:ext cx="2206171" cy="278674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ФОТО</a:t>
            </a:r>
            <a:endParaRPr lang="ru-RU" sz="3200" dirty="0"/>
          </a:p>
        </p:txBody>
      </p:sp>
      <p:pic>
        <p:nvPicPr>
          <p:cNvPr id="1026" name="Picture 2" descr="C:\Documents and Settings\ст.воспитатель\Рабочий стол\архипов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63988" y="1554481"/>
            <a:ext cx="1908811" cy="25450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0453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44880" y="1493521"/>
            <a:ext cx="10241280" cy="960120"/>
          </a:xfrm>
        </p:spPr>
        <p:txBody>
          <a:bodyPr>
            <a:normAutofit fontScale="90000"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1этап Организационный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 этом этапе выявляю профессиональную некомпетентность молодого педагога и определяю точки роста.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Documents and Settings\ст.воспитатель\Рабочий стол\архипова\IMG202301311003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1921" y="2209800"/>
            <a:ext cx="4320000" cy="32527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123" name="Picture 3" descr="C:\Documents and Settings\ст.воспитатель\Рабочий стол\архипова\IMG20230131100245.jpg"/>
          <p:cNvPicPr>
            <a:picLocks noChangeAspect="1" noChangeArrowheads="1"/>
          </p:cNvPicPr>
          <p:nvPr/>
        </p:nvPicPr>
        <p:blipFill>
          <a:blip r:embed="rId4" cstate="print"/>
          <a:srcRect l="11203"/>
          <a:stretch>
            <a:fillRect/>
          </a:stretch>
        </p:blipFill>
        <p:spPr bwMode="auto">
          <a:xfrm>
            <a:off x="182880" y="1549101"/>
            <a:ext cx="3672840" cy="31143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3" descr="C:\Documents and Settings\ст.воспитатель\Рабочий стол\архипова\IMG20230131114642.jpg"/>
          <p:cNvPicPr>
            <a:picLocks noChangeAspect="1" noChangeArrowheads="1"/>
          </p:cNvPicPr>
          <p:nvPr/>
        </p:nvPicPr>
        <p:blipFill>
          <a:blip r:embed="rId5" cstate="print"/>
          <a:srcRect r="35907"/>
          <a:stretch>
            <a:fillRect/>
          </a:stretch>
        </p:blipFill>
        <p:spPr bwMode="auto">
          <a:xfrm>
            <a:off x="8427720" y="1630680"/>
            <a:ext cx="3246120" cy="45916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05415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8120" y="685800"/>
            <a:ext cx="10332720" cy="1828800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       2 этап Основной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На этом этапе реализуется мероприятия, направленные на развитие и корректировку профессиональных знаний, умений, навыков молодого педагога исходя из намеченного плана работы: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 descr="C:\Documents and Settings\ст.воспитатель\Рабочий стол\архипова\IMG202301311018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1874520"/>
            <a:ext cx="5196840" cy="46786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148" name="Picture 4" descr="C:\Documents and Settings\ст.воспитатель\Рабочий стол\архипова\IMG202301311011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8120" y="1906076"/>
            <a:ext cx="5638800" cy="46014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05415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4800600" y="883920"/>
            <a:ext cx="6385560" cy="1249680"/>
          </a:xfrm>
        </p:spPr>
        <p:txBody>
          <a:bodyPr>
            <a:no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Обучающий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коучинг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«Добро пожаловать в наш детский сад», «Моя педагогическая документация»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3" descr="C:\Documents and Settings\ст.воспитатель\Рабочий стол\материалы проводимые в ДОУ, видео\мастер класс\20190312_132626.jpg"/>
          <p:cNvPicPr>
            <a:picLocks noChangeAspect="1" noChangeArrowheads="1"/>
          </p:cNvPicPr>
          <p:nvPr/>
        </p:nvPicPr>
        <p:blipFill>
          <a:blip r:embed="rId4" cstate="print"/>
          <a:srcRect l="3123" r="5211"/>
          <a:stretch>
            <a:fillRect/>
          </a:stretch>
        </p:blipFill>
        <p:spPr bwMode="auto">
          <a:xfrm>
            <a:off x="5852160" y="2514600"/>
            <a:ext cx="4693920" cy="31851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197" name="Picture 5" descr="C:\Documents and Settings\ст.воспитатель\Рабочий стол\архипова\IMG202301311015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7761" y="1036320"/>
            <a:ext cx="3970289" cy="52730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05415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051560" y="640080"/>
            <a:ext cx="10134600" cy="1356360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Обучающий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коучинг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«Мы вместе», «Пути совершенствования взаимодействия педагога с родителями»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9" name="Picture 3" descr="C:\Documents and Settings\ст.воспитатель\Рабочий стол\экскурсия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0560" y="1965960"/>
            <a:ext cx="5059680" cy="42824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220" name="Picture 4" descr="C:\Documents and Settings\ст.воспитатель\Рабочий стол\экс 2.jpg"/>
          <p:cNvPicPr>
            <a:picLocks noChangeAspect="1" noChangeArrowheads="1"/>
          </p:cNvPicPr>
          <p:nvPr/>
        </p:nvPicPr>
        <p:blipFill>
          <a:blip r:embed="rId5"/>
          <a:srcRect l="8428"/>
          <a:stretch>
            <a:fillRect/>
          </a:stretch>
        </p:blipFill>
        <p:spPr bwMode="auto">
          <a:xfrm>
            <a:off x="6111240" y="1950720"/>
            <a:ext cx="4967371" cy="42367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05415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01040" y="624841"/>
            <a:ext cx="10637520" cy="1447800"/>
          </a:xfrm>
        </p:spPr>
        <p:txBody>
          <a:bodyPr>
            <a:normAutofit/>
          </a:bodyPr>
          <a:lstStyle/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На 3 этапе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происходит подведение итогов работы с молодыми педагогами, анализ эффективности реализации программы в целях повышения педагогической компетенции.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«Кейс молодого специалиста» -вносятся педагогические находки, анкеты, отзывы и достижения на проведенные мероприятия.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C:\Documents and Settings\ст.воспитатель\Рабочий стол\архипова\IMG202301311147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717" y="2468880"/>
            <a:ext cx="3775004" cy="32156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269" name="Picture 5" descr="C:\Documents and Settings\ст.воспитатель\Рабочий стол\anketa-roditelej-prizyvnika-dlja-voenkomata-obrazec-zapolnenij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880" y="2499360"/>
            <a:ext cx="3818058" cy="31881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271" name="Picture 7" descr="C:\Documents and Settings\ст.воспитатель\Рабочий стол\архипова\IMG20230131100306.jpg"/>
          <p:cNvPicPr>
            <a:picLocks noChangeAspect="1" noChangeArrowheads="1"/>
          </p:cNvPicPr>
          <p:nvPr/>
        </p:nvPicPr>
        <p:blipFill>
          <a:blip r:embed="rId5" cstate="print"/>
          <a:srcRect l="55882" t="13898"/>
          <a:stretch>
            <a:fillRect/>
          </a:stretch>
        </p:blipFill>
        <p:spPr bwMode="auto">
          <a:xfrm>
            <a:off x="8244840" y="2042160"/>
            <a:ext cx="2743200" cy="40310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05415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79320" y="1493520"/>
            <a:ext cx="8488680" cy="3108959"/>
          </a:xfrm>
        </p:spPr>
        <p:txBody>
          <a:bodyPr>
            <a:noAutofit/>
          </a:bodyPr>
          <a:lstStyle/>
          <a:p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Коучинг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построен на мотивированном взаимодействии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коуча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и педагогов, в котором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коуч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создает специальные условия, направленные на раскрытие личностного потенциала каждого педагога для достижения им значимых для него целей в оптимальные сроки в конкретной предметной области знания.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415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47C07997-C368-47E7-90E7-099F4F4EF21C}"/>
              </a:ext>
            </a:extLst>
          </p:cNvPr>
          <p:cNvSpPr/>
          <p:nvPr/>
        </p:nvSpPr>
        <p:spPr>
          <a:xfrm>
            <a:off x="3669943" y="2104379"/>
            <a:ext cx="7222683" cy="295465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b="1" dirty="0">
              <a:ln w="0"/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r>
              <a:rPr lang="ru-RU" sz="2400" b="1" smtClean="0">
                <a:ln w="0"/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Архипова Надежда </a:t>
            </a:r>
            <a:r>
              <a:rPr lang="ru-RU" sz="2400" b="1" dirty="0" smtClean="0">
                <a:ln w="0"/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Николаевна</a:t>
            </a:r>
            <a:endParaRPr lang="ru-RU" sz="2400" b="1" dirty="0">
              <a:ln w="0"/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n w="0"/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n w="0"/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Воспитатель</a:t>
            </a:r>
          </a:p>
          <a:p>
            <a:pPr algn="ctr"/>
            <a:endParaRPr lang="ru-RU" sz="2400" b="1" dirty="0">
              <a:ln w="0"/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n w="0"/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МДОУ «Детский сад №85 комбинированного вида</a:t>
            </a:r>
          </a:p>
          <a:p>
            <a:pPr algn="ctr"/>
            <a:endParaRPr lang="ru-RU" sz="2400" b="1" cap="none" spc="0" dirty="0" smtClean="0">
              <a:ln w="0"/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ln w="0"/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nadarxipova@yandex.ru</a:t>
            </a:r>
            <a:endParaRPr lang="ru-RU" sz="2400" b="1" cap="none" spc="0" dirty="0">
              <a:ln w="0"/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095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1021080"/>
            <a:ext cx="5882640" cy="4450079"/>
          </a:xfrm>
        </p:spPr>
        <p:txBody>
          <a:bodyPr>
            <a:normAutofit/>
          </a:bodyPr>
          <a:lstStyle/>
          <a:p>
            <a:pPr algn="just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Наставничество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считается одним из эффективных способов передачи знаний и навыков молодым сотрудникам в процессе их адаптации в новом коллективе. Наставничество можно рассматривать как постоянное обучение непосредственно  на рабочем месте под руководством опытного специалиста-наставника. </a:t>
            </a:r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Documents and Settings\ст.воспитатель\Рабочий стол\архипова\арх.2.jpg"/>
          <p:cNvPicPr>
            <a:picLocks noChangeAspect="1" noChangeArrowheads="1"/>
          </p:cNvPicPr>
          <p:nvPr/>
        </p:nvPicPr>
        <p:blipFill>
          <a:blip r:embed="rId3"/>
          <a:srcRect r="20770"/>
          <a:stretch>
            <a:fillRect/>
          </a:stretch>
        </p:blipFill>
        <p:spPr bwMode="auto">
          <a:xfrm>
            <a:off x="6744148" y="1630680"/>
            <a:ext cx="3991509" cy="38709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05415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79320" y="1493520"/>
            <a:ext cx="8488680" cy="3108959"/>
          </a:xfrm>
        </p:spPr>
        <p:txBody>
          <a:bodyPr>
            <a:normAutofit/>
          </a:bodyPr>
          <a:lstStyle/>
          <a:p>
            <a:pPr algn="just"/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Documents and Settings\ст.воспитатель\Рабочий стол\архипова\арх 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280" y="1066800"/>
            <a:ext cx="5684520" cy="48615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1" name="Picture 3" descr="C:\Documents and Settings\ст.воспитатель\Рабочий стол\архипова\IMG202301251321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0760" y="1066800"/>
            <a:ext cx="5342305" cy="48615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05415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79320" y="1493520"/>
            <a:ext cx="8488680" cy="3108959"/>
          </a:xfrm>
        </p:spPr>
        <p:txBody>
          <a:bodyPr>
            <a:normAutofit/>
          </a:bodyPr>
          <a:lstStyle/>
          <a:p>
            <a:pPr algn="just"/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Documents and Settings\ст.воспитатель\Рабочий стол\архипова\IMG20230125131116.jpg"/>
          <p:cNvPicPr>
            <a:picLocks noChangeAspect="1" noChangeArrowheads="1"/>
          </p:cNvPicPr>
          <p:nvPr/>
        </p:nvPicPr>
        <p:blipFill>
          <a:blip r:embed="rId3" cstate="print"/>
          <a:srcRect r="32141"/>
          <a:stretch>
            <a:fillRect/>
          </a:stretch>
        </p:blipFill>
        <p:spPr bwMode="auto">
          <a:xfrm>
            <a:off x="1676400" y="1256134"/>
            <a:ext cx="3870960" cy="50227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75" name="Picture 3" descr="C:\Documents and Settings\ст.воспитатель\Рабочий стол\архипова\арх 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50280" y="1264920"/>
            <a:ext cx="3794760" cy="50088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05415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36320" y="1021080"/>
            <a:ext cx="9631680" cy="4312920"/>
          </a:xfrm>
        </p:spPr>
        <p:txBody>
          <a:bodyPr>
            <a:normAutofit/>
          </a:bodyPr>
          <a:lstStyle/>
          <a:p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Коучинг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– сравнительно молодое явление в российском социуме. Наставничество 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коучинг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различны по своей сути. Но при этом они не исключают друг друга, а скорее, наоборот, они прекрасно могут друг друга дополнять.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Коучинг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— это искусство способствовать повышению результативности, обучению и развитию другого человека.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Коучингом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называется процесс, построенный на принципах партнерства, который стимулирует мышление и творчество педагогов и вдохновляет их на максимальное раскрытие и развитие личного и профессионального потенциала</a:t>
            </a:r>
            <a:r>
              <a:rPr lang="ru-RU" sz="1400" dirty="0" smtClean="0"/>
              <a:t>. </a:t>
            </a:r>
            <a:br>
              <a:rPr lang="ru-RU" sz="1400" dirty="0" smtClean="0"/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415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ст.воспитатель\Рабочий стол\архипова\архипов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" y="746760"/>
            <a:ext cx="5562600" cy="56540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171" name="Picture 3" descr="C:\Documents and Settings\ст.воспитатель\Рабочий стол\архипова\IMG202301311005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777240"/>
            <a:ext cx="5425439" cy="56997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05415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55320" y="868681"/>
            <a:ext cx="5654040" cy="4556760"/>
          </a:xfrm>
        </p:spPr>
        <p:txBody>
          <a:bodyPr>
            <a:normAutofit/>
          </a:bodyPr>
          <a:lstStyle/>
          <a:p>
            <a:r>
              <a:rPr lang="ru-RU" sz="1400" dirty="0" smtClean="0"/>
              <a:t>. </a:t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Коучинг-термин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введенный в обращение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бизнессферы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в начале 90-хгг.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XX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Джоном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Уитмором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Дословно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коучинг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переводится как «тренировать, наставлять».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Коучинг-процесс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ориентированный на достижение различных жизненных целей, направленный на раскрытие потенциала человека с целью максимального повышения его эффективности.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Documents and Settings\ст.воспитатель\Рабочий стол\коучинг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3190" y="2010728"/>
            <a:ext cx="4286250" cy="28813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05415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425440" y="807720"/>
            <a:ext cx="5882640" cy="5227320"/>
          </a:xfrm>
        </p:spPr>
        <p:txBody>
          <a:bodyPr>
            <a:normAutofit fontScale="90000"/>
          </a:bodyPr>
          <a:lstStyle/>
          <a:p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Коучинг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как форма подготовки педагогов к организации педагогической деятельности: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позволяет развить способности педагогов в области эффективного взаимодействия с детьми, родителями и коллегами;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оказывает эффективную помощь по достижению поставленных целей в их профессиональной деятельности;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позволяет подвести педагогов к адекватному решению возникших проблем в организации педагогической деятельности;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помогает принять педагогам ответственность за сделанный выбор и действия в общении с родителями и детьми.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Documents and Settings\ст.воспитатель\Рабочий стол\IMG202211101349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9100" y="3611880"/>
            <a:ext cx="4068427" cy="30632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43" name="Picture 3" descr="C:\Documents and Settings\ст.воспитатель\Рабочий стол\10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3361" y="701040"/>
            <a:ext cx="4922519" cy="27689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05415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097280"/>
            <a:ext cx="9525000" cy="4937760"/>
          </a:xfrm>
        </p:spPr>
        <p:txBody>
          <a:bodyPr>
            <a:noAutofit/>
          </a:bodyPr>
          <a:lstStyle/>
          <a:p>
            <a:pPr algn="l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                              Пять основных принципов </a:t>
            </a:r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коучинга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                                  в работе с  молодым педагогом:</a:t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-Первый принцип </a:t>
            </a:r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коучинга-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это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равноправие, иначе говоря, партнерство. 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- Второй принцип-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вера в наставника, его способности и возможности.. 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-Третий принцип-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отсутствие экспертной оценки. 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Четвертый-принцип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единства и взаимосвязи. 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Пятый принцип-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принцип мониторинга. 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415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00B0F0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703</TotalTime>
  <Words>225</Words>
  <Application>Microsoft Office PowerPoint</Application>
  <PresentationFormat>Произвольный</PresentationFormat>
  <Paragraphs>35</Paragraphs>
  <Slides>16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Times New Roman</vt:lpstr>
      <vt:lpstr>Calibri</vt:lpstr>
      <vt:lpstr>Calibri Light</vt:lpstr>
      <vt:lpstr>Century Gothic</vt:lpstr>
      <vt:lpstr>Тема Office</vt:lpstr>
      <vt:lpstr>Слайд 1</vt:lpstr>
      <vt:lpstr>Наставничество считается одним из эффективных способов передачи знаний и навыков молодым сотрудникам в процессе их адаптации в новом коллективе. Наставничество можно рассматривать как постоянное обучение непосредственно  на рабочем месте под руководством опытного специалиста-наставника.  </vt:lpstr>
      <vt:lpstr> </vt:lpstr>
      <vt:lpstr> </vt:lpstr>
      <vt:lpstr>Коучинг – сравнительно молодое явление в российском социуме. Наставничество и коучинг различны по своей сути. Но при этом они не исключают друг друга, а скорее, наоборот, они прекрасно могут друг друга дополнять. Коучинг — это искусство способствовать повышению результативности, обучению и развитию другого человека.  Коучингом называется процесс, построенный на принципах партнерства, который стимулирует мышление и творчество педагогов и вдохновляет их на максимальное раскрытие и развитие личного и профессионального потенциала.  </vt:lpstr>
      <vt:lpstr>Слайд 6</vt:lpstr>
      <vt:lpstr>.   Коучинг-термин, введенный в обращение бизнессферы в начале 90-хгг. XX  Джоном Уитмором.  Дословно «коучинг» переводится как «тренировать, наставлять». Коучинг-процесс, ориентированный на достижение различных жизненных целей, направленный на раскрытие потенциала человека с целью максимального повышения его эффективности. </vt:lpstr>
      <vt:lpstr>Коучинг, как форма подготовки педагогов к организации педагогической деятельности: - позволяет развить способности педагогов в области эффективного взаимодействия с детьми, родителями и коллегами; - оказывает эффективную помощь по достижению поставленных целей в их профессиональной деятельности; - позволяет подвести педагогов к адекватному решению возникших проблем в организации педагогической деятельности; - помогает принять педагогам ответственность за сделанный выбор и действия в общении с родителями и детьми.  </vt:lpstr>
      <vt:lpstr>                               Пять основных принципов коучинга                                     в работе с  молодым педагогом:  -Первый принцип коучинга-это равноправие, иначе говоря, партнерство.  - Второй принцип-вера в наставника, его способности и возможности..  -Третий принцип-отсутствие экспертной оценки.  -Четвертый-принцип единства и взаимосвязи.  -Пятый принцип-принцип мониторинга.   </vt:lpstr>
      <vt:lpstr>1этап Организационный На этом этапе выявляю профессиональную некомпетентность молодого педагога и определяю точки роста.  </vt:lpstr>
      <vt:lpstr>       2 этап Основной На этом этапе реализуется мероприятия, направленные на развитие и корректировку профессиональных знаний, умений, навыков молодого педагога исходя из намеченного плана работы:  </vt:lpstr>
      <vt:lpstr>  </vt:lpstr>
      <vt:lpstr>  </vt:lpstr>
      <vt:lpstr>На 3 этапе происходит подведение итогов работы с молодыми педагогами, анализ эффективности реализации программы в целях повышения педагогической компетенции. «Кейс молодого специалиста» -вносятся педагогические находки, анкеты, отзывы и достижения на проведенные мероприятия.</vt:lpstr>
      <vt:lpstr>Коучинг построен на мотивированном взаимодействии коуча и педагогов, в котором коуч создает специальные условия, направленные на раскрытие личностного потенциала каждого педагога для достижения им значимых для него целей в оптимальные сроки в конкретной предметной области знания. 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ст.воспитатель</cp:lastModifiedBy>
  <cp:revision>65</cp:revision>
  <dcterms:created xsi:type="dcterms:W3CDTF">2021-01-15T08:36:31Z</dcterms:created>
  <dcterms:modified xsi:type="dcterms:W3CDTF">2023-01-31T12:55:38Z</dcterms:modified>
</cp:coreProperties>
</file>