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66" r:id="rId2"/>
    <p:sldId id="258" r:id="rId3"/>
    <p:sldId id="328" r:id="rId4"/>
    <p:sldId id="259" r:id="rId5"/>
    <p:sldId id="260" r:id="rId6"/>
    <p:sldId id="261" r:id="rId7"/>
    <p:sldId id="296" r:id="rId8"/>
    <p:sldId id="331" r:id="rId9"/>
    <p:sldId id="263" r:id="rId10"/>
    <p:sldId id="264" r:id="rId11"/>
    <p:sldId id="297" r:id="rId12"/>
    <p:sldId id="265" r:id="rId13"/>
    <p:sldId id="332" r:id="rId14"/>
    <p:sldId id="267" r:id="rId15"/>
    <p:sldId id="298" r:id="rId16"/>
    <p:sldId id="369" r:id="rId17"/>
    <p:sldId id="370" r:id="rId18"/>
    <p:sldId id="269" r:id="rId19"/>
    <p:sldId id="292" r:id="rId20"/>
    <p:sldId id="351" r:id="rId21"/>
    <p:sldId id="352" r:id="rId22"/>
    <p:sldId id="353" r:id="rId23"/>
    <p:sldId id="371" r:id="rId24"/>
    <p:sldId id="335" r:id="rId25"/>
    <p:sldId id="337" r:id="rId26"/>
    <p:sldId id="276" r:id="rId27"/>
    <p:sldId id="277" r:id="rId28"/>
    <p:sldId id="356" r:id="rId29"/>
    <p:sldId id="357" r:id="rId30"/>
    <p:sldId id="363" r:id="rId31"/>
    <p:sldId id="364" r:id="rId32"/>
    <p:sldId id="278" r:id="rId33"/>
    <p:sldId id="358" r:id="rId34"/>
    <p:sldId id="368" r:id="rId35"/>
    <p:sldId id="301" r:id="rId36"/>
    <p:sldId id="354" r:id="rId37"/>
    <p:sldId id="339" r:id="rId38"/>
    <p:sldId id="281" r:id="rId39"/>
    <p:sldId id="360" r:id="rId40"/>
    <p:sldId id="286" r:id="rId41"/>
    <p:sldId id="321" r:id="rId42"/>
    <p:sldId id="288" r:id="rId43"/>
    <p:sldId id="324" r:id="rId44"/>
    <p:sldId id="350" r:id="rId45"/>
    <p:sldId id="362" r:id="rId46"/>
    <p:sldId id="365" r:id="rId47"/>
    <p:sldId id="290" r:id="rId48"/>
    <p:sldId id="291" r:id="rId49"/>
    <p:sldId id="372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35" autoAdjust="0"/>
    <p:restoredTop sz="94660"/>
  </p:normalViewPr>
  <p:slideViewPr>
    <p:cSldViewPr>
      <p:cViewPr>
        <p:scale>
          <a:sx n="60" d="100"/>
          <a:sy n="60" d="100"/>
        </p:scale>
        <p:origin x="-1638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7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2022-2023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c:rich>
      </c:tx>
      <c:layout>
        <c:manualLayout>
          <c:xMode val="edge"/>
          <c:yMode val="edge"/>
          <c:x val="0.39069599670354055"/>
          <c:y val="0"/>
        </c:manualLayout>
      </c:layout>
      <c:overlay val="1"/>
    </c:title>
    <c:view3D>
      <c:rotX val="0"/>
      <c:rotY val="0"/>
      <c:rAngAx val="1"/>
    </c:view3D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Математическое развитие</c:v>
                </c:pt>
              </c:strCache>
            </c:strRef>
          </c:tx>
          <c:invertIfNegative val="1"/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16</c:v>
                </c:pt>
                <c:pt idx="1">
                  <c:v>43</c:v>
                </c:pt>
                <c:pt idx="2">
                  <c:v>41</c:v>
                </c:pt>
                <c:pt idx="4">
                  <c:v>53</c:v>
                </c:pt>
                <c:pt idx="5">
                  <c:v>40</c:v>
                </c:pt>
                <c:pt idx="6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Конструирование</c:v>
                </c:pt>
              </c:strCache>
            </c:strRef>
          </c:tx>
          <c:invertIfNegative val="1"/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25</c:v>
                </c:pt>
                <c:pt idx="1">
                  <c:v>42</c:v>
                </c:pt>
                <c:pt idx="2">
                  <c:v>33</c:v>
                </c:pt>
                <c:pt idx="4">
                  <c:v>54</c:v>
                </c:pt>
                <c:pt idx="5">
                  <c:v>40</c:v>
                </c:pt>
                <c:pt idx="6">
                  <c:v>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Познавательное и речевое развитие</c:v>
                </c:pt>
              </c:strCache>
            </c:strRef>
          </c:tx>
          <c:invertIfNegative val="1"/>
          <c:cat>
            <c:strRef>
              <c:f>Лист1!$A$2:$A$8</c:f>
              <c:strCache>
                <c:ptCount val="7"/>
                <c:pt idx="0">
                  <c:v>Выполняют самостоятельно</c:v>
                </c:pt>
                <c:pt idx="1">
                  <c:v>Выполняют с помощью</c:v>
                </c:pt>
                <c:pt idx="2">
                  <c:v>Не выполняют</c:v>
                </c:pt>
                <c:pt idx="4">
                  <c:v>Выполняют самостоятельно</c:v>
                </c:pt>
                <c:pt idx="5">
                  <c:v>Выполняют с помощью</c:v>
                </c:pt>
                <c:pt idx="6">
                  <c:v>Не выполняют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25</c:v>
                </c:pt>
                <c:pt idx="1">
                  <c:v>42</c:v>
                </c:pt>
                <c:pt idx="2">
                  <c:v>33</c:v>
                </c:pt>
                <c:pt idx="4">
                  <c:v>53</c:v>
                </c:pt>
                <c:pt idx="5">
                  <c:v>41</c:v>
                </c:pt>
                <c:pt idx="6">
                  <c:v>6</c:v>
                </c:pt>
              </c:numCache>
            </c:numRef>
          </c:val>
        </c:ser>
        <c:shape val="cylinder"/>
        <c:axId val="99224192"/>
        <c:axId val="99226368"/>
        <c:axId val="0"/>
      </c:bar3DChart>
      <c:catAx>
        <c:axId val="99224192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400" dirty="0">
                    <a:latin typeface="Times New Roman" pitchFamily="18" charset="0"/>
                    <a:cs typeface="Times New Roman" pitchFamily="18" charset="0"/>
                  </a:rPr>
                  <a:t>Начало года  </a:t>
                </a: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                                                       </a:t>
                </a:r>
                <a:r>
                  <a:rPr lang="ru-RU" sz="1400" dirty="0">
                    <a:latin typeface="Times New Roman" pitchFamily="18" charset="0"/>
                    <a:cs typeface="Times New Roman" pitchFamily="18" charset="0"/>
                  </a:rPr>
                  <a:t>Конец года</a:t>
                </a:r>
              </a:p>
            </c:rich>
          </c:tx>
          <c:layout>
            <c:manualLayout>
              <c:xMode val="edge"/>
              <c:yMode val="edge"/>
              <c:x val="8.2380550889093157E-2"/>
              <c:y val="7.7839091734399776E-2"/>
            </c:manualLayout>
          </c:layout>
          <c:overlay val="1"/>
        </c:title>
        <c:majorTickMark val="cross"/>
        <c:minorTickMark val="cross"/>
        <c:tickLblPos val="nextTo"/>
        <c:crossAx val="99226368"/>
        <c:crosses val="autoZero"/>
        <c:auto val="1"/>
        <c:lblAlgn val="ctr"/>
        <c:lblOffset val="100"/>
        <c:noMultiLvlLbl val="1"/>
      </c:catAx>
      <c:valAx>
        <c:axId val="99226368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99224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069726457256965"/>
          <c:y val="4.9983865928990324E-2"/>
          <c:w val="0.28286196075945491"/>
          <c:h val="0.25665177094831976"/>
        </c:manualLayout>
      </c:layout>
      <c:overlay val="1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5B873-0363-4D44-8B09-90B91FE4679F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B5E0-C5CC-4570-A2C1-14EEC7941D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493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B5E0-C5CC-4570-A2C1-14EEC7941D8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6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8001056" cy="200024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РФ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Наумовой Елены Николаевны,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учителя-дефектолога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№91 компенсирующего вида» г.о. Саранск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86116" y="2571744"/>
            <a:ext cx="5643602" cy="31393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 рождения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06.09.1981 г.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 МГПИ им. М.Е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«Специальное (дефектологическое) образование»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магистр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4303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 июля 2015 г.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</a:rPr>
              <a:t>Общий трудовой стаж: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6" charset="0"/>
              </a:rPr>
              <a:t>25 лет.</a:t>
            </a:r>
            <a:endParaRPr lang="ru-RU" sz="1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года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по специальности: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 лет</a:t>
            </a:r>
          </a:p>
        </p:txBody>
      </p:sp>
      <p:pic>
        <p:nvPicPr>
          <p:cNvPr id="1026" name="Picture 2" descr="C:\Users\Елена Николаевна\Desktop\Елена звездочка моя))))\МЫ\E-5KN0vu2E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08" r="23151"/>
          <a:stretch/>
        </p:blipFill>
        <p:spPr bwMode="auto">
          <a:xfrm>
            <a:off x="571472" y="2500306"/>
            <a:ext cx="2317936" cy="35384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04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 Николаевна\Desktop\Елена звездочка моя))))\ДЕФЕКТОЛОГ\к аттестации дефектолог\Дипломы сканы\Новая папка\Справка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328282" cy="61206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 Николаевна\Desktop\Елена звездочка моя))))\ДЕФЕКТОЛОГ\к аттестации дефектолог\Дипломы сканы\Новая папка\Справка1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666"/>
            <a:ext cx="4248472" cy="60078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 Николаевна\Desktop\Елена звездочка моя))))\ДЕФЕКТОЛОГ\к аттестации дефектолог\Дипломы сканы\Новая папка\Справка1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666"/>
            <a:ext cx="4243538" cy="60008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53689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4. РЕЗУЛЬТАТЫ УЧАСТИЯ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0" t="5704" r="8273" b="13025"/>
          <a:stretch>
            <a:fillRect/>
          </a:stretch>
        </p:blipFill>
        <p:spPr bwMode="auto">
          <a:xfrm>
            <a:off x="0" y="357166"/>
            <a:ext cx="4009758" cy="56436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 l="4277" r="3778" b="3294"/>
          <a:stretch>
            <a:fillRect/>
          </a:stretch>
        </p:blipFill>
        <p:spPr bwMode="auto">
          <a:xfrm>
            <a:off x="3929026" y="2285992"/>
            <a:ext cx="5214974" cy="392909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 rot="21289281">
            <a:off x="3705634" y="5585000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 Николаевна\Desktop\Елена звездочка моя))))\ДЕФЕКТОЛОГ\к аттестации дефектолог\Дипломы сканы\Новая папка\Справка1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14" y="439528"/>
            <a:ext cx="4430124" cy="62646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Елена Николаевна\Desktop\Елена звездочка моя))))\ДЕФЕКТОЛОГ\к аттестации дефектолог\Дипломы сканы\Новая папка\Справка1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6284" y="439528"/>
            <a:ext cx="4412220" cy="62646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 Николаевна\Desktop\Елена звездочка моя))))\ДЕФЕКТОЛОГ\к аттестации дефектолог\Дипломы сканы\Новая папка\Справка2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552" y="404664"/>
            <a:ext cx="4226440" cy="59766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Елена Николаевна\Desktop\Елена звездочка моя))))\ДЕФЕКТОЛОГ\к аттестации дефектолог\Дипломы сканы\Новая папка\Справка2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320480" cy="59497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7901014" cy="5083188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5. УЧАСТИЕ ДЕТЕЙ В ЗАОЧНЫХ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ОЛИМПИАДАХ, ОТКРЫТЫХ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КОНКУРСАХ, КОНФЕРЕНЦИЯХ,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ВЫСТАВКАХ, ТУРНИРАХ,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СОРЕВНОВАНИЯХ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сети интернет – 1 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16755028966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85728"/>
            <a:ext cx="4429156" cy="626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7901014" cy="5083188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6. НАЛИЧИЕ ПУБЛИКАЦИЙ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i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</a:t>
            </a:r>
            <a: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убликация в сети интернет – 1 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i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</a:t>
            </a:r>
            <a: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еспубликанский уровень – 1</a:t>
            </a:r>
            <a:b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Российский уровень – 1 </a:t>
            </a:r>
            <a:b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Международный уровень – 1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мои документы\Аттестация 2023-2024\Аттестация Наумовой Е.Н\сканы1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306583" cy="60890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мои документы\Аттестация 2023-2024\Аттестация Наумовой Е.Н\сканы1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357718" cy="61613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58690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учителя-дефектолога МДОУ «Детский сад №91 компенсирующего вида г.о. Саранск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Игротерапия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коррекционно-развивающей работе с дошкольниками с нарушением интеллекта»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 Николаевна\Desktop\Елена звездочка моя))))\ДЕФЕКТОЛОГ\к аттестации дефектолог\Статьи\Naumova_page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33174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 Николаевна\Desktop\Елена звездочка моя))))\ДЕФЕКТОЛОГ\к аттестации дефектолог\Дипломы сканы\Screenshot_20230915_160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416860" cy="6246938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 Николаевна\Desktop\Елена звездочка моя))))\ДЕФЕКТОЛОГ\к аттестации дефектолог\Дипломы сканы\Screenshot_20230915_16084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108198" cy="6120681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 rot="21289281">
            <a:off x="1607611" y="1497807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" name="Picture 2" descr="C:\Users\Елена Николаевна\Desktop\Елена звездочка моя))))\ДЕФЕКТОЛОГ\к аттестации дефектолог\Дипломы сканы\Screenshot_20230915_160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166"/>
            <a:ext cx="4176464" cy="6311371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мои документы\Аттестация 2023-2024\Аттестация Теричевой А.В\2023-10-17_11-04-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15" y="500042"/>
            <a:ext cx="8942041" cy="5062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 Николаевна\Desktop\Елена звездочка моя))))\ДЕФЕКТОЛОГ\к аттестации дефектолог\Дипломы сканы\Screenshot_20230915_1609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7097"/>
            <a:ext cx="4566007" cy="576668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79" r="2241"/>
          <a:stretch/>
        </p:blipFill>
        <p:spPr bwMode="auto">
          <a:xfrm>
            <a:off x="4882492" y="617097"/>
            <a:ext cx="4058337" cy="576668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Елена Николаевна\Desktop\Елена звездочка моя))))\ДЕФЕКТОЛОГ\к аттестации дефектолог\Дипломы сканы\Screenshot_20230915_16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7" y="357166"/>
            <a:ext cx="4214842" cy="6150621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мои документы\СТАТЬИ ПУБЛИКАЦИИ\эл сборн 2023 Наумова Исайкина Теричева Десинова\Эл сборник 2023_page-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288700" cy="606538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6" name="Стрелка вправо 5"/>
          <p:cNvSpPr/>
          <p:nvPr/>
        </p:nvSpPr>
        <p:spPr>
          <a:xfrm rot="152816">
            <a:off x="161769" y="2961646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70"/>
            <a:ext cx="8115328" cy="6072230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8. ВЫСТУПЛЕНИЯ НА ЗАСЕДАНИЯХ МЕТОДИЧЕСКИХ СОВЕТОВ,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НАУЧНО-ПРАКТИЧЕСКИХ КОНФЕРЕНЦИЯХ,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ПЕДАГОГИЧЕСКИХ ЧТЕНИЯХ,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СЕМИНАРАХ, СЕКЦИЯХ,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ФОРУМАХ , РАДИОПЕРЕДАЧ (ОЧНО)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организации: 2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Республиканский уровень: 2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 Николаевна\Desktop\Елена звездочка моя))))\ДЕФЕКТОЛОГ\к аттестации дефектолог\Дипломы сканы\Новая папка\Справка2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726" y="404664"/>
            <a:ext cx="4328282" cy="61206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Елена Николаевна\Desktop\Елена звездочка моя))))\ДЕФЕКТОЛОГ\к аттестации дефектолог\Дипломы сканы\Новая папка\Справка2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104456" cy="61206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 Николаевна\Desktop\Елена звездочка моя))))\ДЕФЕКТОЛОГ\к аттестации дефектолог\Дипломы сканы\Новая папка\Справка3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2034" y="142852"/>
            <a:ext cx="4328282" cy="63044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мои документы\Аттестация 2023-2024\Аттестация Наумовой Е.Н\ВЫПИСКИ_page-Наум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412757" cy="62447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6" name="Стрелка вправо 5"/>
          <p:cNvSpPr/>
          <p:nvPr/>
        </p:nvSpPr>
        <p:spPr>
          <a:xfrm>
            <a:off x="214282" y="3714752"/>
            <a:ext cx="214314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 Николаевна\Desktop\Елена звездочка моя))))\ДЕФЕКТОЛОГ\к аттестации дефектолог\Дипломы сканы\Новая папка\Справка3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85728"/>
            <a:ext cx="4214842" cy="63579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мои документы\Аттестация 2023-2024\Аттестация Наумовой Е.Н\сканы1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4500594" cy="63633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Стрелка вправо 4"/>
          <p:cNvSpPr/>
          <p:nvPr/>
        </p:nvSpPr>
        <p:spPr>
          <a:xfrm>
            <a:off x="571472" y="3786190"/>
            <a:ext cx="214314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 Николаевна\Desktop\Елена звездочка моя))))\ДЕФЕКТОЛОГ\к аттестации дефектолог\Дипломы сканы\Новая папка\Антиплагиат Наумова Е.Н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7424"/>
            <a:ext cx="4237424" cy="59939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 Николаевна\Desktop\Елена звездочка моя))))\ДЕФЕКТОЛОГ\к аттестации дефектолог\Дипломы сканы\ЕН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0"/>
            <a:ext cx="4714908" cy="66674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 rot="21289281">
            <a:off x="2651087" y="4584867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44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 Николаевна\Desktop\Елена звездочка моя))))\ДЕФЕКТОЛОГ\к аттестации дефектолог\Дипломы сканы\ЕН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7" y="0"/>
            <a:ext cx="4849683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 rot="21289281">
            <a:off x="2508211" y="2155976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6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5154626"/>
          </a:xfrm>
        </p:spPr>
        <p:txBody>
          <a:bodyPr>
            <a:normAutofit fontScale="90000"/>
          </a:bodyPr>
          <a:lstStyle/>
          <a:p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9. ПРОВЕДЕНИЕ ОТКРЫТЫХ ЗАНЯТИЙ, МАСТЕР-КЛАССОВ, МЕРОПРИЯТИЙ (ОЧНО)</a:t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700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уровень образовательной организации - 2</a:t>
            </a:r>
            <a:br>
              <a:rPr lang="ru-RU" sz="2700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700" b="1" i="1" kern="0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республиканский уровень - 2</a:t>
            </a:r>
            <a:r>
              <a:rPr lang="ru-RU" sz="2000" b="1" i="1" kern="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kern="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kern="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Елена Николаевна\Desktop\Елена звездочка моя))))\ДЕФЕКТОЛОГ\к аттестации дефектолог\Дипломы сканы\Новая папка\Справка2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845" y="155540"/>
            <a:ext cx="4022756" cy="59377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Елена Николаевна\Desktop\Елена звездочка моя))))\ДЕФЕКТОЛОГ\к аттестации дефектолог\Дипломы сканы\Новая папка\Справка2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295" y="155539"/>
            <a:ext cx="4048177" cy="59377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Елена Николаевна\Desktop\Елена звездочка моя))))\ДЕФЕКТОЛОГ\к аттестации дефектолог\Дипломы сканы\Новая папка\Справка3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7158" y="0"/>
            <a:ext cx="4849683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692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лена Николаевна\Desktop\Елена звездочка моя))))\ДЕФЕКТОЛОГ\к аттестации дефектолог\Дипломы сканы\Новая папка\Справка3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44016"/>
            <a:ext cx="4782295" cy="67627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7" y="154705"/>
            <a:ext cx="4661710" cy="65824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 Николаевна\Desktop\Елена звездочка моя))))\ДЕФЕКТОЛОГ\к аттестации дефектолог\Дипломы сканы\ЕН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88640"/>
            <a:ext cx="4629593" cy="65467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 rot="21289281">
            <a:off x="2436772" y="5013495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4797436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10. ЭКСПЕРТНАЯ ДЕЯТЕЛЬНОСТЬ</a:t>
            </a:r>
            <a: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 Николаевна\Desktop\Елена звездочка моя))))\ДЕФЕКТОЛОГ\к аттестации дефектолог\Дипломы сканы\Screenshot_20230915_06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84" y="214290"/>
            <a:ext cx="4393593" cy="645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928670"/>
            <a:ext cx="77153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ru-RU" sz="2400" b="1" spc="50" dirty="0" smtClean="0">
              <a:ln w="11430"/>
              <a:solidFill>
                <a:srgbClr val="002060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5654692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12. ОБЩЕСТВЕННО-ПЕДАГОГИЧЕСКАЯ АКТИВНОСТЬ ПЕДАГОГА: УЧАСТИЕ В РАБОТЕ ПЕДАГОГИЧЕСКИХ СООБЩЕСТВ, КОМИССИЯХ, В ЖЮРИ КОНКУРСОВ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 Николаевна\Desktop\Елена звездочка моя))))\ДЕФЕКТОЛОГ\к аттестации дефектолог\Дипломы\527565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0"/>
            <a:ext cx="4700045" cy="664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60118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13. УЧАСТИЕ ПЕДАГОГА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В ПРОФЕССИОНАЛЬНЫХ КОНКУРСАХ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000" b="1" i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М</a:t>
            </a: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униципальный конкурс – 1 </a:t>
            </a: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000" b="1" i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</a:t>
            </a: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онкурс республиканского уровня </a:t>
            </a:r>
            <a:r>
              <a:rPr lang="ru-RU" sz="2000" b="1" i="1" spc="50" dirty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– </a:t>
            </a: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4 </a:t>
            </a:r>
            <a:b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Конкурс российского уровня – 2 </a:t>
            </a:r>
            <a:b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0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 Николаевна\Desktop\Елена звездочка моя))))\ДЕФЕКТОЛОГ\к аттестации дефектолог\Дипломы\Диплом Наумова ЕН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7"/>
            <a:ext cx="4286280" cy="633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Елена Николаевна\Downloads\Screenshot_20230915_1238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6" t="4709" r="3118"/>
          <a:stretch/>
        </p:blipFill>
        <p:spPr bwMode="auto">
          <a:xfrm>
            <a:off x="4571999" y="285727"/>
            <a:ext cx="4429157" cy="62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 Николаевна\Desktop\Елена звездочка моя))))\ДЕФЕКТОЛОГ\к аттестации дефектолог\Дипломы\Диплом Наумова Е.Н.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7288647" cy="51542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 Николаевна\Desktop\Елена звездочка моя))))\ДЕФЕКТОЛОГ\к аттестации дефектолог\Дипломы\Наумова победитель (56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199784" cy="509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12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 Николаевна\Downloads\Screenshot_20230919_1316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1" y="285729"/>
            <a:ext cx="4288462" cy="60722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мои документы\Аттестация 2023-2024\Аттестация Наумовой Е.Н\Диплом Наумова Е.Н.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294662" cy="60722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997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6766" cy="5154626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14. НАГРАДЫ И ПООЩРЕНИЯ</a:t>
            </a:r>
            <a: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 Николаевна\Desktop\Елена звездочка моя))))\ДЕФЕКТОЛОГ\к аттестации дефектолог\Дипломы сканы\Новая папка\БЛАГОДАРНОСТЬ.Наумов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4243278" cy="600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Galia\Desktop\16755028966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428604"/>
            <a:ext cx="4190357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Наумовой Е.Н\благодарность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7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 Николаевна\Desktop\Елена звездочка моя))))\ДЕФЕКТОЛОГ\к аттестации дефектолог\Дипломы сканы\Новая папка\Справка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6709" y="260648"/>
            <a:ext cx="4582887" cy="64807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5940444"/>
          </a:xfrm>
        </p:spPr>
        <p:txBody>
          <a:bodyPr>
            <a:normAutofit/>
          </a:bodyPr>
          <a:lstStyle/>
          <a:p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2. ДИНАМИКА ПРОДВИЖЕНИЯ ОБУЧАЮЩИХСЯ В СООТВЕТСТВИИ С ПЕРСПЕКТИВНЫМ ПЛАНОМ КОРРЕКЦИОННОЙ РАБОТЫ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скан3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68" y="214290"/>
            <a:ext cx="4572032" cy="64644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" descr="C:\Users\Елена Николаевна\Desktop\Елена звездочка моя))))\ДЕФЕКТОЛОГ\к аттестации дефектолог\Дипломы сканы\Новая папка\Справка1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4500594" cy="64651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4292182184"/>
              </p:ext>
            </p:extLst>
          </p:nvPr>
        </p:nvGraphicFramePr>
        <p:xfrm>
          <a:off x="714348" y="1071546"/>
          <a:ext cx="7744374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53689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3. ВЗАИМОДЕЙСТВИЕ </a:t>
            </a:r>
            <a:b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</a:br>
            <a:r>
              <a:rPr lang="ru-RU" sz="28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 РОДИТЕЛЯМИ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5338</TotalTime>
  <Words>149</Words>
  <Application>Microsoft Office PowerPoint</Application>
  <PresentationFormat>Экран (4:3)</PresentationFormat>
  <Paragraphs>27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МИНИСТЕРСТВО ОБРАЗОВАНИЯ РФ ПОРТФОЛИО Наумовой Елены Николаевны, учителя-дефектолога  муниципального дошкольного образовательного учреждения  «Детский сад №91 компенсирующего вида» г.о. Саранск</vt:lpstr>
      <vt:lpstr> ПРЕДСТАВЛЕНИЕ ИННОВАЦИОННОГО ПЕДАГОГИЧЕСКОГО ОПЫТА  учителя-дефектолога МДОУ «Детский сад №91 компенсирующего вида г.о. Саранск  Тема: «Игротерапия в коррекционно-развивающей работе с дошкольниками с нарушением интеллекта»   </vt:lpstr>
      <vt:lpstr>Слайд 3</vt:lpstr>
      <vt:lpstr>Слайд 4</vt:lpstr>
      <vt:lpstr>Слайд 5</vt:lpstr>
      <vt:lpstr>2. ДИНАМИКА ПРОДВИЖЕНИЯ ОБУЧАЮЩИХСЯ В СООТВЕТСТВИИ С ПЕРСПЕКТИВНЫМ ПЛАНОМ КОРРЕКЦИОННОЙ РАБОТЫ</vt:lpstr>
      <vt:lpstr>Слайд 7</vt:lpstr>
      <vt:lpstr>Слайд 8</vt:lpstr>
      <vt:lpstr>3. ВЗАИМОДЕЙСТВИЕ  С РОДИТЕЛЯМИ</vt:lpstr>
      <vt:lpstr>Слайд 10</vt:lpstr>
      <vt:lpstr>Слайд 11</vt:lpstr>
      <vt:lpstr>4. РЕЗУЛЬТАТЫ УЧАСТИЯ  В ИННОВАЦИОННОЙ (ЭКСПЕРИМЕНТАЛЬНОЙ) ДЕЯТЕЛЬНОСТИ </vt:lpstr>
      <vt:lpstr>Слайд 13</vt:lpstr>
      <vt:lpstr>Слайд 14</vt:lpstr>
      <vt:lpstr>Слайд 15</vt:lpstr>
      <vt:lpstr>5. УЧАСТИЕ ДЕТЕЙ В ЗАОЧНЫХ ОЛИМПИАДАХ, ОТКРЫТЫХ КОНКУРСАХ, КОНФЕРЕНЦИЯХ, ВЫСТАВКАХ, ТУРНИРАХ, СОРЕВНОВАНИЯХ  В сети интернет – 1   </vt:lpstr>
      <vt:lpstr>Слайд 17</vt:lpstr>
      <vt:lpstr>6. НАЛИЧИЕ ПУБЛИКАЦИЙ  Публикация в сети интернет – 1  Республиканский уровень – 1 Российский уровень – 1  Международный уровень – 1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8. ВЫСТУПЛЕНИЯ НА ЗАСЕДАНИЯХ МЕТОДИЧЕСКИХ СОВЕТОВ,  НАУЧНО-ПРАКТИЧЕСКИХ КОНФЕРЕНЦИЯХ,  ПЕДАГОГИЧЕСКИХ ЧТЕНИЯХ,  СЕМИНАРАХ, СЕКЦИЯХ,  ФОРУМАХ , РАДИОПЕРЕДАЧ (ОЧНО)  Уровень образовательной организации: 2 Республиканский уровень: 2  </vt:lpstr>
      <vt:lpstr>Слайд 27</vt:lpstr>
      <vt:lpstr>Слайд 28</vt:lpstr>
      <vt:lpstr>Слайд 29</vt:lpstr>
      <vt:lpstr>Слайд 30</vt:lpstr>
      <vt:lpstr>Слайд 31</vt:lpstr>
      <vt:lpstr>    9. ПРОВЕДЕНИЕ ОТКРЫТЫХ ЗАНЯТИЙ, МАСТЕР-КЛАССОВ, МЕРОПРИЯТИЙ (ОЧНО)   уровень образовательной организации - 2 республиканский уровень - 2  </vt:lpstr>
      <vt:lpstr>Слайд 33</vt:lpstr>
      <vt:lpstr>Слайд 34</vt:lpstr>
      <vt:lpstr>Слайд 35</vt:lpstr>
      <vt:lpstr>Слайд 36</vt:lpstr>
      <vt:lpstr>Слайд 37</vt:lpstr>
      <vt:lpstr> 10. ЭКСПЕРТНАЯ ДЕЯТЕЛЬНОСТЬ </vt:lpstr>
      <vt:lpstr>Слайд 39</vt:lpstr>
      <vt:lpstr>12. ОБЩЕСТВЕННО-ПЕДАГОГИЧЕСКАЯ АКТИВНОСТЬ ПЕДАГОГА: УЧАСТИЕ В РАБОТЕ ПЕДАГОГИЧЕСКИХ СООБЩЕСТВ, КОМИССИЯХ, В ЖЮРИ КОНКУРСОВ </vt:lpstr>
      <vt:lpstr>Слайд 41</vt:lpstr>
      <vt:lpstr>13. УЧАСТИЕ ПЕДАГОГА  В ПРОФЕССИОНАЛЬНЫХ КОНКУРСАХ  Муниципальный конкурс – 1  Конкурс республиканского уровня – 4  Конкурс российского уровня – 2    </vt:lpstr>
      <vt:lpstr>Слайд 43</vt:lpstr>
      <vt:lpstr>Слайд 44</vt:lpstr>
      <vt:lpstr>Слайд 45</vt:lpstr>
      <vt:lpstr>Слайд 46</vt:lpstr>
      <vt:lpstr>14. НАГРАДЫ И ПООЩРЕНИЯ 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 ЕРСТВО ОБРАЗОВАНИЯ РФ ПОРТФОЛИО</dc:title>
  <dc:creator>lysic</dc:creator>
  <cp:lastModifiedBy>Galia</cp:lastModifiedBy>
  <cp:revision>318</cp:revision>
  <dcterms:created xsi:type="dcterms:W3CDTF">2021-07-01T12:59:25Z</dcterms:created>
  <dcterms:modified xsi:type="dcterms:W3CDTF">2023-12-22T12:47:05Z</dcterms:modified>
</cp:coreProperties>
</file>