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7" r:id="rId2"/>
    <p:sldId id="262" r:id="rId3"/>
    <p:sldId id="380" r:id="rId4"/>
    <p:sldId id="315" r:id="rId5"/>
    <p:sldId id="281" r:id="rId6"/>
    <p:sldId id="280" r:id="rId7"/>
    <p:sldId id="279" r:id="rId8"/>
    <p:sldId id="269" r:id="rId9"/>
    <p:sldId id="274" r:id="rId10"/>
    <p:sldId id="310" r:id="rId11"/>
    <p:sldId id="326" r:id="rId12"/>
    <p:sldId id="309" r:id="rId13"/>
    <p:sldId id="308" r:id="rId14"/>
    <p:sldId id="282" r:id="rId15"/>
    <p:sldId id="311" r:id="rId16"/>
    <p:sldId id="323" r:id="rId17"/>
    <p:sldId id="371" r:id="rId18"/>
    <p:sldId id="374" r:id="rId19"/>
    <p:sldId id="375" r:id="rId20"/>
    <p:sldId id="377" r:id="rId21"/>
    <p:sldId id="378" r:id="rId22"/>
    <p:sldId id="379" r:id="rId23"/>
    <p:sldId id="350" r:id="rId24"/>
    <p:sldId id="343" r:id="rId25"/>
    <p:sldId id="344" r:id="rId26"/>
    <p:sldId id="348" r:id="rId27"/>
    <p:sldId id="367" r:id="rId28"/>
    <p:sldId id="368" r:id="rId29"/>
    <p:sldId id="366" r:id="rId30"/>
    <p:sldId id="272"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4" autoAdjust="0"/>
  </p:normalViewPr>
  <p:slideViewPr>
    <p:cSldViewPr>
      <p:cViewPr>
        <p:scale>
          <a:sx n="66" d="100"/>
          <a:sy n="66" d="100"/>
        </p:scale>
        <p:origin x="-7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79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04A58397-674B-4626-B683-B6E999810F7A}" type="datetimeFigureOut">
              <a:rPr lang="ru-RU"/>
              <a:pPr>
                <a:defRPr/>
              </a:pPr>
              <a:t>19.12.2018</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41D5EA63-E856-491E-849F-51C0A925389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478EDF33-A031-43DB-8F9A-18793B95BD2E}" type="datetimeFigureOut">
              <a:rPr lang="ru-RU"/>
              <a:pPr>
                <a:defRPr/>
              </a:pPr>
              <a:t>19.12.2018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C4D589F-6DC6-45A6-9CD6-4FD3279E273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4820139-C187-4F08-9350-F95E65DBA9F7}" type="datetimeFigureOut">
              <a:rPr lang="ru-RU"/>
              <a:pPr>
                <a:defRPr/>
              </a:pPr>
              <a:t>19.12.2018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03E8D3E-F481-4A2F-9FF2-D12EDCDD8C8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9E61D89-D92B-4CF8-A15D-2E933BAA386A}" type="datetimeFigureOut">
              <a:rPr lang="ru-RU"/>
              <a:pPr>
                <a:defRPr/>
              </a:pPr>
              <a:t>19.12.2018</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2511A99-E616-4D90-952F-52E5C9AD9C2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A08632D-77CF-42D0-A1BD-941E59457886}" type="datetimeFigureOut">
              <a:rPr lang="ru-RU"/>
              <a:pPr>
                <a:defRPr/>
              </a:pPr>
              <a:t>19.12.2018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2DCFF80-BA58-4514-8739-350FA6C74054}"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07FDAD93-734D-489B-A56D-03D181F03C0F}" type="datetimeFigureOut">
              <a:rPr lang="ru-RU"/>
              <a:pPr>
                <a:defRPr/>
              </a:pPr>
              <a:t>19.12.2018</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AE30D6AB-9D72-4576-BDEB-0F6B1ED3D97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A93A4299-080F-4CC0-BB10-1F77E1B10441}" type="datetimeFigureOut">
              <a:rPr lang="ru-RU"/>
              <a:pPr>
                <a:defRPr/>
              </a:pPr>
              <a:t>19.12.2018</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30EC15DD-76B6-4FF5-AA30-4E2B7A33B08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5C5412AA-50B8-4AA7-AFCD-96F69E1639DF}" type="datetimeFigureOut">
              <a:rPr lang="ru-RU"/>
              <a:pPr>
                <a:defRPr/>
              </a:pPr>
              <a:t>19.12.2018</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39E5A36E-A5CC-4DCE-9CF9-6CBF3C234B8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8C0746D7-93A8-4147-812A-F3F69D9B6E9E}" type="datetimeFigureOut">
              <a:rPr lang="ru-RU"/>
              <a:pPr>
                <a:defRPr/>
              </a:pPr>
              <a:t>19.12.2018</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F77349FC-01F6-45E5-B628-41180104434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78EBBF6-6051-438A-9218-7303F78936C7}" type="datetimeFigureOut">
              <a:rPr lang="ru-RU"/>
              <a:pPr>
                <a:defRPr/>
              </a:pPr>
              <a:t>19.12.2018</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989F293E-FC03-4A0C-8DD6-D3792C54742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8BE68100-1BE1-4A46-BAD0-3DA464EAD9BC}" type="datetimeFigureOut">
              <a:rPr lang="ru-RU"/>
              <a:pPr>
                <a:defRPr/>
              </a:pPr>
              <a:t>19.12.2018</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B8C3A6F5-89F7-49B9-B2CF-44A9BDF952C4}"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B3001588-5BC0-4731-BCE6-69150E0802D2}" type="datetimeFigureOut">
              <a:rPr lang="ru-RU"/>
              <a:pPr>
                <a:defRPr/>
              </a:pPr>
              <a:t>19.12.2018</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A378061-60EB-4DF9-979B-26B84D4C469C}"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72" r:id="rId1"/>
    <p:sldLayoutId id="2147483971" r:id="rId2"/>
    <p:sldLayoutId id="2147483973" r:id="rId3"/>
    <p:sldLayoutId id="2147483970" r:id="rId4"/>
    <p:sldLayoutId id="2147483969" r:id="rId5"/>
    <p:sldLayoutId id="2147483968" r:id="rId6"/>
    <p:sldLayoutId id="2147483967" r:id="rId7"/>
    <p:sldLayoutId id="2147483966" r:id="rId8"/>
    <p:sldLayoutId id="2147483974" r:id="rId9"/>
    <p:sldLayoutId id="2147483965" r:id="rId10"/>
    <p:sldLayoutId id="21474839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4.jpeg"/><Relationship Id="rId7" Type="http://schemas.openxmlformats.org/officeDocument/2006/relationships/image" Target="../media/image39.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6.jpe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34.jpeg"/><Relationship Id="rId7" Type="http://schemas.openxmlformats.org/officeDocument/2006/relationships/image" Target="../media/image55.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57.jpeg"/></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title"/>
          </p:nvPr>
        </p:nvSpPr>
        <p:spPr/>
        <p:txBody>
          <a:bodyPr/>
          <a:lstStyle/>
          <a:p>
            <a:pPr eaLnBrk="1" hangingPunct="1"/>
            <a:endParaRPr lang="ru-RU" smtClean="0"/>
          </a:p>
        </p:txBody>
      </p:sp>
      <p:sp>
        <p:nvSpPr>
          <p:cNvPr id="13314" name="Содержимое 2"/>
          <p:cNvSpPr>
            <a:spLocks noGrp="1"/>
          </p:cNvSpPr>
          <p:nvPr>
            <p:ph idx="1"/>
          </p:nvPr>
        </p:nvSpPr>
        <p:spPr/>
        <p:txBody>
          <a:bodyPr/>
          <a:lstStyle/>
          <a:p>
            <a:pPr eaLnBrk="1" hangingPunct="1"/>
            <a:endParaRPr lang="ru-RU" smtClean="0"/>
          </a:p>
        </p:txBody>
      </p:sp>
      <p:pic>
        <p:nvPicPr>
          <p:cNvPr id="13315" name="Picture 2" descr="Карта, Красочные и Обложка Вектор"/>
          <p:cNvPicPr>
            <a:picLocks noChangeAspect="1" noChangeArrowheads="1"/>
          </p:cNvPicPr>
          <p:nvPr/>
        </p:nvPicPr>
        <p:blipFill>
          <a:blip r:embed="rId2"/>
          <a:srcRect/>
          <a:stretch>
            <a:fillRect/>
          </a:stretch>
        </p:blipFill>
        <p:spPr bwMode="auto">
          <a:xfrm>
            <a:off x="-612775" y="-460375"/>
            <a:ext cx="9756775" cy="7318375"/>
          </a:xfrm>
          <a:prstGeom prst="rect">
            <a:avLst/>
          </a:prstGeom>
          <a:noFill/>
          <a:ln w="9525">
            <a:noFill/>
            <a:miter lim="800000"/>
            <a:headEnd/>
            <a:tailEnd/>
          </a:ln>
        </p:spPr>
      </p:pic>
      <p:sp>
        <p:nvSpPr>
          <p:cNvPr id="13316" name="Прямоугольник 4"/>
          <p:cNvSpPr>
            <a:spLocks noChangeArrowheads="1"/>
          </p:cNvSpPr>
          <p:nvPr/>
        </p:nvSpPr>
        <p:spPr bwMode="auto">
          <a:xfrm>
            <a:off x="827088" y="333375"/>
            <a:ext cx="7643812" cy="5816600"/>
          </a:xfrm>
          <a:prstGeom prst="rect">
            <a:avLst/>
          </a:prstGeom>
          <a:noFill/>
          <a:ln w="9525">
            <a:noFill/>
            <a:miter lim="800000"/>
            <a:headEnd/>
            <a:tailEnd/>
          </a:ln>
        </p:spPr>
        <p:txBody>
          <a:bodyPr>
            <a:spAutoFit/>
          </a:bodyPr>
          <a:lstStyle/>
          <a:p>
            <a:pPr algn="ctr"/>
            <a:r>
              <a:rPr lang="ru-RU" sz="2800" b="1">
                <a:solidFill>
                  <a:schemeClr val="accent1"/>
                </a:solidFill>
                <a:latin typeface="Times New Roman" pitchFamily="18" charset="0"/>
                <a:cs typeface="Times New Roman" pitchFamily="18" charset="0"/>
              </a:rPr>
              <a:t>Игровая деятельность в первой младшей группе</a:t>
            </a:r>
          </a:p>
          <a:p>
            <a:pPr algn="ctr"/>
            <a:endParaRPr lang="ru-RU" sz="2800" b="1">
              <a:solidFill>
                <a:schemeClr val="accent1"/>
              </a:solidFill>
              <a:latin typeface="Times New Roman" pitchFamily="18" charset="0"/>
              <a:cs typeface="Times New Roman" pitchFamily="18" charset="0"/>
            </a:endParaRPr>
          </a:p>
          <a:p>
            <a:endParaRPr lang="ru-RU" sz="2800" b="1">
              <a:solidFill>
                <a:schemeClr val="accent1"/>
              </a:solidFill>
              <a:latin typeface="Times New Roman" pitchFamily="18" charset="0"/>
              <a:cs typeface="Times New Roman" pitchFamily="18" charset="0"/>
            </a:endParaRPr>
          </a:p>
          <a:p>
            <a:endParaRPr lang="ru-RU" sz="2400" b="1">
              <a:solidFill>
                <a:schemeClr val="accent1"/>
              </a:solidFill>
              <a:latin typeface="Times New Roman" pitchFamily="18" charset="0"/>
              <a:cs typeface="Times New Roman" pitchFamily="18" charset="0"/>
            </a:endParaRPr>
          </a:p>
          <a:p>
            <a:endParaRPr lang="ru-RU" sz="2400" b="1">
              <a:solidFill>
                <a:schemeClr val="accent1"/>
              </a:solidFill>
              <a:latin typeface="Times New Roman" pitchFamily="18" charset="0"/>
              <a:cs typeface="Times New Roman" pitchFamily="18" charset="0"/>
            </a:endParaRPr>
          </a:p>
          <a:p>
            <a:endParaRPr lang="ru-RU" sz="2400" b="1">
              <a:solidFill>
                <a:schemeClr val="accent1"/>
              </a:solidFill>
              <a:latin typeface="Times New Roman" pitchFamily="18" charset="0"/>
              <a:cs typeface="Times New Roman" pitchFamily="18" charset="0"/>
            </a:endParaRPr>
          </a:p>
          <a:p>
            <a:endParaRPr lang="ru-RU" sz="2400" b="1">
              <a:solidFill>
                <a:schemeClr val="accent1"/>
              </a:solidFill>
              <a:latin typeface="Times New Roman" pitchFamily="18" charset="0"/>
              <a:cs typeface="Times New Roman" pitchFamily="18" charset="0"/>
            </a:endParaRPr>
          </a:p>
          <a:p>
            <a:endParaRPr lang="ru-RU" sz="2400" b="1">
              <a:solidFill>
                <a:schemeClr val="accent1"/>
              </a:solidFill>
              <a:latin typeface="Times New Roman" pitchFamily="18" charset="0"/>
              <a:cs typeface="Times New Roman" pitchFamily="18" charset="0"/>
            </a:endParaRPr>
          </a:p>
          <a:p>
            <a:endParaRPr lang="ru-RU" sz="2400" b="1">
              <a:solidFill>
                <a:schemeClr val="accent1"/>
              </a:solidFill>
              <a:latin typeface="Times New Roman" pitchFamily="18" charset="0"/>
              <a:cs typeface="Times New Roman" pitchFamily="18" charset="0"/>
            </a:endParaRPr>
          </a:p>
          <a:p>
            <a:endParaRPr lang="ru-RU" sz="2400" b="1">
              <a:solidFill>
                <a:schemeClr val="accent1"/>
              </a:solidFill>
              <a:latin typeface="Times New Roman" pitchFamily="18" charset="0"/>
              <a:cs typeface="Times New Roman" pitchFamily="18" charset="0"/>
            </a:endParaRPr>
          </a:p>
          <a:p>
            <a:endParaRPr lang="ru-RU" sz="2400" b="1">
              <a:solidFill>
                <a:schemeClr val="accent1"/>
              </a:solidFill>
              <a:latin typeface="Times New Roman" pitchFamily="18" charset="0"/>
              <a:cs typeface="Times New Roman" pitchFamily="18" charset="0"/>
            </a:endParaRPr>
          </a:p>
          <a:p>
            <a:endParaRPr lang="ru-RU" sz="2400" b="1">
              <a:solidFill>
                <a:schemeClr val="accent1"/>
              </a:solidFill>
              <a:latin typeface="Times New Roman" pitchFamily="18" charset="0"/>
              <a:cs typeface="Times New Roman" pitchFamily="18" charset="0"/>
            </a:endParaRPr>
          </a:p>
          <a:p>
            <a:r>
              <a:rPr lang="ru-RU" sz="2400" b="1">
                <a:solidFill>
                  <a:schemeClr val="accent1"/>
                </a:solidFill>
                <a:latin typeface="Times New Roman" pitchFamily="18" charset="0"/>
                <a:cs typeface="Times New Roman" pitchFamily="18" charset="0"/>
              </a:rPr>
              <a:t>                                           Выполнили: Симонова Е.А.,</a:t>
            </a:r>
          </a:p>
          <a:p>
            <a:r>
              <a:rPr lang="ru-RU" sz="2400" b="1">
                <a:solidFill>
                  <a:schemeClr val="accent1"/>
                </a:solidFill>
                <a:latin typeface="Times New Roman" pitchFamily="18" charset="0"/>
                <a:cs typeface="Times New Roman" pitchFamily="18" charset="0"/>
              </a:rPr>
              <a:t>                                                                   Уханова Е.О. </a:t>
            </a:r>
            <a:endParaRPr lang="ru-RU" sz="2400" b="1">
              <a:solidFill>
                <a:schemeClr val="accent1"/>
              </a:solidFill>
              <a:latin typeface="Constantia" pitchFamily="18" charset="0"/>
            </a:endParaRPr>
          </a:p>
        </p:txBody>
      </p:sp>
      <p:pic>
        <p:nvPicPr>
          <p:cNvPr id="13317" name="Picture 10" descr="s1200"/>
          <p:cNvPicPr>
            <a:picLocks noChangeAspect="1" noChangeArrowheads="1"/>
          </p:cNvPicPr>
          <p:nvPr/>
        </p:nvPicPr>
        <p:blipFill>
          <a:blip r:embed="rId3"/>
          <a:srcRect/>
          <a:stretch>
            <a:fillRect/>
          </a:stretch>
        </p:blipFill>
        <p:spPr bwMode="auto">
          <a:xfrm>
            <a:off x="971550" y="1268413"/>
            <a:ext cx="6696075" cy="40227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pPr eaLnBrk="1" hangingPunct="1"/>
            <a:endParaRPr lang="ru-RU" smtClean="0"/>
          </a:p>
        </p:txBody>
      </p:sp>
      <p:sp>
        <p:nvSpPr>
          <p:cNvPr id="22530" name="Содержимое 2"/>
          <p:cNvSpPr>
            <a:spLocks noGrp="1"/>
          </p:cNvSpPr>
          <p:nvPr>
            <p:ph idx="1"/>
          </p:nvPr>
        </p:nvSpPr>
        <p:spPr/>
        <p:txBody>
          <a:bodyPr/>
          <a:lstStyle/>
          <a:p>
            <a:pPr eaLnBrk="1" hangingPunct="1"/>
            <a:endParaRPr lang="ru-RU" smtClean="0"/>
          </a:p>
        </p:txBody>
      </p:sp>
      <p:pic>
        <p:nvPicPr>
          <p:cNvPr id="22531"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2532" name="Picture 2" descr="C:\Users\1\Pictures\2014-12-04 фото  на буклет\фото  на буклет 019.JPG"/>
          <p:cNvPicPr>
            <a:picLocks noChangeAspect="1" noChangeArrowheads="1"/>
          </p:cNvPicPr>
          <p:nvPr/>
        </p:nvPicPr>
        <p:blipFill>
          <a:blip r:embed="rId3"/>
          <a:srcRect/>
          <a:stretch>
            <a:fillRect/>
          </a:stretch>
        </p:blipFill>
        <p:spPr bwMode="auto">
          <a:xfrm>
            <a:off x="857250" y="2428875"/>
            <a:ext cx="3214688" cy="4078288"/>
          </a:xfrm>
          <a:prstGeom prst="rect">
            <a:avLst/>
          </a:prstGeom>
          <a:noFill/>
          <a:ln w="9525">
            <a:noFill/>
            <a:miter lim="800000"/>
            <a:headEnd/>
            <a:tailEnd/>
          </a:ln>
        </p:spPr>
      </p:pic>
      <p:pic>
        <p:nvPicPr>
          <p:cNvPr id="22533" name="Picture 2" descr="C:\Users\1\Pictures\2014-12-04 фото  на буклет\фото  на буклет 018.JPG"/>
          <p:cNvPicPr>
            <a:picLocks noChangeAspect="1" noChangeArrowheads="1"/>
          </p:cNvPicPr>
          <p:nvPr/>
        </p:nvPicPr>
        <p:blipFill>
          <a:blip r:embed="rId4"/>
          <a:srcRect/>
          <a:stretch>
            <a:fillRect/>
          </a:stretch>
        </p:blipFill>
        <p:spPr bwMode="auto">
          <a:xfrm>
            <a:off x="4714875" y="3214688"/>
            <a:ext cx="3557588" cy="2668587"/>
          </a:xfrm>
          <a:prstGeom prst="rect">
            <a:avLst/>
          </a:prstGeom>
          <a:noFill/>
          <a:ln w="9525">
            <a:noFill/>
            <a:miter lim="800000"/>
            <a:headEnd/>
            <a:tailEnd/>
          </a:ln>
        </p:spPr>
      </p:pic>
      <p:sp>
        <p:nvSpPr>
          <p:cNvPr id="22534" name="Прямоугольник 6"/>
          <p:cNvSpPr>
            <a:spLocks noChangeArrowheads="1"/>
          </p:cNvSpPr>
          <p:nvPr/>
        </p:nvSpPr>
        <p:spPr bwMode="auto">
          <a:xfrm>
            <a:off x="785813" y="214313"/>
            <a:ext cx="8001000" cy="1938337"/>
          </a:xfrm>
          <a:prstGeom prst="rect">
            <a:avLst/>
          </a:prstGeom>
          <a:noFill/>
          <a:ln w="9525">
            <a:noFill/>
            <a:miter lim="800000"/>
            <a:headEnd/>
            <a:tailEnd/>
          </a:ln>
        </p:spPr>
        <p:txBody>
          <a:bodyPr>
            <a:spAutoFit/>
          </a:bodyPr>
          <a:lstStyle/>
          <a:p>
            <a:r>
              <a:rPr lang="ru-RU" sz="1600">
                <a:latin typeface="Times New Roman" pitchFamily="18" charset="0"/>
                <a:cs typeface="Times New Roman" pitchFamily="18" charset="0"/>
              </a:rPr>
              <a:t> </a:t>
            </a:r>
            <a:r>
              <a:rPr lang="ru-RU" sz="2000">
                <a:latin typeface="Times New Roman" pitchFamily="18" charset="0"/>
                <a:cs typeface="Times New Roman" pitchFamily="18" charset="0"/>
              </a:rPr>
              <a:t>Любим играть в подвижные игры. Такие как: «Я люблю свою лошадку»,  «Зайка беленький сидит», «У медведя во бору» , «Зайчик в домике », Мой веселый, звонкий мяч », « Кот Васька»,. « Кто пройдет тише?» и другие Эти игры у детей развивают ловкость, меткость, глазомер,, координацию движений Проводим драматизации по сказкам «Репка»,, «Курочка </a:t>
            </a:r>
            <a:r>
              <a:rPr lang="ru-RU">
                <a:latin typeface="Times New Roman" pitchFamily="18" charset="0"/>
                <a:cs typeface="Times New Roman" pitchFamily="18" charset="0"/>
              </a:rPr>
              <a:t>ряба»</a:t>
            </a:r>
            <a:endParaRPr lang="ru-RU">
              <a:latin typeface="Constantia" pitchFamily="18" charset="0"/>
            </a:endParaRPr>
          </a:p>
        </p:txBody>
      </p:sp>
      <p:pic>
        <p:nvPicPr>
          <p:cNvPr id="22535" name="Picture 2" descr="Карта, Красочные и Обложка Вектор"/>
          <p:cNvPicPr>
            <a:picLocks noChangeAspect="1" noChangeArrowheads="1"/>
          </p:cNvPicPr>
          <p:nvPr/>
        </p:nvPicPr>
        <p:blipFill>
          <a:blip r:embed="rId2"/>
          <a:srcRect/>
          <a:stretch>
            <a:fillRect/>
          </a:stretch>
        </p:blipFill>
        <p:spPr bwMode="auto">
          <a:xfrm>
            <a:off x="152400" y="152400"/>
            <a:ext cx="9144000" cy="6858000"/>
          </a:xfrm>
          <a:prstGeom prst="rect">
            <a:avLst/>
          </a:prstGeom>
          <a:noFill/>
          <a:ln w="9525">
            <a:noFill/>
            <a:miter lim="800000"/>
            <a:headEnd/>
            <a:tailEnd/>
          </a:ln>
        </p:spPr>
      </p:pic>
      <p:sp>
        <p:nvSpPr>
          <p:cNvPr id="22536" name="Прямоугольник 8"/>
          <p:cNvSpPr>
            <a:spLocks noChangeArrowheads="1"/>
          </p:cNvSpPr>
          <p:nvPr/>
        </p:nvSpPr>
        <p:spPr bwMode="auto">
          <a:xfrm>
            <a:off x="642938" y="0"/>
            <a:ext cx="8358187" cy="2862263"/>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a:t>
            </a:r>
            <a:r>
              <a:rPr lang="ru-RU" sz="2000">
                <a:latin typeface="Times New Roman" pitchFamily="18" charset="0"/>
                <a:cs typeface="Times New Roman" pitchFamily="18" charset="0"/>
              </a:rPr>
              <a:t>Наши ребята принимают участие в театрализации знакомых сказок: «Колобок», «Теремок», «Репка»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Игры с ролью активизируют воображение детей, готовят к самостоятельной творческой игре. Дети младшей группы с удовольствием перевоплощаются в знакомых животных, однако развить и обыграть сюжет пока не могут. Их важно обучить некоторым способам игровых действий по образцу. Образец показывает воспитатель. Чтобы создать повод для возникновения самостоятельной игры, можно раздать детям игрушки, предметы. Образец показывает воспитатель</a:t>
            </a:r>
            <a:endParaRPr lang="ru-RU" sz="2000">
              <a:latin typeface="Constantia"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pPr eaLnBrk="1" hangingPunct="1"/>
            <a:endParaRPr lang="ru-RU" smtClean="0"/>
          </a:p>
        </p:txBody>
      </p:sp>
      <p:sp>
        <p:nvSpPr>
          <p:cNvPr id="23554" name="Содержимое 2"/>
          <p:cNvSpPr>
            <a:spLocks noGrp="1"/>
          </p:cNvSpPr>
          <p:nvPr>
            <p:ph idx="1"/>
          </p:nvPr>
        </p:nvSpPr>
        <p:spPr/>
        <p:txBody>
          <a:bodyPr/>
          <a:lstStyle/>
          <a:p>
            <a:pPr eaLnBrk="1" hangingPunct="1"/>
            <a:endParaRPr lang="ru-RU" smtClean="0"/>
          </a:p>
        </p:txBody>
      </p:sp>
      <p:pic>
        <p:nvPicPr>
          <p:cNvPr id="23555"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3556" name="Прямоугольник 6"/>
          <p:cNvSpPr>
            <a:spLocks noChangeArrowheads="1"/>
          </p:cNvSpPr>
          <p:nvPr/>
        </p:nvSpPr>
        <p:spPr bwMode="auto">
          <a:xfrm>
            <a:off x="785813" y="214313"/>
            <a:ext cx="8001000" cy="192087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 Любим играть в подвижные игры. Такие как: «Я люблю свою лошадку»,  «Зайка беленький сидит», «У медведя во бору» , «Зайчик в домике », «Мой веселый, звонкий мяч », « Кот и мыши »,  и другие. Эти игры у детей развивают ловкость, меткость, глазомер,, координацию движений .Проводим драматизации по сказкам «Репка», «Курочка ряба».</a:t>
            </a:r>
            <a:endParaRPr lang="ru-RU" sz="2000">
              <a:latin typeface="Constantia" pitchFamily="18" charset="0"/>
            </a:endParaRPr>
          </a:p>
        </p:txBody>
      </p:sp>
      <p:sp>
        <p:nvSpPr>
          <p:cNvPr id="23557" name="Прямоугольник 8"/>
          <p:cNvSpPr>
            <a:spLocks noChangeArrowheads="1"/>
          </p:cNvSpPr>
          <p:nvPr/>
        </p:nvSpPr>
        <p:spPr bwMode="auto">
          <a:xfrm>
            <a:off x="571500" y="214313"/>
            <a:ext cx="8358188" cy="369887"/>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 </a:t>
            </a:r>
            <a:endParaRPr lang="ru-RU">
              <a:latin typeface="Constantia" pitchFamily="18" charset="0"/>
            </a:endParaRPr>
          </a:p>
        </p:txBody>
      </p:sp>
      <p:pic>
        <p:nvPicPr>
          <p:cNvPr id="23559" name="Picture 7" descr="20181218_155605"/>
          <p:cNvPicPr>
            <a:picLocks noChangeAspect="1" noChangeArrowheads="1"/>
          </p:cNvPicPr>
          <p:nvPr/>
        </p:nvPicPr>
        <p:blipFill>
          <a:blip r:embed="rId3"/>
          <a:srcRect/>
          <a:stretch>
            <a:fillRect/>
          </a:stretch>
        </p:blipFill>
        <p:spPr bwMode="auto">
          <a:xfrm>
            <a:off x="179388" y="2349500"/>
            <a:ext cx="4321175" cy="4508500"/>
          </a:xfrm>
          <a:prstGeom prst="rect">
            <a:avLst/>
          </a:prstGeom>
          <a:noFill/>
        </p:spPr>
      </p:pic>
      <p:pic>
        <p:nvPicPr>
          <p:cNvPr id="23560" name="Picture 8" descr="20181218_155656"/>
          <p:cNvPicPr>
            <a:picLocks noChangeAspect="1" noChangeArrowheads="1"/>
          </p:cNvPicPr>
          <p:nvPr/>
        </p:nvPicPr>
        <p:blipFill>
          <a:blip r:embed="rId4"/>
          <a:srcRect/>
          <a:stretch>
            <a:fillRect/>
          </a:stretch>
        </p:blipFill>
        <p:spPr bwMode="auto">
          <a:xfrm>
            <a:off x="4643438" y="2349500"/>
            <a:ext cx="4321175" cy="45085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p:txBody>
          <a:bodyPr/>
          <a:lstStyle/>
          <a:p>
            <a:pPr eaLnBrk="1" hangingPunct="1"/>
            <a:endParaRPr lang="ru-RU" smtClean="0"/>
          </a:p>
        </p:txBody>
      </p:sp>
      <p:sp>
        <p:nvSpPr>
          <p:cNvPr id="24578" name="Содержимое 2"/>
          <p:cNvSpPr>
            <a:spLocks noGrp="1"/>
          </p:cNvSpPr>
          <p:nvPr>
            <p:ph idx="1"/>
          </p:nvPr>
        </p:nvSpPr>
        <p:spPr/>
        <p:txBody>
          <a:bodyPr/>
          <a:lstStyle/>
          <a:p>
            <a:pPr eaLnBrk="1" hangingPunct="1"/>
            <a:endParaRPr lang="ru-RU" smtClean="0"/>
          </a:p>
        </p:txBody>
      </p:sp>
      <p:pic>
        <p:nvPicPr>
          <p:cNvPr id="24579"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4580" name="Picture 2" descr="C:\Users\1\Pictures\2014-12-04 фото  на буклет\фото  на буклет 019.JPG"/>
          <p:cNvPicPr>
            <a:picLocks noChangeAspect="1" noChangeArrowheads="1"/>
          </p:cNvPicPr>
          <p:nvPr/>
        </p:nvPicPr>
        <p:blipFill>
          <a:blip r:embed="rId3"/>
          <a:srcRect/>
          <a:stretch>
            <a:fillRect/>
          </a:stretch>
        </p:blipFill>
        <p:spPr bwMode="auto">
          <a:xfrm>
            <a:off x="857250" y="2428875"/>
            <a:ext cx="3214688" cy="4078288"/>
          </a:xfrm>
          <a:prstGeom prst="rect">
            <a:avLst/>
          </a:prstGeom>
          <a:noFill/>
          <a:ln w="9525">
            <a:noFill/>
            <a:miter lim="800000"/>
            <a:headEnd/>
            <a:tailEnd/>
          </a:ln>
        </p:spPr>
      </p:pic>
      <p:pic>
        <p:nvPicPr>
          <p:cNvPr id="24581" name="Picture 2" descr="C:\Users\1\Pictures\2014-12-04 фото  на буклет\фото  на буклет 018.JPG"/>
          <p:cNvPicPr>
            <a:picLocks noChangeAspect="1" noChangeArrowheads="1"/>
          </p:cNvPicPr>
          <p:nvPr/>
        </p:nvPicPr>
        <p:blipFill>
          <a:blip r:embed="rId4"/>
          <a:srcRect/>
          <a:stretch>
            <a:fillRect/>
          </a:stretch>
        </p:blipFill>
        <p:spPr bwMode="auto">
          <a:xfrm>
            <a:off x="4714875" y="3214688"/>
            <a:ext cx="3557588" cy="2668587"/>
          </a:xfrm>
          <a:prstGeom prst="rect">
            <a:avLst/>
          </a:prstGeom>
          <a:noFill/>
          <a:ln w="9525">
            <a:noFill/>
            <a:miter lim="800000"/>
            <a:headEnd/>
            <a:tailEnd/>
          </a:ln>
        </p:spPr>
      </p:pic>
      <p:sp>
        <p:nvSpPr>
          <p:cNvPr id="24582" name="Прямоугольник 6"/>
          <p:cNvSpPr>
            <a:spLocks noChangeArrowheads="1"/>
          </p:cNvSpPr>
          <p:nvPr/>
        </p:nvSpPr>
        <p:spPr bwMode="auto">
          <a:xfrm>
            <a:off x="785813" y="214313"/>
            <a:ext cx="8001000" cy="1938337"/>
          </a:xfrm>
          <a:prstGeom prst="rect">
            <a:avLst/>
          </a:prstGeom>
          <a:noFill/>
          <a:ln w="9525">
            <a:noFill/>
            <a:miter lim="800000"/>
            <a:headEnd/>
            <a:tailEnd/>
          </a:ln>
        </p:spPr>
        <p:txBody>
          <a:bodyPr>
            <a:spAutoFit/>
          </a:bodyPr>
          <a:lstStyle/>
          <a:p>
            <a:r>
              <a:rPr lang="ru-RU" sz="1600">
                <a:latin typeface="Times New Roman" pitchFamily="18" charset="0"/>
                <a:cs typeface="Times New Roman" pitchFamily="18" charset="0"/>
              </a:rPr>
              <a:t> </a:t>
            </a:r>
            <a:r>
              <a:rPr lang="ru-RU" sz="2000">
                <a:latin typeface="Times New Roman" pitchFamily="18" charset="0"/>
                <a:cs typeface="Times New Roman" pitchFamily="18" charset="0"/>
              </a:rPr>
              <a:t>Любим играть в подвижные игры. Такие как: «Я люблю свою лошадку»,  «Зайка беленький сидит», «У медведя во бору» , «Зайчик в домике », Мой веселый, звонкий мяч », « Кот Васька»,. « Кто пройдет тише?» и другие Эти игры у детей развивают ловкость, меткость, глазомер,, координацию движений Проводим драматизации по сказкам «Репка»,, «Курочка </a:t>
            </a:r>
            <a:r>
              <a:rPr lang="ru-RU">
                <a:latin typeface="Times New Roman" pitchFamily="18" charset="0"/>
                <a:cs typeface="Times New Roman" pitchFamily="18" charset="0"/>
              </a:rPr>
              <a:t>ряба»</a:t>
            </a:r>
            <a:endParaRPr lang="ru-RU">
              <a:latin typeface="Constantia" pitchFamily="18" charset="0"/>
            </a:endParaRPr>
          </a:p>
        </p:txBody>
      </p:sp>
      <p:pic>
        <p:nvPicPr>
          <p:cNvPr id="24583" name="Picture 2" descr="Карта, Красочные и Обложка Вектор"/>
          <p:cNvPicPr>
            <a:picLocks noChangeAspect="1" noChangeArrowheads="1"/>
          </p:cNvPicPr>
          <p:nvPr/>
        </p:nvPicPr>
        <p:blipFill>
          <a:blip r:embed="rId2"/>
          <a:srcRect/>
          <a:stretch>
            <a:fillRect/>
          </a:stretch>
        </p:blipFill>
        <p:spPr bwMode="auto">
          <a:xfrm>
            <a:off x="152400" y="152400"/>
            <a:ext cx="9144000" cy="6858000"/>
          </a:xfrm>
          <a:prstGeom prst="rect">
            <a:avLst/>
          </a:prstGeom>
          <a:noFill/>
          <a:ln w="9525">
            <a:noFill/>
            <a:miter lim="800000"/>
            <a:headEnd/>
            <a:tailEnd/>
          </a:ln>
        </p:spPr>
      </p:pic>
      <p:sp>
        <p:nvSpPr>
          <p:cNvPr id="24584" name="Прямоугольник 8"/>
          <p:cNvSpPr>
            <a:spLocks noChangeArrowheads="1"/>
          </p:cNvSpPr>
          <p:nvPr/>
        </p:nvSpPr>
        <p:spPr bwMode="auto">
          <a:xfrm>
            <a:off x="500063" y="357188"/>
            <a:ext cx="8286750" cy="1938337"/>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Дети любят слушать когда им читают. Они с удовольствием рассматривают иллюстрации книг и называют знакомых героев.  Очень любят работать по      предметным картинкам. При рассматривании дети называют домашних и</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 диких животных, С помощью предметных картинок  мы знакомим деток с классификацией предметов:  мебель, посуда, одежда.</a:t>
            </a:r>
            <a:endParaRPr lang="ru-RU" sz="2000">
              <a:latin typeface="Constanti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p:txBody>
          <a:bodyPr/>
          <a:lstStyle/>
          <a:p>
            <a:pPr eaLnBrk="1" hangingPunct="1"/>
            <a:endParaRPr lang="ru-RU" smtClean="0"/>
          </a:p>
        </p:txBody>
      </p:sp>
      <p:sp>
        <p:nvSpPr>
          <p:cNvPr id="25602" name="Содержимое 2"/>
          <p:cNvSpPr>
            <a:spLocks noGrp="1"/>
          </p:cNvSpPr>
          <p:nvPr>
            <p:ph idx="1"/>
          </p:nvPr>
        </p:nvSpPr>
        <p:spPr/>
        <p:txBody>
          <a:bodyPr/>
          <a:lstStyle/>
          <a:p>
            <a:pPr eaLnBrk="1" hangingPunct="1"/>
            <a:endParaRPr lang="ru-RU" smtClean="0"/>
          </a:p>
        </p:txBody>
      </p:sp>
      <p:pic>
        <p:nvPicPr>
          <p:cNvPr id="25603"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5604" name="Picture 2" descr="C:\Users\1\Pictures\2014-12-04 фото  на буклет\фото  на буклет 019.JPG"/>
          <p:cNvPicPr>
            <a:picLocks noChangeAspect="1" noChangeArrowheads="1"/>
          </p:cNvPicPr>
          <p:nvPr/>
        </p:nvPicPr>
        <p:blipFill>
          <a:blip r:embed="rId3"/>
          <a:srcRect/>
          <a:stretch>
            <a:fillRect/>
          </a:stretch>
        </p:blipFill>
        <p:spPr bwMode="auto">
          <a:xfrm>
            <a:off x="857250" y="2428875"/>
            <a:ext cx="3214688" cy="4078288"/>
          </a:xfrm>
          <a:prstGeom prst="rect">
            <a:avLst/>
          </a:prstGeom>
          <a:noFill/>
          <a:ln w="9525">
            <a:noFill/>
            <a:miter lim="800000"/>
            <a:headEnd/>
            <a:tailEnd/>
          </a:ln>
        </p:spPr>
      </p:pic>
      <p:pic>
        <p:nvPicPr>
          <p:cNvPr id="25605" name="Picture 2" descr="C:\Users\1\Pictures\2014-12-04 фото  на буклет\фото  на буклет 018.JPG"/>
          <p:cNvPicPr>
            <a:picLocks noChangeAspect="1" noChangeArrowheads="1"/>
          </p:cNvPicPr>
          <p:nvPr/>
        </p:nvPicPr>
        <p:blipFill>
          <a:blip r:embed="rId4"/>
          <a:srcRect/>
          <a:stretch>
            <a:fillRect/>
          </a:stretch>
        </p:blipFill>
        <p:spPr bwMode="auto">
          <a:xfrm>
            <a:off x="4714875" y="3214688"/>
            <a:ext cx="3557588" cy="2668587"/>
          </a:xfrm>
          <a:prstGeom prst="rect">
            <a:avLst/>
          </a:prstGeom>
          <a:noFill/>
          <a:ln w="9525">
            <a:noFill/>
            <a:miter lim="800000"/>
            <a:headEnd/>
            <a:tailEnd/>
          </a:ln>
        </p:spPr>
      </p:pic>
      <p:sp>
        <p:nvSpPr>
          <p:cNvPr id="25606" name="Прямоугольник 6"/>
          <p:cNvSpPr>
            <a:spLocks noChangeArrowheads="1"/>
          </p:cNvSpPr>
          <p:nvPr/>
        </p:nvSpPr>
        <p:spPr bwMode="auto">
          <a:xfrm>
            <a:off x="785813" y="214313"/>
            <a:ext cx="8001000" cy="1938337"/>
          </a:xfrm>
          <a:prstGeom prst="rect">
            <a:avLst/>
          </a:prstGeom>
          <a:noFill/>
          <a:ln w="9525">
            <a:noFill/>
            <a:miter lim="800000"/>
            <a:headEnd/>
            <a:tailEnd/>
          </a:ln>
        </p:spPr>
        <p:txBody>
          <a:bodyPr>
            <a:spAutoFit/>
          </a:bodyPr>
          <a:lstStyle/>
          <a:p>
            <a:r>
              <a:rPr lang="ru-RU" sz="1600">
                <a:latin typeface="Times New Roman" pitchFamily="18" charset="0"/>
                <a:cs typeface="Times New Roman" pitchFamily="18" charset="0"/>
              </a:rPr>
              <a:t> </a:t>
            </a:r>
            <a:r>
              <a:rPr lang="ru-RU" sz="2000">
                <a:latin typeface="Times New Roman" pitchFamily="18" charset="0"/>
                <a:cs typeface="Times New Roman" pitchFamily="18" charset="0"/>
              </a:rPr>
              <a:t>Любим играть в подвижные игры. Такие как: «Я люблю свою лошадку»,  «Зайка беленький сидит», «У медведя во бору» , «Зайчик в домике », Мой веселый, звонкий мяч », « Кот Васька»,. « Кто пройдет тише?» и другие Эти игры у детей развивают ловкость, меткость, глазомер,, координацию движений Проводим драматизации по сказкам «Репка»,, «Курочка </a:t>
            </a:r>
            <a:r>
              <a:rPr lang="ru-RU">
                <a:latin typeface="Times New Roman" pitchFamily="18" charset="0"/>
                <a:cs typeface="Times New Roman" pitchFamily="18" charset="0"/>
              </a:rPr>
              <a:t>ряба»</a:t>
            </a:r>
            <a:endParaRPr lang="ru-RU">
              <a:latin typeface="Constantia" pitchFamily="18" charset="0"/>
            </a:endParaRPr>
          </a:p>
        </p:txBody>
      </p:sp>
      <p:pic>
        <p:nvPicPr>
          <p:cNvPr id="25607"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5608" name="Прямоугольник 8"/>
          <p:cNvSpPr>
            <a:spLocks noChangeArrowheads="1"/>
          </p:cNvSpPr>
          <p:nvPr/>
        </p:nvSpPr>
        <p:spPr bwMode="auto">
          <a:xfrm>
            <a:off x="928688" y="357188"/>
            <a:ext cx="7215187" cy="2246312"/>
          </a:xfrm>
          <a:prstGeom prst="rect">
            <a:avLst/>
          </a:prstGeom>
          <a:noFill/>
          <a:ln w="9525">
            <a:noFill/>
            <a:miter lim="800000"/>
            <a:headEnd/>
            <a:tailEnd/>
          </a:ln>
        </p:spPr>
        <p:txBody>
          <a:bodyPr>
            <a:spAutoFit/>
          </a:bodyPr>
          <a:lstStyle/>
          <a:p>
            <a:r>
              <a:rPr lang="ru-RU" sz="2000" b="1">
                <a:solidFill>
                  <a:schemeClr val="tx2"/>
                </a:solidFill>
                <a:latin typeface="Times New Roman" pitchFamily="18" charset="0"/>
                <a:cs typeface="Times New Roman" pitchFamily="18" charset="0"/>
              </a:rPr>
              <a:t>Сенсорный уголок</a:t>
            </a:r>
            <a:r>
              <a:rPr lang="ru-RU" sz="2000" b="1">
                <a:latin typeface="Times New Roman" pitchFamily="18" charset="0"/>
                <a:cs typeface="Times New Roman" pitchFamily="18" charset="0"/>
              </a:rPr>
              <a:t>.  </a:t>
            </a:r>
            <a:r>
              <a:rPr lang="ru-RU" sz="2000">
                <a:latin typeface="Times New Roman" pitchFamily="18" charset="0"/>
                <a:cs typeface="Times New Roman" pitchFamily="18" charset="0"/>
              </a:rPr>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      Дидактические игры способствуют развитию мелкой моторике пальцев  Основной задачей раннего развития ребенка в 2-3 года является развитие сенсорики, мелкой моторики и координации движений. Хорошим помощником в развитии мелкой моторики в нашей группе являются различные развивающие игрушки, которые мы сделали сами.</a:t>
            </a:r>
            <a:endParaRPr lang="ru-RU" sz="2000">
              <a:latin typeface="Constanti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p:txBody>
          <a:bodyPr/>
          <a:lstStyle/>
          <a:p>
            <a:pPr eaLnBrk="1" hangingPunct="1"/>
            <a:endParaRPr lang="ru-RU" smtClean="0"/>
          </a:p>
        </p:txBody>
      </p:sp>
      <p:sp>
        <p:nvSpPr>
          <p:cNvPr id="26626" name="Содержимое 2"/>
          <p:cNvSpPr>
            <a:spLocks noGrp="1"/>
          </p:cNvSpPr>
          <p:nvPr>
            <p:ph idx="1"/>
          </p:nvPr>
        </p:nvSpPr>
        <p:spPr/>
        <p:txBody>
          <a:bodyPr/>
          <a:lstStyle/>
          <a:p>
            <a:pPr eaLnBrk="1" hangingPunct="1"/>
            <a:endParaRPr lang="ru-RU" smtClean="0"/>
          </a:p>
        </p:txBody>
      </p:sp>
      <p:pic>
        <p:nvPicPr>
          <p:cNvPr id="26627"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8" name="Прямоугольник 5"/>
          <p:cNvSpPr>
            <a:spLocks noChangeArrowheads="1"/>
          </p:cNvSpPr>
          <p:nvPr/>
        </p:nvSpPr>
        <p:spPr bwMode="auto">
          <a:xfrm>
            <a:off x="428625" y="0"/>
            <a:ext cx="8501063" cy="2530475"/>
          </a:xfrm>
          <a:prstGeom prst="rect">
            <a:avLst/>
          </a:prstGeom>
          <a:noFill/>
          <a:ln w="9525">
            <a:noFill/>
            <a:miter lim="800000"/>
            <a:headEnd/>
            <a:tailEnd/>
          </a:ln>
        </p:spPr>
        <p:txBody>
          <a:bodyPr>
            <a:spAutoFit/>
          </a:bodyPr>
          <a:lstStyle/>
          <a:p>
            <a:r>
              <a:rPr lang="ru-RU" sz="2000" b="1">
                <a:solidFill>
                  <a:schemeClr val="tx2"/>
                </a:solidFill>
                <a:latin typeface="Times New Roman" pitchFamily="18" charset="0"/>
                <a:cs typeface="Times New Roman" pitchFamily="18" charset="0"/>
              </a:rPr>
              <a:t>Ловкие пальчики </a:t>
            </a:r>
            <a:r>
              <a:rPr lang="ru-RU" sz="2000">
                <a:latin typeface="Times New Roman" pitchFamily="18" charset="0"/>
                <a:cs typeface="Times New Roman" pitchFamily="18" charset="0"/>
              </a:rPr>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Игра </a:t>
            </a:r>
            <a:r>
              <a:rPr lang="ru-RU" sz="2000" b="1">
                <a:latin typeface="Times New Roman" pitchFamily="18" charset="0"/>
                <a:cs typeface="Times New Roman" pitchFamily="18" charset="0"/>
              </a:rPr>
              <a:t>«Строим дом» </a:t>
            </a:r>
            <a:r>
              <a:rPr lang="ru-RU" sz="2000">
                <a:latin typeface="Times New Roman" pitchFamily="18" charset="0"/>
                <a:cs typeface="Times New Roman" pitchFamily="18" charset="0"/>
              </a:rPr>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Цель: развивать мелкую моторику, внимание, память и мышление малышей, внимательность и способность сосредотачиваться, развивать навыки фразовой речи, учить детей внимательно слушать воспитателя и следить за его действиями, развивать интерес к процессу строить, к его результату, учить аккуратно обращаться с конструктором, закрепить умение накладывать детали, наращивая постройку в высоту (4-5 деталей).</a:t>
            </a:r>
            <a:endParaRPr lang="ru-RU" sz="2000">
              <a:latin typeface="Constantia" pitchFamily="18" charset="0"/>
            </a:endParaRPr>
          </a:p>
        </p:txBody>
      </p:sp>
      <p:pic>
        <p:nvPicPr>
          <p:cNvPr id="26629" name="Рисунок 7" descr="D:\Фото\дет сад\IMG_2824.JPG"/>
          <p:cNvPicPr>
            <a:picLocks noChangeAspect="1" noChangeArrowheads="1"/>
          </p:cNvPicPr>
          <p:nvPr/>
        </p:nvPicPr>
        <p:blipFill>
          <a:blip r:embed="rId3"/>
          <a:srcRect/>
          <a:stretch>
            <a:fillRect/>
          </a:stretch>
        </p:blipFill>
        <p:spPr bwMode="auto">
          <a:xfrm>
            <a:off x="395288" y="5013325"/>
            <a:ext cx="2000250" cy="1643063"/>
          </a:xfrm>
          <a:prstGeom prst="rect">
            <a:avLst/>
          </a:prstGeom>
          <a:noFill/>
          <a:ln w="9525">
            <a:noFill/>
            <a:miter lim="800000"/>
            <a:headEnd/>
            <a:tailEnd/>
          </a:ln>
        </p:spPr>
      </p:pic>
      <p:pic>
        <p:nvPicPr>
          <p:cNvPr id="26630" name="Picture 2" descr="D:\Фото\дет сад\IMG_2875.JPG"/>
          <p:cNvPicPr>
            <a:picLocks noChangeAspect="1" noChangeArrowheads="1"/>
          </p:cNvPicPr>
          <p:nvPr/>
        </p:nvPicPr>
        <p:blipFill>
          <a:blip r:embed="rId4"/>
          <a:srcRect/>
          <a:stretch>
            <a:fillRect/>
          </a:stretch>
        </p:blipFill>
        <p:spPr bwMode="auto">
          <a:xfrm>
            <a:off x="2643188" y="3143250"/>
            <a:ext cx="3429000" cy="2571750"/>
          </a:xfrm>
          <a:prstGeom prst="rect">
            <a:avLst/>
          </a:prstGeom>
          <a:noFill/>
          <a:ln w="9525">
            <a:noFill/>
            <a:miter lim="800000"/>
            <a:headEnd/>
            <a:tailEnd/>
          </a:ln>
        </p:spPr>
      </p:pic>
      <p:pic>
        <p:nvPicPr>
          <p:cNvPr id="26631" name="Picture 2" descr="C:\Users\1\Pictures\2014-12-04 фото  на буклет\фото  на буклет 013.JPG"/>
          <p:cNvPicPr>
            <a:picLocks noChangeAspect="1" noChangeArrowheads="1"/>
          </p:cNvPicPr>
          <p:nvPr/>
        </p:nvPicPr>
        <p:blipFill>
          <a:blip r:embed="rId5"/>
          <a:srcRect/>
          <a:stretch>
            <a:fillRect/>
          </a:stretch>
        </p:blipFill>
        <p:spPr bwMode="auto">
          <a:xfrm>
            <a:off x="6286500" y="3000375"/>
            <a:ext cx="2584450" cy="344646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p:txBody>
          <a:bodyPr/>
          <a:lstStyle/>
          <a:p>
            <a:pPr eaLnBrk="1" hangingPunct="1"/>
            <a:endParaRPr lang="ru-RU" smtClean="0"/>
          </a:p>
        </p:txBody>
      </p:sp>
      <p:sp>
        <p:nvSpPr>
          <p:cNvPr id="27650" name="Содержимое 2"/>
          <p:cNvSpPr>
            <a:spLocks noGrp="1"/>
          </p:cNvSpPr>
          <p:nvPr>
            <p:ph idx="1"/>
          </p:nvPr>
        </p:nvSpPr>
        <p:spPr/>
        <p:txBody>
          <a:bodyPr/>
          <a:lstStyle/>
          <a:p>
            <a:pPr eaLnBrk="1" hangingPunct="1"/>
            <a:endParaRPr lang="ru-RU" smtClean="0"/>
          </a:p>
        </p:txBody>
      </p:sp>
      <p:pic>
        <p:nvPicPr>
          <p:cNvPr id="27651"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7652" name="Picture 2" descr="C:\Users\1\Pictures\2014-12-04 фото  на буклет\фото  на буклет 019.JPG"/>
          <p:cNvPicPr>
            <a:picLocks noChangeAspect="1" noChangeArrowheads="1"/>
          </p:cNvPicPr>
          <p:nvPr/>
        </p:nvPicPr>
        <p:blipFill>
          <a:blip r:embed="rId3"/>
          <a:srcRect/>
          <a:stretch>
            <a:fillRect/>
          </a:stretch>
        </p:blipFill>
        <p:spPr bwMode="auto">
          <a:xfrm>
            <a:off x="857250" y="2428875"/>
            <a:ext cx="3214688" cy="4078288"/>
          </a:xfrm>
          <a:prstGeom prst="rect">
            <a:avLst/>
          </a:prstGeom>
          <a:noFill/>
          <a:ln w="9525">
            <a:noFill/>
            <a:miter lim="800000"/>
            <a:headEnd/>
            <a:tailEnd/>
          </a:ln>
        </p:spPr>
      </p:pic>
      <p:pic>
        <p:nvPicPr>
          <p:cNvPr id="27653" name="Picture 2" descr="C:\Users\1\Pictures\2014-12-04 фото  на буклет\фото  на буклет 018.JPG"/>
          <p:cNvPicPr>
            <a:picLocks noChangeAspect="1" noChangeArrowheads="1"/>
          </p:cNvPicPr>
          <p:nvPr/>
        </p:nvPicPr>
        <p:blipFill>
          <a:blip r:embed="rId4"/>
          <a:srcRect/>
          <a:stretch>
            <a:fillRect/>
          </a:stretch>
        </p:blipFill>
        <p:spPr bwMode="auto">
          <a:xfrm>
            <a:off x="4714875" y="3214688"/>
            <a:ext cx="3557588" cy="2668587"/>
          </a:xfrm>
          <a:prstGeom prst="rect">
            <a:avLst/>
          </a:prstGeom>
          <a:noFill/>
          <a:ln w="9525">
            <a:noFill/>
            <a:miter lim="800000"/>
            <a:headEnd/>
            <a:tailEnd/>
          </a:ln>
        </p:spPr>
      </p:pic>
      <p:sp>
        <p:nvSpPr>
          <p:cNvPr id="27654" name="Прямоугольник 6"/>
          <p:cNvSpPr>
            <a:spLocks noChangeArrowheads="1"/>
          </p:cNvSpPr>
          <p:nvPr/>
        </p:nvSpPr>
        <p:spPr bwMode="auto">
          <a:xfrm>
            <a:off x="785813" y="214313"/>
            <a:ext cx="8001000" cy="1938337"/>
          </a:xfrm>
          <a:prstGeom prst="rect">
            <a:avLst/>
          </a:prstGeom>
          <a:noFill/>
          <a:ln w="9525">
            <a:noFill/>
            <a:miter lim="800000"/>
            <a:headEnd/>
            <a:tailEnd/>
          </a:ln>
        </p:spPr>
        <p:txBody>
          <a:bodyPr>
            <a:spAutoFit/>
          </a:bodyPr>
          <a:lstStyle/>
          <a:p>
            <a:r>
              <a:rPr lang="ru-RU" sz="1600">
                <a:latin typeface="Times New Roman" pitchFamily="18" charset="0"/>
                <a:cs typeface="Times New Roman" pitchFamily="18" charset="0"/>
              </a:rPr>
              <a:t> </a:t>
            </a:r>
            <a:r>
              <a:rPr lang="ru-RU" sz="2000">
                <a:latin typeface="Times New Roman" pitchFamily="18" charset="0"/>
                <a:cs typeface="Times New Roman" pitchFamily="18" charset="0"/>
              </a:rPr>
              <a:t>Любим играть в подвижные игры. Такие как: «Я люблю свою лошадку»,  «Зайка беленький сидит», «У медведя во бору» , «Зайчик в домике », Мой веселый, звонкий мяч », « Кот Васька»,. « Кто пройдет тише?» и другие Эти игры у детей развивают ловкость, меткость, глазомер,, координацию движений Проводим драматизации по сказкам «Репка»,, «Курочка </a:t>
            </a:r>
            <a:r>
              <a:rPr lang="ru-RU">
                <a:latin typeface="Times New Roman" pitchFamily="18" charset="0"/>
                <a:cs typeface="Times New Roman" pitchFamily="18" charset="0"/>
              </a:rPr>
              <a:t>ряба»</a:t>
            </a:r>
            <a:endParaRPr lang="ru-RU">
              <a:latin typeface="Constantia" pitchFamily="18" charset="0"/>
            </a:endParaRPr>
          </a:p>
        </p:txBody>
      </p:sp>
      <p:pic>
        <p:nvPicPr>
          <p:cNvPr id="27655"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6" name="Прямоугольник 8"/>
          <p:cNvSpPr>
            <a:spLocks noChangeArrowheads="1"/>
          </p:cNvSpPr>
          <p:nvPr/>
        </p:nvSpPr>
        <p:spPr bwMode="auto">
          <a:xfrm>
            <a:off x="1143000" y="285750"/>
            <a:ext cx="5715000" cy="1323975"/>
          </a:xfrm>
          <a:prstGeom prst="rect">
            <a:avLst/>
          </a:prstGeom>
          <a:noFill/>
          <a:ln w="9525">
            <a:noFill/>
            <a:miter lim="800000"/>
            <a:headEnd/>
            <a:tailEnd/>
          </a:ln>
        </p:spPr>
        <p:txBody>
          <a:bodyPr>
            <a:spAutoFit/>
          </a:bodyPr>
          <a:lstStyle/>
          <a:p>
            <a:r>
              <a:rPr lang="ru-RU" sz="2000" b="1">
                <a:latin typeface="Times New Roman" pitchFamily="18" charset="0"/>
                <a:cs typeface="Times New Roman" pitchFamily="18" charset="0"/>
              </a:rPr>
              <a:t> </a:t>
            </a:r>
            <a:r>
              <a:rPr lang="ru-RU" sz="2000" b="1">
                <a:solidFill>
                  <a:schemeClr val="tx2"/>
                </a:solidFill>
                <a:latin typeface="Times New Roman" pitchFamily="18" charset="0"/>
                <a:cs typeface="Times New Roman" pitchFamily="18" charset="0"/>
              </a:rPr>
              <a:t>Собираем пазлы. </a:t>
            </a:r>
            <a:r>
              <a:rPr lang="ru-RU" sz="2000">
                <a:latin typeface="Times New Roman" pitchFamily="18" charset="0"/>
                <a:cs typeface="Times New Roman" pitchFamily="18" charset="0"/>
              </a:rPr>
              <a:t/>
            </a:r>
            <a:br>
              <a:rPr lang="ru-RU" sz="2000">
                <a:latin typeface="Times New Roman" pitchFamily="18" charset="0"/>
                <a:cs typeface="Times New Roman" pitchFamily="18" charset="0"/>
              </a:rPr>
            </a:br>
            <a:r>
              <a:rPr lang="ru-RU" sz="2000" b="1">
                <a:latin typeface="Times New Roman" pitchFamily="18" charset="0"/>
                <a:cs typeface="Times New Roman" pitchFamily="18" charset="0"/>
              </a:rPr>
              <a:t>«</a:t>
            </a:r>
            <a:r>
              <a:rPr lang="ru-RU" sz="2000">
                <a:latin typeface="Times New Roman" pitchFamily="18" charset="0"/>
                <a:cs typeface="Times New Roman" pitchFamily="18" charset="0"/>
              </a:rPr>
              <a:t>Пирамидка», «Ежик», «Белочка» и другие</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Цель игры:   учить собирать по образцу, воспитывать усидчивость</a:t>
            </a:r>
            <a:r>
              <a:rPr lang="ru-RU" sz="2000">
                <a:latin typeface="Constantia" pitchFamily="18" charset="0"/>
              </a:rPr>
              <a:t>.</a:t>
            </a:r>
          </a:p>
        </p:txBody>
      </p:sp>
      <p:pic>
        <p:nvPicPr>
          <p:cNvPr id="27657" name="Picture 15" descr="20180823_073123"/>
          <p:cNvPicPr>
            <a:picLocks noChangeAspect="1" noChangeArrowheads="1"/>
          </p:cNvPicPr>
          <p:nvPr/>
        </p:nvPicPr>
        <p:blipFill>
          <a:blip r:embed="rId5"/>
          <a:srcRect/>
          <a:stretch>
            <a:fillRect/>
          </a:stretch>
        </p:blipFill>
        <p:spPr bwMode="auto">
          <a:xfrm>
            <a:off x="515938" y="1916113"/>
            <a:ext cx="3840162" cy="4176712"/>
          </a:xfrm>
          <a:prstGeom prst="rect">
            <a:avLst/>
          </a:prstGeom>
          <a:noFill/>
          <a:ln w="9525">
            <a:noFill/>
            <a:miter lim="800000"/>
            <a:headEnd/>
            <a:tailEnd/>
          </a:ln>
        </p:spPr>
      </p:pic>
      <p:pic>
        <p:nvPicPr>
          <p:cNvPr id="27658" name="Picture 16" descr="20180823_072752"/>
          <p:cNvPicPr>
            <a:picLocks noChangeAspect="1" noChangeArrowheads="1"/>
          </p:cNvPicPr>
          <p:nvPr/>
        </p:nvPicPr>
        <p:blipFill>
          <a:blip r:embed="rId6"/>
          <a:srcRect/>
          <a:stretch>
            <a:fillRect/>
          </a:stretch>
        </p:blipFill>
        <p:spPr bwMode="auto">
          <a:xfrm>
            <a:off x="4427538" y="1916113"/>
            <a:ext cx="3773487" cy="41767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p:txBody>
          <a:bodyPr/>
          <a:lstStyle/>
          <a:p>
            <a:pPr eaLnBrk="1" hangingPunct="1"/>
            <a:endParaRPr lang="ru-RU" smtClean="0"/>
          </a:p>
        </p:txBody>
      </p:sp>
      <p:sp>
        <p:nvSpPr>
          <p:cNvPr id="28674" name="Содержимое 2"/>
          <p:cNvSpPr>
            <a:spLocks noGrp="1"/>
          </p:cNvSpPr>
          <p:nvPr>
            <p:ph idx="1"/>
          </p:nvPr>
        </p:nvSpPr>
        <p:spPr/>
        <p:txBody>
          <a:bodyPr/>
          <a:lstStyle/>
          <a:p>
            <a:pPr eaLnBrk="1" hangingPunct="1"/>
            <a:endParaRPr lang="ru-RU" smtClean="0"/>
          </a:p>
        </p:txBody>
      </p:sp>
      <p:pic>
        <p:nvPicPr>
          <p:cNvPr id="28675" name="Picture 2" descr="Карта, Красочные и Обложка Вектор"/>
          <p:cNvPicPr>
            <a:picLocks noChangeAspect="1" noChangeArrowheads="1"/>
          </p:cNvPicPr>
          <p:nvPr/>
        </p:nvPicPr>
        <p:blipFill>
          <a:blip r:embed="rId2"/>
          <a:srcRect/>
          <a:stretch>
            <a:fillRect/>
          </a:stretch>
        </p:blipFill>
        <p:spPr bwMode="auto">
          <a:xfrm>
            <a:off x="0" y="-214313"/>
            <a:ext cx="9144000" cy="7072313"/>
          </a:xfrm>
          <a:prstGeom prst="rect">
            <a:avLst/>
          </a:prstGeom>
          <a:noFill/>
          <a:ln w="9525">
            <a:noFill/>
            <a:miter lim="800000"/>
            <a:headEnd/>
            <a:tailEnd/>
          </a:ln>
        </p:spPr>
      </p:pic>
      <p:sp>
        <p:nvSpPr>
          <p:cNvPr id="28678" name="Прямоугольник 6"/>
          <p:cNvSpPr>
            <a:spLocks noChangeArrowheads="1"/>
          </p:cNvSpPr>
          <p:nvPr/>
        </p:nvSpPr>
        <p:spPr bwMode="auto">
          <a:xfrm>
            <a:off x="642938" y="0"/>
            <a:ext cx="7858125" cy="3170238"/>
          </a:xfrm>
          <a:prstGeom prst="rect">
            <a:avLst/>
          </a:prstGeom>
          <a:noFill/>
          <a:ln w="9525">
            <a:noFill/>
            <a:miter lim="800000"/>
            <a:headEnd/>
            <a:tailEnd/>
          </a:ln>
        </p:spPr>
        <p:txBody>
          <a:bodyPr>
            <a:spAutoFit/>
          </a:bodyPr>
          <a:lstStyle/>
          <a:p>
            <a:r>
              <a:rPr lang="ru-RU" sz="2000" b="1">
                <a:solidFill>
                  <a:schemeClr val="tx2"/>
                </a:solidFill>
                <a:latin typeface="Times New Roman" pitchFamily="18" charset="0"/>
                <a:cs typeface="Times New Roman" pitchFamily="18" charset="0"/>
              </a:rPr>
              <a:t>Геометрические фигурки. </a:t>
            </a:r>
            <a:r>
              <a:rPr lang="ru-RU" sz="2000">
                <a:latin typeface="Times New Roman" pitchFamily="18" charset="0"/>
                <a:cs typeface="Times New Roman" pitchFamily="18" charset="0"/>
              </a:rPr>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«Найди свое место», «Построй домик»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Цель игр:  ознакомить детей с геометрическими фигурами, научить различать, называть: круг, квадрат, треугольник, прямоугольник</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Упражнять в умение сравнивать фигуры, обозначать словами большой, маленький.</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Закреплять знания о цвете (красный, зелёный)</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Развивать умение анализировать, сравнивать, осуществлять последовательные действия,</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Развивать восприятие, внимание, память.</a:t>
            </a:r>
            <a:endParaRPr lang="ru-RU" sz="2000">
              <a:latin typeface="Constantia" pitchFamily="18" charset="0"/>
            </a:endParaRPr>
          </a:p>
        </p:txBody>
      </p:sp>
      <p:pic>
        <p:nvPicPr>
          <p:cNvPr id="28682" name="Picture 10" descr="20181218_161011"/>
          <p:cNvPicPr>
            <a:picLocks noChangeAspect="1" noChangeArrowheads="1"/>
          </p:cNvPicPr>
          <p:nvPr/>
        </p:nvPicPr>
        <p:blipFill>
          <a:blip r:embed="rId3"/>
          <a:srcRect/>
          <a:stretch>
            <a:fillRect/>
          </a:stretch>
        </p:blipFill>
        <p:spPr bwMode="auto">
          <a:xfrm>
            <a:off x="179388" y="3141663"/>
            <a:ext cx="4321175" cy="3716337"/>
          </a:xfrm>
          <a:prstGeom prst="rect">
            <a:avLst/>
          </a:prstGeom>
          <a:noFill/>
        </p:spPr>
      </p:pic>
      <p:pic>
        <p:nvPicPr>
          <p:cNvPr id="28683" name="Picture 11" descr="20181218_161020"/>
          <p:cNvPicPr>
            <a:picLocks noChangeAspect="1" noChangeArrowheads="1"/>
          </p:cNvPicPr>
          <p:nvPr/>
        </p:nvPicPr>
        <p:blipFill>
          <a:blip r:embed="rId4"/>
          <a:srcRect/>
          <a:stretch>
            <a:fillRect/>
          </a:stretch>
        </p:blipFill>
        <p:spPr bwMode="auto">
          <a:xfrm>
            <a:off x="4643438" y="3141663"/>
            <a:ext cx="4500562" cy="371633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698" name="Прямоугольник 5"/>
          <p:cNvSpPr>
            <a:spLocks noChangeArrowheads="1"/>
          </p:cNvSpPr>
          <p:nvPr/>
        </p:nvSpPr>
        <p:spPr bwMode="auto">
          <a:xfrm>
            <a:off x="2286000" y="214313"/>
            <a:ext cx="4572000" cy="1292225"/>
          </a:xfrm>
          <a:prstGeom prst="rect">
            <a:avLst/>
          </a:prstGeom>
          <a:noFill/>
          <a:ln w="9525">
            <a:noFill/>
            <a:miter lim="800000"/>
            <a:headEnd/>
            <a:tailEnd/>
          </a:ln>
        </p:spPr>
        <p:txBody>
          <a:bodyPr>
            <a:spAutoFit/>
          </a:bodyPr>
          <a:lstStyle/>
          <a:p>
            <a:r>
              <a:rPr lang="ru-RU" sz="2000" b="1">
                <a:solidFill>
                  <a:schemeClr val="tx2"/>
                </a:solidFill>
                <a:latin typeface="Times New Roman" pitchFamily="18" charset="0"/>
                <a:cs typeface="Times New Roman" pitchFamily="18" charset="0"/>
              </a:rPr>
              <a:t>Дидактические  игры :</a:t>
            </a:r>
            <a:r>
              <a:rPr lang="ru-RU" sz="2000">
                <a:latin typeface="Times New Roman" pitchFamily="18" charset="0"/>
                <a:cs typeface="Times New Roman" pitchFamily="18" charset="0"/>
              </a:rPr>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 «Раскрась картинку»              «Посади жучка на цветок» «Найди игрушку» </a:t>
            </a:r>
            <a:endParaRPr lang="ru-RU" sz="2000">
              <a:latin typeface="Constantia" pitchFamily="18" charset="0"/>
            </a:endParaRPr>
          </a:p>
          <a:p>
            <a:endParaRPr lang="ru-RU">
              <a:latin typeface="Constantia" pitchFamily="18" charset="0"/>
            </a:endParaRPr>
          </a:p>
        </p:txBody>
      </p:sp>
      <p:pic>
        <p:nvPicPr>
          <p:cNvPr id="29699" name="Picture 8" descr="SBkr_6qOCCA[1]"/>
          <p:cNvPicPr>
            <a:picLocks noChangeAspect="1" noChangeArrowheads="1"/>
          </p:cNvPicPr>
          <p:nvPr/>
        </p:nvPicPr>
        <p:blipFill>
          <a:blip r:embed="rId3"/>
          <a:srcRect/>
          <a:stretch>
            <a:fillRect/>
          </a:stretch>
        </p:blipFill>
        <p:spPr bwMode="auto">
          <a:xfrm>
            <a:off x="908050" y="1700213"/>
            <a:ext cx="7327900" cy="447833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22" name="Прямоугольник 5"/>
          <p:cNvSpPr>
            <a:spLocks noChangeArrowheads="1"/>
          </p:cNvSpPr>
          <p:nvPr/>
        </p:nvSpPr>
        <p:spPr bwMode="auto">
          <a:xfrm>
            <a:off x="1857375" y="285750"/>
            <a:ext cx="4532313" cy="400050"/>
          </a:xfrm>
          <a:prstGeom prst="rect">
            <a:avLst/>
          </a:prstGeom>
          <a:noFill/>
          <a:ln w="9525">
            <a:noFill/>
            <a:miter lim="800000"/>
            <a:headEnd/>
            <a:tailEnd/>
          </a:ln>
        </p:spPr>
        <p:txBody>
          <a:bodyPr>
            <a:spAutoFit/>
          </a:bodyPr>
          <a:lstStyle/>
          <a:p>
            <a:r>
              <a:rPr lang="ru-RU" sz="2000" b="1">
                <a:solidFill>
                  <a:schemeClr val="tx2"/>
                </a:solidFill>
                <a:latin typeface="Times New Roman" pitchFamily="18" charset="0"/>
                <a:cs typeface="Times New Roman" pitchFamily="18" charset="0"/>
              </a:rPr>
              <a:t>Домашние животные.    Шнуровка</a:t>
            </a:r>
            <a:endParaRPr lang="ru-RU" sz="2000">
              <a:latin typeface="Constantia" pitchFamily="18" charset="0"/>
            </a:endParaRPr>
          </a:p>
        </p:txBody>
      </p:sp>
      <p:pic>
        <p:nvPicPr>
          <p:cNvPr id="30724" name="Picture 4" descr="20181218_160526"/>
          <p:cNvPicPr>
            <a:picLocks noChangeAspect="1" noChangeArrowheads="1"/>
          </p:cNvPicPr>
          <p:nvPr/>
        </p:nvPicPr>
        <p:blipFill>
          <a:blip r:embed="rId3"/>
          <a:srcRect/>
          <a:stretch>
            <a:fillRect/>
          </a:stretch>
        </p:blipFill>
        <p:spPr bwMode="auto">
          <a:xfrm>
            <a:off x="250825" y="1268413"/>
            <a:ext cx="4033838" cy="5329237"/>
          </a:xfrm>
          <a:prstGeom prst="rect">
            <a:avLst/>
          </a:prstGeom>
          <a:noFill/>
        </p:spPr>
      </p:pic>
      <p:pic>
        <p:nvPicPr>
          <p:cNvPr id="30726" name="Picture 6" descr="20181218_161543"/>
          <p:cNvPicPr>
            <a:picLocks noChangeAspect="1" noChangeArrowheads="1"/>
          </p:cNvPicPr>
          <p:nvPr/>
        </p:nvPicPr>
        <p:blipFill>
          <a:blip r:embed="rId4"/>
          <a:srcRect/>
          <a:stretch>
            <a:fillRect/>
          </a:stretch>
        </p:blipFill>
        <p:spPr bwMode="auto">
          <a:xfrm>
            <a:off x="4572000" y="1268413"/>
            <a:ext cx="4316413" cy="532923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Заголовок 1"/>
          <p:cNvSpPr>
            <a:spLocks noGrp="1"/>
          </p:cNvSpPr>
          <p:nvPr>
            <p:ph type="title"/>
          </p:nvPr>
        </p:nvSpPr>
        <p:spPr>
          <a:xfrm>
            <a:off x="457200" y="0"/>
            <a:ext cx="8229600" cy="1417638"/>
          </a:xfrm>
        </p:spPr>
        <p:txBody>
          <a:bodyPr/>
          <a:lstStyle/>
          <a:p>
            <a:pPr eaLnBrk="1" hangingPunct="1"/>
            <a:r>
              <a:rPr lang="ru-RU" sz="2800" b="1" smtClean="0">
                <a:solidFill>
                  <a:schemeClr val="bg1"/>
                </a:solidFill>
                <a:latin typeface="Times New Roman" pitchFamily="18" charset="0"/>
                <a:cs typeface="Times New Roman" pitchFamily="18" charset="0"/>
              </a:rPr>
              <a:t/>
            </a:r>
            <a:br>
              <a:rPr lang="ru-RU" sz="2800" b="1" smtClean="0">
                <a:solidFill>
                  <a:schemeClr val="bg1"/>
                </a:solidFill>
                <a:latin typeface="Times New Roman" pitchFamily="18" charset="0"/>
                <a:cs typeface="Times New Roman" pitchFamily="18" charset="0"/>
              </a:rPr>
            </a:br>
            <a:r>
              <a:rPr lang="ru-RU" sz="2700" smtClean="0">
                <a:latin typeface="Times New Roman" pitchFamily="18" charset="0"/>
                <a:cs typeface="Times New Roman" pitchFamily="18" charset="0"/>
              </a:rPr>
              <a:t>»</a:t>
            </a:r>
          </a:p>
        </p:txBody>
      </p:sp>
      <p:sp>
        <p:nvSpPr>
          <p:cNvPr id="31746" name="Содержимое 11"/>
          <p:cNvSpPr>
            <a:spLocks noGrp="1"/>
          </p:cNvSpPr>
          <p:nvPr>
            <p:ph idx="1"/>
          </p:nvPr>
        </p:nvSpPr>
        <p:spPr>
          <a:xfrm>
            <a:off x="457200" y="2857500"/>
            <a:ext cx="6615113" cy="3268663"/>
          </a:xfrm>
        </p:spPr>
        <p:txBody>
          <a:bodyPr/>
          <a:lstStyle/>
          <a:p>
            <a:pPr eaLnBrk="1" hangingPunct="1"/>
            <a:endParaRPr lang="ru-RU" smtClean="0"/>
          </a:p>
        </p:txBody>
      </p:sp>
      <p:pic>
        <p:nvPicPr>
          <p:cNvPr id="31747" name="Picture 2" descr="C:\Users\1\Desktop\99839553.jpg"/>
          <p:cNvPicPr>
            <a:picLocks noChangeAspect="1" noChangeArrowheads="1"/>
          </p:cNvPicPr>
          <p:nvPr/>
        </p:nvPicPr>
        <p:blipFill>
          <a:blip r:embed="rId2"/>
          <a:srcRect/>
          <a:stretch>
            <a:fillRect/>
          </a:stretch>
        </p:blipFill>
        <p:spPr bwMode="auto">
          <a:xfrm>
            <a:off x="0" y="0"/>
            <a:ext cx="9144000" cy="7072313"/>
          </a:xfrm>
          <a:prstGeom prst="rect">
            <a:avLst/>
          </a:prstGeom>
          <a:noFill/>
          <a:ln w="9525">
            <a:noFill/>
            <a:miter lim="800000"/>
            <a:headEnd/>
            <a:tailEnd/>
          </a:ln>
        </p:spPr>
      </p:pic>
      <p:sp>
        <p:nvSpPr>
          <p:cNvPr id="31748" name="Прямоугольник 13"/>
          <p:cNvSpPr>
            <a:spLocks noChangeArrowheads="1"/>
          </p:cNvSpPr>
          <p:nvPr/>
        </p:nvSpPr>
        <p:spPr bwMode="auto">
          <a:xfrm>
            <a:off x="1928813" y="357188"/>
            <a:ext cx="5572125" cy="1066800"/>
          </a:xfrm>
          <a:prstGeom prst="rect">
            <a:avLst/>
          </a:prstGeom>
          <a:noFill/>
          <a:ln w="9525">
            <a:noFill/>
            <a:miter lim="800000"/>
            <a:headEnd/>
            <a:tailEnd/>
          </a:ln>
        </p:spPr>
        <p:txBody>
          <a:bodyPr>
            <a:spAutoFit/>
          </a:bodyPr>
          <a:lstStyle/>
          <a:p>
            <a:r>
              <a:rPr lang="ru-RU" sz="2400" b="1">
                <a:solidFill>
                  <a:schemeClr val="tx2"/>
                </a:solidFill>
                <a:latin typeface="Times New Roman" pitchFamily="18" charset="0"/>
                <a:cs typeface="Times New Roman" pitchFamily="18" charset="0"/>
              </a:rPr>
              <a:t>              Игры по сенсорике</a:t>
            </a:r>
            <a:r>
              <a:rPr lang="ru-RU" sz="2000" b="1">
                <a:solidFill>
                  <a:schemeClr val="tx2"/>
                </a:solidFill>
                <a:latin typeface="Times New Roman" pitchFamily="18" charset="0"/>
                <a:cs typeface="Times New Roman" pitchFamily="18" charset="0"/>
              </a:rPr>
              <a:t/>
            </a:r>
            <a:br>
              <a:rPr lang="ru-RU" sz="2000" b="1">
                <a:solidFill>
                  <a:schemeClr val="tx2"/>
                </a:solidFill>
                <a:latin typeface="Times New Roman" pitchFamily="18" charset="0"/>
                <a:cs typeface="Times New Roman" pitchFamily="18" charset="0"/>
              </a:rPr>
            </a:br>
            <a:r>
              <a:rPr lang="ru-RU" sz="2000">
                <a:latin typeface="Times New Roman" pitchFamily="18" charset="0"/>
                <a:cs typeface="Times New Roman" pitchFamily="18" charset="0"/>
              </a:rPr>
              <a:t>«Найди свой цвет», «Грибочки по местам», «Бусы», «Мозайка».</a:t>
            </a:r>
            <a:endParaRPr lang="ru-RU" sz="2000">
              <a:latin typeface="Constantia" pitchFamily="18" charset="0"/>
            </a:endParaRPr>
          </a:p>
        </p:txBody>
      </p:sp>
      <p:pic>
        <p:nvPicPr>
          <p:cNvPr id="31749" name="Picture 12" descr="88h3kr34o2U[1]"/>
          <p:cNvPicPr>
            <a:picLocks noChangeAspect="1" noChangeArrowheads="1"/>
          </p:cNvPicPr>
          <p:nvPr/>
        </p:nvPicPr>
        <p:blipFill>
          <a:blip r:embed="rId3"/>
          <a:srcRect/>
          <a:stretch>
            <a:fillRect/>
          </a:stretch>
        </p:blipFill>
        <p:spPr bwMode="auto">
          <a:xfrm>
            <a:off x="1116013" y="1628775"/>
            <a:ext cx="3240087" cy="3816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p:txBody>
          <a:bodyPr/>
          <a:lstStyle/>
          <a:p>
            <a:pPr eaLnBrk="1" hangingPunct="1"/>
            <a:endParaRPr lang="ru-RU" smtClean="0"/>
          </a:p>
        </p:txBody>
      </p:sp>
      <p:sp>
        <p:nvSpPr>
          <p:cNvPr id="14338" name="Содержимое 2"/>
          <p:cNvSpPr>
            <a:spLocks noGrp="1"/>
          </p:cNvSpPr>
          <p:nvPr>
            <p:ph idx="1"/>
          </p:nvPr>
        </p:nvSpPr>
        <p:spPr/>
        <p:txBody>
          <a:bodyPr/>
          <a:lstStyle/>
          <a:p>
            <a:pPr eaLnBrk="1" hangingPunct="1"/>
            <a:endParaRPr lang="ru-RU" smtClean="0"/>
          </a:p>
        </p:txBody>
      </p:sp>
      <p:pic>
        <p:nvPicPr>
          <p:cNvPr id="14339"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4340" name="Picture 7" descr="img1[1]"/>
          <p:cNvPicPr>
            <a:picLocks noChangeAspect="1" noChangeArrowheads="1"/>
          </p:cNvPicPr>
          <p:nvPr/>
        </p:nvPicPr>
        <p:blipFill>
          <a:blip r:embed="rId3"/>
          <a:srcRect/>
          <a:stretch>
            <a:fillRect/>
          </a:stretch>
        </p:blipFill>
        <p:spPr bwMode="auto">
          <a:xfrm>
            <a:off x="900113" y="692150"/>
            <a:ext cx="7327900" cy="5329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Прямоугольник 2"/>
          <p:cNvSpPr>
            <a:spLocks noChangeArrowheads="1"/>
          </p:cNvSpPr>
          <p:nvPr/>
        </p:nvSpPr>
        <p:spPr bwMode="auto">
          <a:xfrm>
            <a:off x="428625" y="428625"/>
            <a:ext cx="8286750" cy="3508375"/>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 </a:t>
            </a:r>
            <a:r>
              <a:rPr lang="ru-RU" sz="2400" b="1">
                <a:solidFill>
                  <a:schemeClr val="tx2"/>
                </a:solidFill>
                <a:latin typeface="Times New Roman" pitchFamily="18" charset="0"/>
                <a:cs typeface="Times New Roman" pitchFamily="18" charset="0"/>
              </a:rPr>
              <a:t>Геометрические фигурки. </a:t>
            </a:r>
            <a:r>
              <a:rPr lang="ru-RU" sz="2000">
                <a:latin typeface="Times New Roman" pitchFamily="18" charset="0"/>
                <a:cs typeface="Times New Roman" pitchFamily="18" charset="0"/>
              </a:rPr>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a:t>
            </a:r>
            <a:r>
              <a:rPr lang="ru-RU" sz="2000" b="1">
                <a:latin typeface="Times New Roman" pitchFamily="18" charset="0"/>
                <a:cs typeface="Times New Roman" pitchFamily="18" charset="0"/>
              </a:rPr>
              <a:t>Найди свое место», «Построй домик» </a:t>
            </a:r>
            <a:r>
              <a:rPr lang="ru-RU" sz="2000">
                <a:latin typeface="Times New Roman" pitchFamily="18" charset="0"/>
                <a:cs typeface="Times New Roman" pitchFamily="18" charset="0"/>
              </a:rPr>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Цель игр:  ознакомить детей с геометрическими фигурами, научить различать, называть: круг, квадрат, треугольник, прямоугольник</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Упражнять в умение сравнивать фигуры, обозначать словами большой, маленький.</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Закреплять знания о цвете (красный, зелёный)</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Развивать умение анализировать, сравнивать, осуществлять последовательные действия,</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Развивать восприятие, внимание, память.</a:t>
            </a:r>
            <a:r>
              <a:rPr lang="ru-RU">
                <a:latin typeface="Times New Roman" pitchFamily="18" charset="0"/>
                <a:cs typeface="Times New Roman" pitchFamily="18" charset="0"/>
              </a:rPr>
              <a:t/>
            </a:r>
            <a:br>
              <a:rPr lang="ru-RU">
                <a:latin typeface="Times New Roman" pitchFamily="18" charset="0"/>
                <a:cs typeface="Times New Roman" pitchFamily="18" charset="0"/>
              </a:rPr>
            </a:br>
            <a:endParaRPr lang="ru-RU">
              <a:latin typeface="Constantia" pitchFamily="18" charset="0"/>
            </a:endParaRPr>
          </a:p>
        </p:txBody>
      </p:sp>
      <p:pic>
        <p:nvPicPr>
          <p:cNvPr id="32776" name="Picture 8" descr="IMG-f77128c147d63fe3ee6e4d7c672ad539-V"/>
          <p:cNvPicPr>
            <a:picLocks noChangeAspect="1" noChangeArrowheads="1"/>
          </p:cNvPicPr>
          <p:nvPr/>
        </p:nvPicPr>
        <p:blipFill>
          <a:blip r:embed="rId2"/>
          <a:srcRect/>
          <a:stretch>
            <a:fillRect/>
          </a:stretch>
        </p:blipFill>
        <p:spPr bwMode="auto">
          <a:xfrm>
            <a:off x="179388" y="3573463"/>
            <a:ext cx="4124325" cy="3048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Заголовок 1"/>
          <p:cNvSpPr>
            <a:spLocks noGrp="1"/>
          </p:cNvSpPr>
          <p:nvPr>
            <p:ph type="title"/>
          </p:nvPr>
        </p:nvSpPr>
        <p:spPr/>
        <p:txBody>
          <a:bodyPr/>
          <a:lstStyle/>
          <a:p>
            <a:pPr eaLnBrk="1" hangingPunct="1"/>
            <a:r>
              <a:rPr lang="ru-RU" sz="2400" smtClean="0">
                <a:latin typeface="Times New Roman" pitchFamily="18" charset="0"/>
                <a:cs typeface="Times New Roman" pitchFamily="18" charset="0"/>
              </a:rPr>
              <a:t>                   </a:t>
            </a:r>
            <a:r>
              <a:rPr lang="ru-RU" sz="2400" b="1" smtClean="0">
                <a:latin typeface="Times New Roman" pitchFamily="18" charset="0"/>
                <a:cs typeface="Times New Roman" pitchFamily="18" charset="0"/>
              </a:rPr>
              <a:t>Формирование орудийных действий.</a:t>
            </a: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000" smtClean="0">
                <a:latin typeface="Times New Roman" pitchFamily="18" charset="0"/>
                <a:cs typeface="Times New Roman" pitchFamily="18" charset="0"/>
              </a:rPr>
              <a:t> «Кто, кто в теремочке живет?»,  «Поставь картинку на свой цвет»,</a:t>
            </a:r>
            <a:br>
              <a:rPr lang="ru-RU" sz="2000" smtClean="0">
                <a:latin typeface="Times New Roman" pitchFamily="18" charset="0"/>
                <a:cs typeface="Times New Roman" pitchFamily="18" charset="0"/>
              </a:rPr>
            </a:br>
            <a:r>
              <a:rPr lang="ru-RU" sz="2000" smtClean="0">
                <a:latin typeface="Times New Roman" pitchFamily="18" charset="0"/>
                <a:cs typeface="Times New Roman" pitchFamily="18" charset="0"/>
              </a:rPr>
              <a:t> Игры с втулочками,  игры со счетными палочками</a:t>
            </a:r>
          </a:p>
        </p:txBody>
      </p:sp>
      <p:pic>
        <p:nvPicPr>
          <p:cNvPr id="33794" name="Picture 2" descr="D:\Фото\дет сад\IMG_2859.JPG"/>
          <p:cNvPicPr>
            <a:picLocks noGrp="1" noChangeAspect="1" noChangeArrowheads="1"/>
          </p:cNvPicPr>
          <p:nvPr>
            <p:ph idx="1"/>
          </p:nvPr>
        </p:nvPicPr>
        <p:blipFill>
          <a:blip r:embed="rId2"/>
          <a:srcRect/>
          <a:stretch>
            <a:fillRect/>
          </a:stretch>
        </p:blipFill>
        <p:spPr>
          <a:xfrm>
            <a:off x="4857750" y="1643063"/>
            <a:ext cx="2224088" cy="2643187"/>
          </a:xfrm>
        </p:spPr>
      </p:pic>
      <p:pic>
        <p:nvPicPr>
          <p:cNvPr id="33795" name="Picture 2" descr="D:\Фото\дет сад\IMG_2865.JPG"/>
          <p:cNvPicPr>
            <a:picLocks noChangeAspect="1" noChangeArrowheads="1"/>
          </p:cNvPicPr>
          <p:nvPr/>
        </p:nvPicPr>
        <p:blipFill>
          <a:blip r:embed="rId3"/>
          <a:srcRect/>
          <a:stretch>
            <a:fillRect/>
          </a:stretch>
        </p:blipFill>
        <p:spPr bwMode="auto">
          <a:xfrm>
            <a:off x="1500188" y="1571625"/>
            <a:ext cx="2286000" cy="2857500"/>
          </a:xfrm>
          <a:prstGeom prst="rect">
            <a:avLst/>
          </a:prstGeom>
          <a:noFill/>
          <a:ln w="9525">
            <a:noFill/>
            <a:miter lim="800000"/>
            <a:headEnd/>
            <a:tailEnd/>
          </a:ln>
        </p:spPr>
      </p:pic>
      <p:pic>
        <p:nvPicPr>
          <p:cNvPr id="33796" name="Picture 2" descr="D:\Фото\дет сад\IMG_2870.JPG"/>
          <p:cNvPicPr>
            <a:picLocks noChangeAspect="1" noChangeArrowheads="1"/>
          </p:cNvPicPr>
          <p:nvPr/>
        </p:nvPicPr>
        <p:blipFill>
          <a:blip r:embed="rId4"/>
          <a:srcRect/>
          <a:stretch>
            <a:fillRect/>
          </a:stretch>
        </p:blipFill>
        <p:spPr bwMode="auto">
          <a:xfrm>
            <a:off x="4714875" y="4572000"/>
            <a:ext cx="2452688" cy="1839913"/>
          </a:xfrm>
          <a:prstGeom prst="rect">
            <a:avLst/>
          </a:prstGeom>
          <a:noFill/>
          <a:ln w="9525">
            <a:noFill/>
            <a:miter lim="800000"/>
            <a:headEnd/>
            <a:tailEnd/>
          </a:ln>
        </p:spPr>
      </p:pic>
      <p:pic>
        <p:nvPicPr>
          <p:cNvPr id="33797" name="Picture 2" descr="D:\Фото\дет сад\IMG_2936.JPG"/>
          <p:cNvPicPr>
            <a:picLocks noChangeAspect="1" noChangeArrowheads="1"/>
          </p:cNvPicPr>
          <p:nvPr/>
        </p:nvPicPr>
        <p:blipFill>
          <a:blip r:embed="rId5"/>
          <a:srcRect/>
          <a:stretch>
            <a:fillRect/>
          </a:stretch>
        </p:blipFill>
        <p:spPr bwMode="auto">
          <a:xfrm>
            <a:off x="1500188" y="4643438"/>
            <a:ext cx="2414587" cy="1811337"/>
          </a:xfrm>
          <a:prstGeom prst="rect">
            <a:avLst/>
          </a:prstGeom>
          <a:noFill/>
          <a:ln w="9525">
            <a:noFill/>
            <a:miter lim="800000"/>
            <a:headEnd/>
            <a:tailEnd/>
          </a:ln>
        </p:spPr>
      </p:pic>
      <p:pic>
        <p:nvPicPr>
          <p:cNvPr id="33798" name="Picture 2" descr="C:\Users\1\Desktop\99839553.jpg"/>
          <p:cNvPicPr>
            <a:picLocks noChangeAspect="1" noChangeArrowheads="1"/>
          </p:cNvPicPr>
          <p:nvPr/>
        </p:nvPicPr>
        <p:blipFill>
          <a:blip r:embed="rId6"/>
          <a:srcRect/>
          <a:stretch>
            <a:fillRect/>
          </a:stretch>
        </p:blipFill>
        <p:spPr bwMode="auto">
          <a:xfrm>
            <a:off x="0" y="0"/>
            <a:ext cx="9144000" cy="7072313"/>
          </a:xfrm>
          <a:prstGeom prst="rect">
            <a:avLst/>
          </a:prstGeom>
          <a:noFill/>
          <a:ln w="9525">
            <a:noFill/>
            <a:miter lim="800000"/>
            <a:headEnd/>
            <a:tailEnd/>
          </a:ln>
        </p:spPr>
      </p:pic>
      <p:sp>
        <p:nvSpPr>
          <p:cNvPr id="33799" name="Прямоугольник 9"/>
          <p:cNvSpPr>
            <a:spLocks noChangeArrowheads="1"/>
          </p:cNvSpPr>
          <p:nvPr/>
        </p:nvSpPr>
        <p:spPr bwMode="auto">
          <a:xfrm>
            <a:off x="1500188" y="357188"/>
            <a:ext cx="6858000" cy="1138237"/>
          </a:xfrm>
          <a:prstGeom prst="rect">
            <a:avLst/>
          </a:prstGeom>
          <a:noFill/>
          <a:ln w="9525">
            <a:noFill/>
            <a:miter lim="800000"/>
            <a:headEnd/>
            <a:tailEnd/>
          </a:ln>
        </p:spPr>
        <p:txBody>
          <a:bodyPr>
            <a:spAutoFit/>
          </a:bodyPr>
          <a:lstStyle/>
          <a:p>
            <a:r>
              <a:rPr lang="ru-RU" sz="2000" b="1">
                <a:solidFill>
                  <a:schemeClr val="tx2"/>
                </a:solidFill>
                <a:latin typeface="Times New Roman" pitchFamily="18" charset="0"/>
                <a:cs typeface="Times New Roman" pitchFamily="18" charset="0"/>
              </a:rPr>
              <a:t>ФОТОГАЛЕРЕЯ:</a:t>
            </a:r>
            <a:r>
              <a:rPr lang="ru-RU" sz="2400">
                <a:latin typeface="Times New Roman" pitchFamily="18" charset="0"/>
                <a:cs typeface="Times New Roman" pitchFamily="18" charset="0"/>
              </a:rPr>
              <a:t/>
            </a:r>
            <a:br>
              <a:rPr lang="ru-RU" sz="2400">
                <a:latin typeface="Times New Roman" pitchFamily="18" charset="0"/>
                <a:cs typeface="Times New Roman" pitchFamily="18" charset="0"/>
              </a:rPr>
            </a:br>
            <a:r>
              <a:rPr lang="ru-RU" sz="2400">
                <a:latin typeface="Times New Roman" pitchFamily="18" charset="0"/>
                <a:cs typeface="Times New Roman" pitchFamily="18" charset="0"/>
              </a:rPr>
              <a:t>«Черепашка», пазлы, игры с конструктором</a:t>
            </a:r>
            <a:br>
              <a:rPr lang="ru-RU" sz="2400">
                <a:latin typeface="Times New Roman" pitchFamily="18" charset="0"/>
                <a:cs typeface="Times New Roman" pitchFamily="18" charset="0"/>
              </a:rPr>
            </a:br>
            <a:endParaRPr lang="ru-RU" sz="2400">
              <a:latin typeface="Constantia" pitchFamily="18" charset="0"/>
            </a:endParaRPr>
          </a:p>
        </p:txBody>
      </p:sp>
      <p:pic>
        <p:nvPicPr>
          <p:cNvPr id="33805" name="Picture 13" descr="20181218_173906"/>
          <p:cNvPicPr>
            <a:picLocks noChangeAspect="1" noChangeArrowheads="1"/>
          </p:cNvPicPr>
          <p:nvPr/>
        </p:nvPicPr>
        <p:blipFill>
          <a:blip r:embed="rId7"/>
          <a:srcRect/>
          <a:stretch>
            <a:fillRect/>
          </a:stretch>
        </p:blipFill>
        <p:spPr bwMode="auto">
          <a:xfrm>
            <a:off x="179388" y="2133600"/>
            <a:ext cx="3671887" cy="4625975"/>
          </a:xfrm>
          <a:prstGeom prst="rect">
            <a:avLst/>
          </a:prstGeom>
          <a:noFill/>
        </p:spPr>
      </p:pic>
      <p:pic>
        <p:nvPicPr>
          <p:cNvPr id="33806" name="Picture 14" descr="20181218_171900"/>
          <p:cNvPicPr>
            <a:picLocks noChangeAspect="1" noChangeArrowheads="1"/>
          </p:cNvPicPr>
          <p:nvPr/>
        </p:nvPicPr>
        <p:blipFill>
          <a:blip r:embed="rId8"/>
          <a:srcRect/>
          <a:stretch>
            <a:fillRect/>
          </a:stretch>
        </p:blipFill>
        <p:spPr bwMode="auto">
          <a:xfrm>
            <a:off x="3995738" y="1125538"/>
            <a:ext cx="4897437" cy="410368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pPr eaLnBrk="1" hangingPunct="1"/>
            <a:r>
              <a:rPr lang="ru-RU" sz="2400" smtClean="0">
                <a:latin typeface="Times New Roman" pitchFamily="18" charset="0"/>
                <a:cs typeface="Times New Roman" pitchFamily="18" charset="0"/>
              </a:rPr>
              <a:t>                   </a:t>
            </a:r>
            <a:r>
              <a:rPr lang="ru-RU" sz="2400" b="1" smtClean="0">
                <a:latin typeface="Times New Roman" pitchFamily="18" charset="0"/>
                <a:cs typeface="Times New Roman" pitchFamily="18" charset="0"/>
              </a:rPr>
              <a:t>Формирование орудийных действий.</a:t>
            </a: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000" smtClean="0">
                <a:latin typeface="Times New Roman" pitchFamily="18" charset="0"/>
                <a:cs typeface="Times New Roman" pitchFamily="18" charset="0"/>
              </a:rPr>
              <a:t> «Кто, кто в теремочке живет?»,  «Поставь картинку на свой цвет»,</a:t>
            </a:r>
            <a:br>
              <a:rPr lang="ru-RU" sz="2000" smtClean="0">
                <a:latin typeface="Times New Roman" pitchFamily="18" charset="0"/>
                <a:cs typeface="Times New Roman" pitchFamily="18" charset="0"/>
              </a:rPr>
            </a:br>
            <a:r>
              <a:rPr lang="ru-RU" sz="2000" smtClean="0">
                <a:latin typeface="Times New Roman" pitchFamily="18" charset="0"/>
                <a:cs typeface="Times New Roman" pitchFamily="18" charset="0"/>
              </a:rPr>
              <a:t> Игры с втулочками,  игры со счетными палочками</a:t>
            </a:r>
          </a:p>
        </p:txBody>
      </p:sp>
      <p:pic>
        <p:nvPicPr>
          <p:cNvPr id="34818" name="Picture 2" descr="D:\Фото\дет сад\IMG_2859.JPG"/>
          <p:cNvPicPr>
            <a:picLocks noGrp="1" noChangeAspect="1" noChangeArrowheads="1"/>
          </p:cNvPicPr>
          <p:nvPr>
            <p:ph idx="1"/>
          </p:nvPr>
        </p:nvPicPr>
        <p:blipFill>
          <a:blip r:embed="rId2"/>
          <a:srcRect/>
          <a:stretch>
            <a:fillRect/>
          </a:stretch>
        </p:blipFill>
        <p:spPr>
          <a:xfrm>
            <a:off x="4857750" y="1643063"/>
            <a:ext cx="2224088" cy="2643187"/>
          </a:xfrm>
        </p:spPr>
      </p:pic>
      <p:pic>
        <p:nvPicPr>
          <p:cNvPr id="34819" name="Picture 2" descr="D:\Фото\дет сад\IMG_2865.JPG"/>
          <p:cNvPicPr>
            <a:picLocks noChangeAspect="1" noChangeArrowheads="1"/>
          </p:cNvPicPr>
          <p:nvPr/>
        </p:nvPicPr>
        <p:blipFill>
          <a:blip r:embed="rId3"/>
          <a:srcRect/>
          <a:stretch>
            <a:fillRect/>
          </a:stretch>
        </p:blipFill>
        <p:spPr bwMode="auto">
          <a:xfrm>
            <a:off x="1500188" y="1571625"/>
            <a:ext cx="2286000" cy="2857500"/>
          </a:xfrm>
          <a:prstGeom prst="rect">
            <a:avLst/>
          </a:prstGeom>
          <a:noFill/>
          <a:ln w="9525">
            <a:noFill/>
            <a:miter lim="800000"/>
            <a:headEnd/>
            <a:tailEnd/>
          </a:ln>
        </p:spPr>
      </p:pic>
      <p:pic>
        <p:nvPicPr>
          <p:cNvPr id="34820" name="Picture 2" descr="D:\Фото\дет сад\IMG_2870.JPG"/>
          <p:cNvPicPr>
            <a:picLocks noChangeAspect="1" noChangeArrowheads="1"/>
          </p:cNvPicPr>
          <p:nvPr/>
        </p:nvPicPr>
        <p:blipFill>
          <a:blip r:embed="rId4"/>
          <a:srcRect/>
          <a:stretch>
            <a:fillRect/>
          </a:stretch>
        </p:blipFill>
        <p:spPr bwMode="auto">
          <a:xfrm>
            <a:off x="4714875" y="4572000"/>
            <a:ext cx="2452688" cy="1839913"/>
          </a:xfrm>
          <a:prstGeom prst="rect">
            <a:avLst/>
          </a:prstGeom>
          <a:noFill/>
          <a:ln w="9525">
            <a:noFill/>
            <a:miter lim="800000"/>
            <a:headEnd/>
            <a:tailEnd/>
          </a:ln>
        </p:spPr>
      </p:pic>
      <p:pic>
        <p:nvPicPr>
          <p:cNvPr id="34821" name="Picture 2" descr="D:\Фото\дет сад\IMG_2936.JPG"/>
          <p:cNvPicPr>
            <a:picLocks noChangeAspect="1" noChangeArrowheads="1"/>
          </p:cNvPicPr>
          <p:nvPr/>
        </p:nvPicPr>
        <p:blipFill>
          <a:blip r:embed="rId5"/>
          <a:srcRect/>
          <a:stretch>
            <a:fillRect/>
          </a:stretch>
        </p:blipFill>
        <p:spPr bwMode="auto">
          <a:xfrm>
            <a:off x="1500188" y="4643438"/>
            <a:ext cx="2414587" cy="1811337"/>
          </a:xfrm>
          <a:prstGeom prst="rect">
            <a:avLst/>
          </a:prstGeom>
          <a:noFill/>
          <a:ln w="9525">
            <a:noFill/>
            <a:miter lim="800000"/>
            <a:headEnd/>
            <a:tailEnd/>
          </a:ln>
        </p:spPr>
      </p:pic>
      <p:pic>
        <p:nvPicPr>
          <p:cNvPr id="34822" name="Picture 2" descr="C:\Users\1\Desktop\99839553.jpg"/>
          <p:cNvPicPr>
            <a:picLocks noChangeAspect="1" noChangeArrowheads="1"/>
          </p:cNvPicPr>
          <p:nvPr/>
        </p:nvPicPr>
        <p:blipFill>
          <a:blip r:embed="rId6"/>
          <a:srcRect/>
          <a:stretch>
            <a:fillRect/>
          </a:stretch>
        </p:blipFill>
        <p:spPr bwMode="auto">
          <a:xfrm>
            <a:off x="0" y="0"/>
            <a:ext cx="9144000" cy="7072313"/>
          </a:xfrm>
          <a:prstGeom prst="rect">
            <a:avLst/>
          </a:prstGeom>
          <a:noFill/>
          <a:ln w="9525">
            <a:noFill/>
            <a:miter lim="800000"/>
            <a:headEnd/>
            <a:tailEnd/>
          </a:ln>
        </p:spPr>
      </p:pic>
      <p:sp>
        <p:nvSpPr>
          <p:cNvPr id="34823" name="Прямоугольник 9"/>
          <p:cNvSpPr>
            <a:spLocks noChangeArrowheads="1"/>
          </p:cNvSpPr>
          <p:nvPr/>
        </p:nvSpPr>
        <p:spPr bwMode="auto">
          <a:xfrm>
            <a:off x="2286000" y="357188"/>
            <a:ext cx="4572000" cy="830262"/>
          </a:xfrm>
          <a:prstGeom prst="rect">
            <a:avLst/>
          </a:prstGeom>
          <a:noFill/>
          <a:ln w="9525">
            <a:noFill/>
            <a:miter lim="800000"/>
            <a:headEnd/>
            <a:tailEnd/>
          </a:ln>
        </p:spPr>
        <p:txBody>
          <a:bodyPr>
            <a:spAutoFit/>
          </a:bodyPr>
          <a:lstStyle/>
          <a:p>
            <a:r>
              <a:rPr lang="ru-RU" sz="2400" b="1">
                <a:solidFill>
                  <a:schemeClr val="tx2"/>
                </a:solidFill>
                <a:latin typeface="Times New Roman" pitchFamily="18" charset="0"/>
                <a:cs typeface="Times New Roman" pitchFamily="18" charset="0"/>
              </a:rPr>
              <a:t>ФОТОГАЛЕРЕЯ: </a:t>
            </a:r>
            <a:r>
              <a:rPr lang="ru-RU" sz="2400">
                <a:solidFill>
                  <a:schemeClr val="tx2"/>
                </a:solidFill>
                <a:latin typeface="Times New Roman" pitchFamily="18" charset="0"/>
                <a:cs typeface="Times New Roman" pitchFamily="18" charset="0"/>
              </a:rPr>
              <a:t/>
            </a:r>
            <a:br>
              <a:rPr lang="ru-RU" sz="2400">
                <a:solidFill>
                  <a:schemeClr val="tx2"/>
                </a:solidFill>
                <a:latin typeface="Times New Roman" pitchFamily="18" charset="0"/>
                <a:cs typeface="Times New Roman" pitchFamily="18" charset="0"/>
              </a:rPr>
            </a:br>
            <a:r>
              <a:rPr lang="ru-RU" sz="2400">
                <a:latin typeface="Times New Roman" pitchFamily="18" charset="0"/>
                <a:cs typeface="Times New Roman" pitchFamily="18" charset="0"/>
              </a:rPr>
              <a:t>«Рыбачок», «Готовим обед»</a:t>
            </a:r>
            <a:endParaRPr lang="ru-RU" sz="2400">
              <a:latin typeface="Constantia" pitchFamily="18" charset="0"/>
            </a:endParaRPr>
          </a:p>
        </p:txBody>
      </p:sp>
      <p:pic>
        <p:nvPicPr>
          <p:cNvPr id="34824" name="Рисунок 10" descr="C:\Users\1\Pictures\2015-01-14 папка солнышко январь\папка солнышко январь 034.JPG"/>
          <p:cNvPicPr>
            <a:picLocks noChangeAspect="1" noChangeArrowheads="1"/>
          </p:cNvPicPr>
          <p:nvPr/>
        </p:nvPicPr>
        <p:blipFill>
          <a:blip r:embed="rId7"/>
          <a:srcRect/>
          <a:stretch>
            <a:fillRect/>
          </a:stretch>
        </p:blipFill>
        <p:spPr bwMode="auto">
          <a:xfrm>
            <a:off x="642938" y="2286000"/>
            <a:ext cx="3714750" cy="2928938"/>
          </a:xfrm>
          <a:prstGeom prst="rect">
            <a:avLst/>
          </a:prstGeom>
          <a:noFill/>
          <a:ln w="9525">
            <a:noFill/>
            <a:miter lim="800000"/>
            <a:headEnd/>
            <a:tailEnd/>
          </a:ln>
        </p:spPr>
      </p:pic>
      <p:pic>
        <p:nvPicPr>
          <p:cNvPr id="34825" name="Рисунок 11" descr="C:\Users\1\Pictures\2015-01-14 папка солнышко январь\папка солнышко январь 036.JPG"/>
          <p:cNvPicPr>
            <a:picLocks noChangeAspect="1" noChangeArrowheads="1"/>
          </p:cNvPicPr>
          <p:nvPr/>
        </p:nvPicPr>
        <p:blipFill>
          <a:blip r:embed="rId8"/>
          <a:srcRect/>
          <a:stretch>
            <a:fillRect/>
          </a:stretch>
        </p:blipFill>
        <p:spPr bwMode="auto">
          <a:xfrm>
            <a:off x="4714875" y="1714500"/>
            <a:ext cx="3143250"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Прямоугольник 4"/>
          <p:cNvSpPr>
            <a:spLocks noChangeArrowheads="1"/>
          </p:cNvSpPr>
          <p:nvPr/>
        </p:nvSpPr>
        <p:spPr bwMode="auto">
          <a:xfrm>
            <a:off x="2714625" y="571500"/>
            <a:ext cx="4286250" cy="461963"/>
          </a:xfrm>
          <a:prstGeom prst="rect">
            <a:avLst/>
          </a:prstGeom>
          <a:noFill/>
          <a:ln w="9525">
            <a:noFill/>
            <a:miter lim="800000"/>
            <a:headEnd/>
            <a:tailEnd/>
          </a:ln>
        </p:spPr>
        <p:txBody>
          <a:bodyPr>
            <a:spAutoFit/>
          </a:bodyPr>
          <a:lstStyle/>
          <a:p>
            <a:r>
              <a:rPr lang="ru-RU" sz="2400" b="1">
                <a:solidFill>
                  <a:schemeClr val="tx2"/>
                </a:solidFill>
                <a:latin typeface="Times New Roman" pitchFamily="18" charset="0"/>
                <a:cs typeface="Times New Roman" pitchFamily="18" charset="0"/>
              </a:rPr>
              <a:t>«Маленькие и большие</a:t>
            </a:r>
            <a:r>
              <a:rPr lang="ru-RU" sz="2400">
                <a:solidFill>
                  <a:schemeClr val="tx2"/>
                </a:solidFill>
                <a:latin typeface="Times New Roman" pitchFamily="18" charset="0"/>
                <a:cs typeface="Times New Roman" pitchFamily="18" charset="0"/>
              </a:rPr>
              <a:t>» </a:t>
            </a:r>
            <a:endParaRPr lang="ru-RU" sz="2400">
              <a:solidFill>
                <a:schemeClr val="tx2"/>
              </a:solidFill>
              <a:latin typeface="Constantia" pitchFamily="18" charset="0"/>
            </a:endParaRPr>
          </a:p>
        </p:txBody>
      </p:sp>
      <p:pic>
        <p:nvPicPr>
          <p:cNvPr id="35847" name="Picture 7" descr="20181218_141723"/>
          <p:cNvPicPr>
            <a:picLocks noChangeAspect="1" noChangeArrowheads="1"/>
          </p:cNvPicPr>
          <p:nvPr/>
        </p:nvPicPr>
        <p:blipFill>
          <a:blip r:embed="rId2"/>
          <a:srcRect/>
          <a:stretch>
            <a:fillRect/>
          </a:stretch>
        </p:blipFill>
        <p:spPr bwMode="auto">
          <a:xfrm>
            <a:off x="179388" y="1308100"/>
            <a:ext cx="4321175" cy="5549900"/>
          </a:xfrm>
          <a:prstGeom prst="rect">
            <a:avLst/>
          </a:prstGeom>
          <a:noFill/>
        </p:spPr>
      </p:pic>
      <p:pic>
        <p:nvPicPr>
          <p:cNvPr id="35848" name="Picture 8" descr="20181218_141945"/>
          <p:cNvPicPr>
            <a:picLocks noChangeAspect="1" noChangeArrowheads="1"/>
          </p:cNvPicPr>
          <p:nvPr/>
        </p:nvPicPr>
        <p:blipFill>
          <a:blip r:embed="rId3"/>
          <a:srcRect/>
          <a:stretch>
            <a:fillRect/>
          </a:stretch>
        </p:blipFill>
        <p:spPr bwMode="auto">
          <a:xfrm>
            <a:off x="4643438" y="1268413"/>
            <a:ext cx="4321175" cy="5589587"/>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Прямоугольник 3"/>
          <p:cNvSpPr>
            <a:spLocks noChangeArrowheads="1"/>
          </p:cNvSpPr>
          <p:nvPr/>
        </p:nvSpPr>
        <p:spPr bwMode="auto">
          <a:xfrm>
            <a:off x="714375" y="357188"/>
            <a:ext cx="3929063" cy="4214812"/>
          </a:xfrm>
          <a:prstGeom prst="rect">
            <a:avLst/>
          </a:prstGeom>
          <a:noFill/>
          <a:ln w="9525">
            <a:noFill/>
            <a:miter lim="800000"/>
            <a:headEnd/>
            <a:tailEnd/>
          </a:ln>
        </p:spPr>
        <p:txBody>
          <a:bodyPr>
            <a:spAutoFit/>
          </a:bodyPr>
          <a:lstStyle/>
          <a:p>
            <a:r>
              <a:rPr lang="ru-RU" b="1">
                <a:latin typeface="Constantia" pitchFamily="18" charset="0"/>
              </a:rPr>
              <a:t> </a:t>
            </a:r>
            <a:r>
              <a:rPr lang="ru-RU" b="1">
                <a:latin typeface="Times New Roman" pitchFamily="18" charset="0"/>
                <a:cs typeface="Times New Roman" pitchFamily="18" charset="0"/>
              </a:rPr>
              <a:t>«Колеса для вагончиков»</a:t>
            </a:r>
          </a:p>
          <a:p>
            <a:r>
              <a:rPr lang="ru-RU" b="1">
                <a:latin typeface="Times New Roman" pitchFamily="18" charset="0"/>
                <a:cs typeface="Times New Roman" pitchFamily="18" charset="0"/>
              </a:rPr>
              <a:t>Цель:</a:t>
            </a:r>
            <a:r>
              <a:rPr lang="ru-RU">
                <a:latin typeface="Times New Roman" pitchFamily="18" charset="0"/>
                <a:cs typeface="Times New Roman" pitchFamily="18" charset="0"/>
              </a:rPr>
              <a:t> 1. Формировать умение выделять, выбирать и называть по цвету и форме; ориентироваться в окружающем пространстве, выполнять задания воспитателя. 2. Развивать память, внимание, мышление, речь. Активизировать словарный запас языка (паровоз, вагон, колёса, зелёный, жёлтый, синий, красный). 3. Вызывать интерес и желание заниматься. Художественное слово «Паровоз» Пальчиковая гимнастика «Пальчики здороваются»</a:t>
            </a:r>
          </a:p>
        </p:txBody>
      </p:sp>
      <p:pic>
        <p:nvPicPr>
          <p:cNvPr id="36866" name="Picture 2" descr="D:\Фото\дет сад\IMG_2912.JPG"/>
          <p:cNvPicPr>
            <a:picLocks noChangeAspect="1" noChangeArrowheads="1"/>
          </p:cNvPicPr>
          <p:nvPr/>
        </p:nvPicPr>
        <p:blipFill>
          <a:blip r:embed="rId2"/>
          <a:srcRect/>
          <a:stretch>
            <a:fillRect/>
          </a:stretch>
        </p:blipFill>
        <p:spPr bwMode="auto">
          <a:xfrm>
            <a:off x="2071688" y="4572000"/>
            <a:ext cx="2928937" cy="2197100"/>
          </a:xfrm>
          <a:prstGeom prst="rect">
            <a:avLst/>
          </a:prstGeom>
          <a:noFill/>
          <a:ln w="9525">
            <a:noFill/>
            <a:miter lim="800000"/>
            <a:headEnd/>
            <a:tailEnd/>
          </a:ln>
        </p:spPr>
      </p:pic>
      <p:sp>
        <p:nvSpPr>
          <p:cNvPr id="36867" name="Прямоугольник 5"/>
          <p:cNvSpPr>
            <a:spLocks noChangeArrowheads="1"/>
          </p:cNvSpPr>
          <p:nvPr/>
        </p:nvSpPr>
        <p:spPr bwMode="auto">
          <a:xfrm>
            <a:off x="5214938" y="357188"/>
            <a:ext cx="3071812" cy="2862262"/>
          </a:xfrm>
          <a:prstGeom prst="rect">
            <a:avLst/>
          </a:prstGeom>
          <a:noFill/>
          <a:ln w="9525">
            <a:noFill/>
            <a:miter lim="800000"/>
            <a:headEnd/>
            <a:tailEnd/>
          </a:ln>
        </p:spPr>
        <p:txBody>
          <a:bodyPr>
            <a:spAutoFit/>
          </a:bodyPr>
          <a:lstStyle/>
          <a:p>
            <a:r>
              <a:rPr lang="ru-RU" b="1">
                <a:latin typeface="Times New Roman" pitchFamily="18" charset="0"/>
                <a:cs typeface="Times New Roman" pitchFamily="18" charset="0"/>
              </a:rPr>
              <a:t>«Собери елочку», </a:t>
            </a:r>
          </a:p>
          <a:p>
            <a:r>
              <a:rPr lang="ru-RU" b="1">
                <a:latin typeface="Times New Roman" pitchFamily="18" charset="0"/>
                <a:cs typeface="Times New Roman" pitchFamily="18" charset="0"/>
              </a:rPr>
              <a:t>Цель:</a:t>
            </a:r>
            <a:r>
              <a:rPr lang="ru-RU">
                <a:latin typeface="Times New Roman" pitchFamily="18" charset="0"/>
                <a:cs typeface="Times New Roman" pitchFamily="18" charset="0"/>
              </a:rPr>
              <a:t> Научить ребенка составлять елочку из треугольников и присоединять на липучки от самого большого до самого маленького треугольника. пальчиковая гимнастика «1,2,3,4,5-вышли пальчики гулять»</a:t>
            </a:r>
          </a:p>
        </p:txBody>
      </p:sp>
      <p:pic>
        <p:nvPicPr>
          <p:cNvPr id="36868" name="Picture 2" descr="D:\Фото\дет сад\IMG_2889.JPG"/>
          <p:cNvPicPr>
            <a:picLocks noChangeAspect="1" noChangeArrowheads="1"/>
          </p:cNvPicPr>
          <p:nvPr/>
        </p:nvPicPr>
        <p:blipFill>
          <a:blip r:embed="rId3"/>
          <a:srcRect/>
          <a:stretch>
            <a:fillRect/>
          </a:stretch>
        </p:blipFill>
        <p:spPr bwMode="auto">
          <a:xfrm>
            <a:off x="5857875" y="3571875"/>
            <a:ext cx="2428875" cy="3089275"/>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Заголовок 1"/>
          <p:cNvSpPr>
            <a:spLocks noGrp="1"/>
          </p:cNvSpPr>
          <p:nvPr>
            <p:ph type="title"/>
          </p:nvPr>
        </p:nvSpPr>
        <p:spPr>
          <a:xfrm>
            <a:off x="457200" y="500063"/>
            <a:ext cx="8229600" cy="857250"/>
          </a:xfrm>
        </p:spPr>
        <p:txBody>
          <a:bodyPr/>
          <a:lstStyle/>
          <a:p>
            <a:pPr eaLnBrk="1" hangingPunct="1"/>
            <a:r>
              <a:rPr lang="ru-RU" sz="2400" smtClean="0">
                <a:latin typeface="Times New Roman" pitchFamily="18" charset="0"/>
                <a:cs typeface="Times New Roman" pitchFamily="18" charset="0"/>
              </a:rPr>
              <a:t>«Морковка для зайчика»                  «Поможем Матрешке» </a:t>
            </a:r>
            <a:br>
              <a:rPr lang="ru-RU" sz="2400" smtClean="0">
                <a:latin typeface="Times New Roman" pitchFamily="18" charset="0"/>
                <a:cs typeface="Times New Roman" pitchFamily="18" charset="0"/>
              </a:rPr>
            </a:br>
            <a:endParaRPr lang="ru-RU" sz="2400" smtClean="0">
              <a:latin typeface="Times New Roman" pitchFamily="18" charset="0"/>
              <a:cs typeface="Times New Roman" pitchFamily="18" charset="0"/>
            </a:endParaRPr>
          </a:p>
        </p:txBody>
      </p:sp>
      <p:pic>
        <p:nvPicPr>
          <p:cNvPr id="37890" name="Picture 2" descr="D:\Фото\дет сад\IMG_2891.JPG"/>
          <p:cNvPicPr>
            <a:picLocks noGrp="1" noChangeAspect="1" noChangeArrowheads="1"/>
          </p:cNvPicPr>
          <p:nvPr>
            <p:ph idx="1"/>
          </p:nvPr>
        </p:nvPicPr>
        <p:blipFill>
          <a:blip r:embed="rId2"/>
          <a:srcRect/>
          <a:stretch>
            <a:fillRect/>
          </a:stretch>
        </p:blipFill>
        <p:spPr>
          <a:xfrm>
            <a:off x="1428750" y="4143375"/>
            <a:ext cx="1803400" cy="2405063"/>
          </a:xfrm>
        </p:spPr>
      </p:pic>
      <p:pic>
        <p:nvPicPr>
          <p:cNvPr id="37891" name="Picture 2" descr="D:\Фото\дет сад\IMG_2892.JPG"/>
          <p:cNvPicPr>
            <a:picLocks noChangeAspect="1" noChangeArrowheads="1"/>
          </p:cNvPicPr>
          <p:nvPr/>
        </p:nvPicPr>
        <p:blipFill>
          <a:blip r:embed="rId3"/>
          <a:srcRect/>
          <a:stretch>
            <a:fillRect/>
          </a:stretch>
        </p:blipFill>
        <p:spPr bwMode="auto">
          <a:xfrm>
            <a:off x="3786188" y="4071938"/>
            <a:ext cx="1857375" cy="2476500"/>
          </a:xfrm>
          <a:prstGeom prst="rect">
            <a:avLst/>
          </a:prstGeom>
          <a:noFill/>
          <a:ln w="9525">
            <a:noFill/>
            <a:miter lim="800000"/>
            <a:headEnd/>
            <a:tailEnd/>
          </a:ln>
        </p:spPr>
      </p:pic>
      <p:pic>
        <p:nvPicPr>
          <p:cNvPr id="37892" name="Picture 2" descr="D:\Фото\дет сад\IMG_2893.JPG"/>
          <p:cNvPicPr>
            <a:picLocks noChangeAspect="1" noChangeArrowheads="1"/>
          </p:cNvPicPr>
          <p:nvPr/>
        </p:nvPicPr>
        <p:blipFill>
          <a:blip r:embed="rId4"/>
          <a:srcRect/>
          <a:stretch>
            <a:fillRect/>
          </a:stretch>
        </p:blipFill>
        <p:spPr bwMode="auto">
          <a:xfrm>
            <a:off x="6143625" y="4095750"/>
            <a:ext cx="1857375" cy="2476500"/>
          </a:xfrm>
          <a:prstGeom prst="rect">
            <a:avLst/>
          </a:prstGeom>
          <a:noFill/>
          <a:ln w="9525">
            <a:noFill/>
            <a:miter lim="800000"/>
            <a:headEnd/>
            <a:tailEnd/>
          </a:ln>
        </p:spPr>
      </p:pic>
      <p:pic>
        <p:nvPicPr>
          <p:cNvPr id="37893" name="Picture 2" descr="D:\Фото\дет сад\IMG_2894.JPG"/>
          <p:cNvPicPr>
            <a:picLocks noChangeAspect="1" noChangeArrowheads="1"/>
          </p:cNvPicPr>
          <p:nvPr/>
        </p:nvPicPr>
        <p:blipFill>
          <a:blip r:embed="rId5"/>
          <a:srcRect/>
          <a:stretch>
            <a:fillRect/>
          </a:stretch>
        </p:blipFill>
        <p:spPr bwMode="auto">
          <a:xfrm>
            <a:off x="5572125" y="1071563"/>
            <a:ext cx="2381250" cy="1785937"/>
          </a:xfrm>
          <a:prstGeom prst="rect">
            <a:avLst/>
          </a:prstGeom>
          <a:noFill/>
          <a:ln w="9525">
            <a:noFill/>
            <a:miter lim="800000"/>
            <a:headEnd/>
            <a:tailEnd/>
          </a:ln>
        </p:spPr>
      </p:pic>
      <p:pic>
        <p:nvPicPr>
          <p:cNvPr id="37894" name="Picture 2" descr="D:\Фото\дет сад\IMG_2890.JPG"/>
          <p:cNvPicPr>
            <a:picLocks noChangeAspect="1" noChangeArrowheads="1"/>
          </p:cNvPicPr>
          <p:nvPr/>
        </p:nvPicPr>
        <p:blipFill>
          <a:blip r:embed="rId6"/>
          <a:srcRect/>
          <a:stretch>
            <a:fillRect/>
          </a:stretch>
        </p:blipFill>
        <p:spPr bwMode="auto">
          <a:xfrm>
            <a:off x="1214438" y="1285875"/>
            <a:ext cx="2357437" cy="1768475"/>
          </a:xfrm>
          <a:prstGeom prst="rect">
            <a:avLst/>
          </a:prstGeom>
          <a:noFill/>
          <a:ln w="9525">
            <a:noFill/>
            <a:miter lim="800000"/>
            <a:headEnd/>
            <a:tailEnd/>
          </a:ln>
        </p:spPr>
      </p:pic>
      <p:sp>
        <p:nvSpPr>
          <p:cNvPr id="9" name="Прямоугольник 8"/>
          <p:cNvSpPr/>
          <p:nvPr/>
        </p:nvSpPr>
        <p:spPr>
          <a:xfrm>
            <a:off x="2143125" y="3275013"/>
            <a:ext cx="4879975" cy="461962"/>
          </a:xfrm>
          <a:prstGeom prst="rect">
            <a:avLst/>
          </a:prstGeom>
        </p:spPr>
        <p:txBody>
          <a:bodyPr>
            <a:spAutoFit/>
          </a:bodyPr>
          <a:lstStyle/>
          <a:p>
            <a:pPr fontAlgn="auto">
              <a:spcBef>
                <a:spcPts val="0"/>
              </a:spcBef>
              <a:spcAft>
                <a:spcPts val="0"/>
              </a:spcAft>
              <a:defRPr/>
            </a:pPr>
            <a:r>
              <a:rPr lang="ru-RU" sz="2400" dirty="0">
                <a:solidFill>
                  <a:prstClr val="white"/>
                </a:solidFill>
                <a:latin typeface="Times New Roman" pitchFamily="18" charset="0"/>
                <a:ea typeface="+mj-ea"/>
                <a:cs typeface="Times New Roman" pitchFamily="18" charset="0"/>
              </a:rPr>
              <a:t>             «Назови  предмет» </a:t>
            </a:r>
            <a:endParaRPr lang="ru-RU" dirty="0">
              <a:latin typeface="+mn-lt"/>
              <a:cs typeface="+mn-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Заголовок 1"/>
          <p:cNvSpPr>
            <a:spLocks noGrp="1"/>
          </p:cNvSpPr>
          <p:nvPr>
            <p:ph type="title"/>
          </p:nvPr>
        </p:nvSpPr>
        <p:spPr>
          <a:xfrm>
            <a:off x="3071813" y="704850"/>
            <a:ext cx="5614987" cy="438150"/>
          </a:xfrm>
        </p:spPr>
        <p:txBody>
          <a:bodyPr/>
          <a:lstStyle/>
          <a:p>
            <a:pPr eaLnBrk="1" hangingPunct="1"/>
            <a:r>
              <a:rPr lang="ru-RU" sz="2400" b="1" smtClean="0">
                <a:latin typeface="Times New Roman" pitchFamily="18" charset="0"/>
                <a:cs typeface="Times New Roman" pitchFamily="18" charset="0"/>
              </a:rPr>
              <a:t>Игры с предметами</a:t>
            </a:r>
          </a:p>
        </p:txBody>
      </p:sp>
      <p:pic>
        <p:nvPicPr>
          <p:cNvPr id="38918" name="Picture 6" descr="20181218_142045"/>
          <p:cNvPicPr>
            <a:picLocks noChangeAspect="1" noChangeArrowheads="1"/>
          </p:cNvPicPr>
          <p:nvPr/>
        </p:nvPicPr>
        <p:blipFill>
          <a:blip r:embed="rId2"/>
          <a:srcRect/>
          <a:stretch>
            <a:fillRect/>
          </a:stretch>
        </p:blipFill>
        <p:spPr bwMode="auto">
          <a:xfrm>
            <a:off x="395288" y="1412875"/>
            <a:ext cx="3097212" cy="2447925"/>
          </a:xfrm>
          <a:prstGeom prst="rect">
            <a:avLst/>
          </a:prstGeom>
          <a:noFill/>
        </p:spPr>
      </p:pic>
      <p:pic>
        <p:nvPicPr>
          <p:cNvPr id="38919" name="Picture 7" descr="20181218_142125"/>
          <p:cNvPicPr>
            <a:picLocks noChangeAspect="1" noChangeArrowheads="1"/>
          </p:cNvPicPr>
          <p:nvPr/>
        </p:nvPicPr>
        <p:blipFill>
          <a:blip r:embed="rId3"/>
          <a:srcRect/>
          <a:stretch>
            <a:fillRect/>
          </a:stretch>
        </p:blipFill>
        <p:spPr bwMode="auto">
          <a:xfrm>
            <a:off x="2627313" y="3933825"/>
            <a:ext cx="4105275" cy="2735263"/>
          </a:xfrm>
          <a:prstGeom prst="rect">
            <a:avLst/>
          </a:prstGeom>
          <a:noFill/>
        </p:spPr>
      </p:pic>
      <p:pic>
        <p:nvPicPr>
          <p:cNvPr id="38920" name="Picture 8" descr="20181218_142323"/>
          <p:cNvPicPr>
            <a:picLocks noChangeAspect="1" noChangeArrowheads="1"/>
          </p:cNvPicPr>
          <p:nvPr/>
        </p:nvPicPr>
        <p:blipFill>
          <a:blip r:embed="rId4"/>
          <a:srcRect/>
          <a:stretch>
            <a:fillRect/>
          </a:stretch>
        </p:blipFill>
        <p:spPr bwMode="auto">
          <a:xfrm>
            <a:off x="5867400" y="1412875"/>
            <a:ext cx="3097213" cy="2447925"/>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Users\1\Desktop\99839553.jpg"/>
          <p:cNvPicPr>
            <a:picLocks noChangeAspect="1" noChangeArrowheads="1"/>
          </p:cNvPicPr>
          <p:nvPr/>
        </p:nvPicPr>
        <p:blipFill>
          <a:blip r:embed="rId2"/>
          <a:srcRect/>
          <a:stretch>
            <a:fillRect/>
          </a:stretch>
        </p:blipFill>
        <p:spPr bwMode="auto">
          <a:xfrm>
            <a:off x="0" y="0"/>
            <a:ext cx="9144000" cy="7072313"/>
          </a:xfrm>
          <a:prstGeom prst="rect">
            <a:avLst/>
          </a:prstGeom>
          <a:noFill/>
          <a:ln w="9525">
            <a:noFill/>
            <a:miter lim="800000"/>
            <a:headEnd/>
            <a:tailEnd/>
          </a:ln>
        </p:spPr>
      </p:pic>
      <p:sp>
        <p:nvSpPr>
          <p:cNvPr id="39938" name="Прямоугольник 9"/>
          <p:cNvSpPr>
            <a:spLocks noChangeArrowheads="1"/>
          </p:cNvSpPr>
          <p:nvPr/>
        </p:nvSpPr>
        <p:spPr bwMode="auto">
          <a:xfrm>
            <a:off x="1714500" y="357188"/>
            <a:ext cx="6143625" cy="98425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a:r>
            <a:br>
              <a:rPr lang="ru-RU">
                <a:latin typeface="Times New Roman" pitchFamily="18" charset="0"/>
                <a:cs typeface="Times New Roman" pitchFamily="18" charset="0"/>
              </a:rPr>
            </a:br>
            <a:r>
              <a:rPr lang="ru-RU" sz="2000">
                <a:latin typeface="Times New Roman" pitchFamily="18" charset="0"/>
                <a:cs typeface="Times New Roman" pitchFamily="18" charset="0"/>
              </a:rPr>
              <a:t>Дидактическая игра «Найди пару», «Найди свой цвет»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Любим играть с  музыкальными инструментами</a:t>
            </a:r>
            <a:endParaRPr lang="ru-RU" sz="2000">
              <a:latin typeface="Constantia" pitchFamily="18" charset="0"/>
            </a:endParaRPr>
          </a:p>
        </p:txBody>
      </p:sp>
      <p:pic>
        <p:nvPicPr>
          <p:cNvPr id="39939" name="Рисунок 12" descr="C:\Users\1\Pictures\2014-11-22 док № 8\док № 8 069.JPG"/>
          <p:cNvPicPr>
            <a:picLocks noChangeAspect="1" noChangeArrowheads="1"/>
          </p:cNvPicPr>
          <p:nvPr/>
        </p:nvPicPr>
        <p:blipFill>
          <a:blip r:embed="rId3"/>
          <a:srcRect/>
          <a:stretch>
            <a:fillRect/>
          </a:stretch>
        </p:blipFill>
        <p:spPr bwMode="auto">
          <a:xfrm>
            <a:off x="1428750" y="2571750"/>
            <a:ext cx="2714625" cy="2892425"/>
          </a:xfrm>
          <a:prstGeom prst="rect">
            <a:avLst/>
          </a:prstGeom>
          <a:noFill/>
          <a:ln w="9525">
            <a:noFill/>
            <a:miter lim="800000"/>
            <a:headEnd/>
            <a:tailEnd/>
          </a:ln>
        </p:spPr>
      </p:pic>
      <p:pic>
        <p:nvPicPr>
          <p:cNvPr id="39940" name="Picture 2" descr="C:\Users\1\Pictures\2014-08-06\1082.JPG"/>
          <p:cNvPicPr>
            <a:picLocks noChangeAspect="1" noChangeArrowheads="1"/>
          </p:cNvPicPr>
          <p:nvPr/>
        </p:nvPicPr>
        <p:blipFill>
          <a:blip r:embed="rId4"/>
          <a:srcRect/>
          <a:stretch>
            <a:fillRect/>
          </a:stretch>
        </p:blipFill>
        <p:spPr bwMode="auto">
          <a:xfrm>
            <a:off x="4857750" y="2643188"/>
            <a:ext cx="3333750" cy="250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p:txBody>
          <a:bodyPr/>
          <a:lstStyle/>
          <a:p>
            <a:pPr eaLnBrk="1" hangingPunct="1"/>
            <a:r>
              <a:rPr lang="ru-RU" sz="2400" smtClean="0">
                <a:latin typeface="Times New Roman" pitchFamily="18" charset="0"/>
                <a:cs typeface="Times New Roman" pitchFamily="18" charset="0"/>
              </a:rPr>
              <a:t>                   </a:t>
            </a:r>
            <a:r>
              <a:rPr lang="ru-RU" sz="2400" b="1" smtClean="0">
                <a:latin typeface="Times New Roman" pitchFamily="18" charset="0"/>
                <a:cs typeface="Times New Roman" pitchFamily="18" charset="0"/>
              </a:rPr>
              <a:t>Формирование орудийных действий.</a:t>
            </a: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2000" smtClean="0">
                <a:latin typeface="Times New Roman" pitchFamily="18" charset="0"/>
                <a:cs typeface="Times New Roman" pitchFamily="18" charset="0"/>
              </a:rPr>
              <a:t> «Кто, кто в теремочке живет?»,  «Поставь картинку на свой цвет»,</a:t>
            </a:r>
            <a:br>
              <a:rPr lang="ru-RU" sz="2000" smtClean="0">
                <a:latin typeface="Times New Roman" pitchFamily="18" charset="0"/>
                <a:cs typeface="Times New Roman" pitchFamily="18" charset="0"/>
              </a:rPr>
            </a:br>
            <a:r>
              <a:rPr lang="ru-RU" sz="2000" smtClean="0">
                <a:latin typeface="Times New Roman" pitchFamily="18" charset="0"/>
                <a:cs typeface="Times New Roman" pitchFamily="18" charset="0"/>
              </a:rPr>
              <a:t> Игры с втулочками,  игры со счетными палочками</a:t>
            </a:r>
          </a:p>
        </p:txBody>
      </p:sp>
      <p:pic>
        <p:nvPicPr>
          <p:cNvPr id="40962" name="Picture 2" descr="D:\Фото\дет сад\IMG_2859.JPG"/>
          <p:cNvPicPr>
            <a:picLocks noGrp="1" noChangeAspect="1" noChangeArrowheads="1"/>
          </p:cNvPicPr>
          <p:nvPr>
            <p:ph idx="1"/>
          </p:nvPr>
        </p:nvPicPr>
        <p:blipFill>
          <a:blip r:embed="rId2"/>
          <a:srcRect/>
          <a:stretch>
            <a:fillRect/>
          </a:stretch>
        </p:blipFill>
        <p:spPr>
          <a:xfrm>
            <a:off x="4857750" y="1643063"/>
            <a:ext cx="2224088" cy="2643187"/>
          </a:xfrm>
        </p:spPr>
      </p:pic>
      <p:pic>
        <p:nvPicPr>
          <p:cNvPr id="40963" name="Picture 2" descr="D:\Фото\дет сад\IMG_2865.JPG"/>
          <p:cNvPicPr>
            <a:picLocks noChangeAspect="1" noChangeArrowheads="1"/>
          </p:cNvPicPr>
          <p:nvPr/>
        </p:nvPicPr>
        <p:blipFill>
          <a:blip r:embed="rId3"/>
          <a:srcRect/>
          <a:stretch>
            <a:fillRect/>
          </a:stretch>
        </p:blipFill>
        <p:spPr bwMode="auto">
          <a:xfrm>
            <a:off x="1500188" y="1571625"/>
            <a:ext cx="2286000" cy="2857500"/>
          </a:xfrm>
          <a:prstGeom prst="rect">
            <a:avLst/>
          </a:prstGeom>
          <a:noFill/>
          <a:ln w="9525">
            <a:noFill/>
            <a:miter lim="800000"/>
            <a:headEnd/>
            <a:tailEnd/>
          </a:ln>
        </p:spPr>
      </p:pic>
      <p:pic>
        <p:nvPicPr>
          <p:cNvPr id="40964" name="Picture 2" descr="D:\Фото\дет сад\IMG_2870.JPG"/>
          <p:cNvPicPr>
            <a:picLocks noChangeAspect="1" noChangeArrowheads="1"/>
          </p:cNvPicPr>
          <p:nvPr/>
        </p:nvPicPr>
        <p:blipFill>
          <a:blip r:embed="rId4"/>
          <a:srcRect/>
          <a:stretch>
            <a:fillRect/>
          </a:stretch>
        </p:blipFill>
        <p:spPr bwMode="auto">
          <a:xfrm>
            <a:off x="4714875" y="4572000"/>
            <a:ext cx="2452688" cy="1839913"/>
          </a:xfrm>
          <a:prstGeom prst="rect">
            <a:avLst/>
          </a:prstGeom>
          <a:noFill/>
          <a:ln w="9525">
            <a:noFill/>
            <a:miter lim="800000"/>
            <a:headEnd/>
            <a:tailEnd/>
          </a:ln>
        </p:spPr>
      </p:pic>
      <p:pic>
        <p:nvPicPr>
          <p:cNvPr id="40965" name="Picture 2" descr="D:\Фото\дет сад\IMG_2936.JPG"/>
          <p:cNvPicPr>
            <a:picLocks noChangeAspect="1" noChangeArrowheads="1"/>
          </p:cNvPicPr>
          <p:nvPr/>
        </p:nvPicPr>
        <p:blipFill>
          <a:blip r:embed="rId5"/>
          <a:srcRect/>
          <a:stretch>
            <a:fillRect/>
          </a:stretch>
        </p:blipFill>
        <p:spPr bwMode="auto">
          <a:xfrm>
            <a:off x="1500188" y="4643438"/>
            <a:ext cx="2414587" cy="1811337"/>
          </a:xfrm>
          <a:prstGeom prst="rect">
            <a:avLst/>
          </a:prstGeom>
          <a:noFill/>
          <a:ln w="9525">
            <a:noFill/>
            <a:miter lim="800000"/>
            <a:headEnd/>
            <a:tailEnd/>
          </a:ln>
        </p:spPr>
      </p:pic>
      <p:pic>
        <p:nvPicPr>
          <p:cNvPr id="40966" name="Picture 2" descr="C:\Users\1\Desktop\99839553.jpg"/>
          <p:cNvPicPr>
            <a:picLocks noChangeAspect="1" noChangeArrowheads="1"/>
          </p:cNvPicPr>
          <p:nvPr/>
        </p:nvPicPr>
        <p:blipFill>
          <a:blip r:embed="rId6"/>
          <a:srcRect/>
          <a:stretch>
            <a:fillRect/>
          </a:stretch>
        </p:blipFill>
        <p:spPr bwMode="auto">
          <a:xfrm>
            <a:off x="0" y="0"/>
            <a:ext cx="9144000" cy="7072313"/>
          </a:xfrm>
          <a:prstGeom prst="rect">
            <a:avLst/>
          </a:prstGeom>
          <a:noFill/>
          <a:ln w="9525">
            <a:noFill/>
            <a:miter lim="800000"/>
            <a:headEnd/>
            <a:tailEnd/>
          </a:ln>
        </p:spPr>
      </p:pic>
      <p:sp>
        <p:nvSpPr>
          <p:cNvPr id="40967" name="Прямоугольник 9"/>
          <p:cNvSpPr>
            <a:spLocks noChangeArrowheads="1"/>
          </p:cNvSpPr>
          <p:nvPr/>
        </p:nvSpPr>
        <p:spPr bwMode="auto">
          <a:xfrm>
            <a:off x="642938" y="304800"/>
            <a:ext cx="8143875" cy="2862263"/>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 </a:t>
            </a:r>
            <a:r>
              <a:rPr lang="ru-RU" sz="2400" b="1">
                <a:solidFill>
                  <a:schemeClr val="tx2"/>
                </a:solidFill>
                <a:latin typeface="Times New Roman" pitchFamily="18" charset="0"/>
                <a:cs typeface="Times New Roman" pitchFamily="18" charset="0"/>
              </a:rPr>
              <a:t>Познавательно-исследовательская деятельность</a:t>
            </a:r>
            <a:r>
              <a:rPr lang="ru-RU" sz="2400" b="1">
                <a:solidFill>
                  <a:schemeClr val="tx2"/>
                </a:solidFill>
                <a:latin typeface="Constantia" pitchFamily="18" charset="0"/>
              </a:rPr>
              <a:t> </a:t>
            </a:r>
            <a:r>
              <a:rPr lang="ru-RU">
                <a:latin typeface="Constantia" pitchFamily="18" charset="0"/>
              </a:rPr>
              <a:t/>
            </a:r>
            <a:br>
              <a:rPr lang="ru-RU">
                <a:latin typeface="Constantia" pitchFamily="18" charset="0"/>
              </a:rPr>
            </a:br>
            <a:r>
              <a:rPr lang="ru-RU" sz="2000">
                <a:latin typeface="Times New Roman" pitchFamily="18" charset="0"/>
                <a:cs typeface="Times New Roman" pitchFamily="18" charset="0"/>
              </a:rPr>
              <a:t>Задачи: 1.Создать условия для познавательной активности детей. Формировать у детей навыки познавательной деятельности.</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2. Развивать способности у детей младшего дошкольного возраста к исследовательской деятельности.</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3. Расширять и обогащать практический опыт детей.</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4. Воспитывать интерес к познавательной деятельности. </a:t>
            </a:r>
            <a:br>
              <a:rPr lang="ru-RU" sz="2000">
                <a:latin typeface="Times New Roman" pitchFamily="18" charset="0"/>
                <a:cs typeface="Times New Roman" pitchFamily="18" charset="0"/>
              </a:rPr>
            </a:br>
            <a:r>
              <a:rPr lang="ru-RU">
                <a:latin typeface="Times New Roman" pitchFamily="18" charset="0"/>
                <a:cs typeface="Times New Roman" pitchFamily="18" charset="0"/>
              </a:rPr>
              <a:t/>
            </a:r>
            <a:br>
              <a:rPr lang="ru-RU">
                <a:latin typeface="Times New Roman" pitchFamily="18" charset="0"/>
                <a:cs typeface="Times New Roman" pitchFamily="18" charset="0"/>
              </a:rPr>
            </a:br>
            <a:endParaRPr lang="ru-RU">
              <a:latin typeface="Constantia" pitchFamily="18" charset="0"/>
            </a:endParaRPr>
          </a:p>
        </p:txBody>
      </p:sp>
      <p:pic>
        <p:nvPicPr>
          <p:cNvPr id="40968" name="Рисунок 11" descr="C:\Users\1\Pictures\2015-01-14 папка солнышко январь\папка солнышко январь 037.JPG"/>
          <p:cNvPicPr>
            <a:picLocks noChangeAspect="1" noChangeArrowheads="1"/>
          </p:cNvPicPr>
          <p:nvPr/>
        </p:nvPicPr>
        <p:blipFill>
          <a:blip r:embed="rId7"/>
          <a:srcRect/>
          <a:stretch>
            <a:fillRect/>
          </a:stretch>
        </p:blipFill>
        <p:spPr bwMode="auto">
          <a:xfrm>
            <a:off x="3500438" y="2928938"/>
            <a:ext cx="1785937" cy="2203450"/>
          </a:xfrm>
          <a:prstGeom prst="rect">
            <a:avLst/>
          </a:prstGeom>
          <a:noFill/>
          <a:ln w="9525">
            <a:noFill/>
            <a:miter lim="800000"/>
            <a:headEnd/>
            <a:tailEnd/>
          </a:ln>
        </p:spPr>
      </p:pic>
      <p:pic>
        <p:nvPicPr>
          <p:cNvPr id="40969" name="Picture 3" descr="D:\Фото\дет сад\IMG_2876.JPG"/>
          <p:cNvPicPr>
            <a:picLocks noChangeAspect="1" noChangeArrowheads="1"/>
          </p:cNvPicPr>
          <p:nvPr/>
        </p:nvPicPr>
        <p:blipFill>
          <a:blip r:embed="rId8"/>
          <a:srcRect/>
          <a:stretch>
            <a:fillRect/>
          </a:stretch>
        </p:blipFill>
        <p:spPr bwMode="auto">
          <a:xfrm>
            <a:off x="5929313" y="2928938"/>
            <a:ext cx="1714500" cy="2162175"/>
          </a:xfrm>
          <a:prstGeom prst="rect">
            <a:avLst/>
          </a:prstGeom>
          <a:noFill/>
          <a:ln w="9525">
            <a:noFill/>
            <a:miter lim="800000"/>
            <a:headEnd/>
            <a:tailEnd/>
          </a:ln>
        </p:spPr>
      </p:pic>
      <p:pic>
        <p:nvPicPr>
          <p:cNvPr id="40970" name="Рисунок 14" descr="C:\Users\1\YandexDisk\Фотокамера\1980-01-01 00-00-15 (2).JPG"/>
          <p:cNvPicPr>
            <a:picLocks noChangeAspect="1" noChangeArrowheads="1"/>
          </p:cNvPicPr>
          <p:nvPr/>
        </p:nvPicPr>
        <p:blipFill>
          <a:blip r:embed="rId9"/>
          <a:srcRect/>
          <a:stretch>
            <a:fillRect/>
          </a:stretch>
        </p:blipFill>
        <p:spPr bwMode="auto">
          <a:xfrm>
            <a:off x="857250" y="3000375"/>
            <a:ext cx="1857375"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25"/>
            <a:ext cx="8229600" cy="989013"/>
          </a:xfrm>
        </p:spPr>
        <p:txBody>
          <a:bodyPr>
            <a:noAutofit/>
          </a:bodyPr>
          <a:lstStyle/>
          <a:p>
            <a:pPr eaLnBrk="1" fontAlgn="auto" hangingPunct="1">
              <a:spcAft>
                <a:spcPts val="0"/>
              </a:spcAft>
              <a:defRPr/>
            </a:pPr>
            <a:endParaRPr lang="ru-RU" sz="2400" dirty="0">
              <a:solidFill>
                <a:srgbClr val="FF0000"/>
              </a:solidFill>
              <a:latin typeface="+mn-lt"/>
              <a:cs typeface="Times New Roman" pitchFamily="18" charset="0"/>
            </a:endParaRPr>
          </a:p>
        </p:txBody>
      </p:sp>
      <p:sp>
        <p:nvSpPr>
          <p:cNvPr id="41986" name="Содержимое 8"/>
          <p:cNvSpPr>
            <a:spLocks noGrp="1"/>
          </p:cNvSpPr>
          <p:nvPr>
            <p:ph idx="1"/>
          </p:nvPr>
        </p:nvSpPr>
        <p:spPr/>
        <p:txBody>
          <a:bodyPr/>
          <a:lstStyle/>
          <a:p>
            <a:pPr eaLnBrk="1" hangingPunct="1"/>
            <a:endParaRPr lang="ru-RU" smtClean="0"/>
          </a:p>
        </p:txBody>
      </p:sp>
      <p:pic>
        <p:nvPicPr>
          <p:cNvPr id="41987"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988" name="Прямоугольник 10"/>
          <p:cNvSpPr>
            <a:spLocks noChangeArrowheads="1"/>
          </p:cNvSpPr>
          <p:nvPr/>
        </p:nvSpPr>
        <p:spPr bwMode="auto">
          <a:xfrm>
            <a:off x="571500" y="285750"/>
            <a:ext cx="8143875" cy="1016000"/>
          </a:xfrm>
          <a:prstGeom prst="rect">
            <a:avLst/>
          </a:prstGeom>
          <a:noFill/>
          <a:ln w="9525">
            <a:noFill/>
            <a:miter lim="800000"/>
            <a:headEnd/>
            <a:tailEnd/>
          </a:ln>
        </p:spPr>
        <p:txBody>
          <a:bodyPr>
            <a:spAutoFit/>
          </a:bodyPr>
          <a:lstStyle/>
          <a:p>
            <a:r>
              <a:rPr lang="ru-RU" sz="2400" b="1">
                <a:solidFill>
                  <a:schemeClr val="tx2"/>
                </a:solidFill>
                <a:latin typeface="Times New Roman" pitchFamily="18" charset="0"/>
                <a:cs typeface="Times New Roman" pitchFamily="18" charset="0"/>
              </a:rPr>
              <a:t>Исследовательская деятельность</a:t>
            </a:r>
            <a:r>
              <a:rPr lang="ru-RU" sz="2400" b="1">
                <a:solidFill>
                  <a:schemeClr val="tx2"/>
                </a:solidFill>
                <a:latin typeface="Constantia" pitchFamily="18" charset="0"/>
              </a:rPr>
              <a:t> </a:t>
            </a:r>
            <a:r>
              <a:rPr lang="ru-RU" sz="2400">
                <a:latin typeface="Constantia" pitchFamily="18" charset="0"/>
              </a:rPr>
              <a:t/>
            </a:r>
            <a:br>
              <a:rPr lang="ru-RU" sz="2400">
                <a:latin typeface="Constantia" pitchFamily="18" charset="0"/>
              </a:rPr>
            </a:br>
            <a:r>
              <a:rPr lang="ru-RU">
                <a:latin typeface="Times New Roman" pitchFamily="18" charset="0"/>
                <a:cs typeface="Times New Roman" pitchFamily="18" charset="0"/>
              </a:rPr>
              <a:t/>
            </a:r>
            <a:br>
              <a:rPr lang="ru-RU">
                <a:latin typeface="Times New Roman" pitchFamily="18" charset="0"/>
                <a:cs typeface="Times New Roman" pitchFamily="18" charset="0"/>
              </a:rPr>
            </a:br>
            <a:endParaRPr lang="ru-RU">
              <a:latin typeface="Constantia" pitchFamily="18" charset="0"/>
            </a:endParaRPr>
          </a:p>
        </p:txBody>
      </p:sp>
      <p:pic>
        <p:nvPicPr>
          <p:cNvPr id="41989" name="Picture 2" descr="D:\Фото\дет сад\IMG_2869.JPG"/>
          <p:cNvPicPr>
            <a:picLocks noChangeAspect="1" noChangeArrowheads="1"/>
          </p:cNvPicPr>
          <p:nvPr/>
        </p:nvPicPr>
        <p:blipFill>
          <a:blip r:embed="rId3"/>
          <a:srcRect/>
          <a:stretch>
            <a:fillRect/>
          </a:stretch>
        </p:blipFill>
        <p:spPr bwMode="auto">
          <a:xfrm>
            <a:off x="500063" y="4714875"/>
            <a:ext cx="2476500" cy="1857375"/>
          </a:xfrm>
          <a:prstGeom prst="rect">
            <a:avLst/>
          </a:prstGeom>
          <a:noFill/>
          <a:ln w="9525">
            <a:noFill/>
            <a:miter lim="800000"/>
            <a:headEnd/>
            <a:tailEnd/>
          </a:ln>
        </p:spPr>
      </p:pic>
      <p:pic>
        <p:nvPicPr>
          <p:cNvPr id="41990" name="Picture 3" descr="D:\Фото\дет сад\IMG_2876.JPG"/>
          <p:cNvPicPr>
            <a:picLocks noChangeAspect="1" noChangeArrowheads="1"/>
          </p:cNvPicPr>
          <p:nvPr/>
        </p:nvPicPr>
        <p:blipFill>
          <a:blip r:embed="rId4"/>
          <a:srcRect/>
          <a:stretch>
            <a:fillRect/>
          </a:stretch>
        </p:blipFill>
        <p:spPr bwMode="auto">
          <a:xfrm>
            <a:off x="3500438" y="3643313"/>
            <a:ext cx="1857375" cy="2219325"/>
          </a:xfrm>
          <a:prstGeom prst="rect">
            <a:avLst/>
          </a:prstGeom>
          <a:noFill/>
          <a:ln w="9525">
            <a:noFill/>
            <a:miter lim="800000"/>
            <a:headEnd/>
            <a:tailEnd/>
          </a:ln>
        </p:spPr>
      </p:pic>
      <p:pic>
        <p:nvPicPr>
          <p:cNvPr id="41991" name="Picture 2" descr="D:\Фото\дет сад\IMG_2868.JPG"/>
          <p:cNvPicPr>
            <a:picLocks noChangeAspect="1" noChangeArrowheads="1"/>
          </p:cNvPicPr>
          <p:nvPr/>
        </p:nvPicPr>
        <p:blipFill>
          <a:blip r:embed="rId5"/>
          <a:srcRect/>
          <a:stretch>
            <a:fillRect/>
          </a:stretch>
        </p:blipFill>
        <p:spPr bwMode="auto">
          <a:xfrm>
            <a:off x="5929313" y="4643438"/>
            <a:ext cx="2667000" cy="2000250"/>
          </a:xfrm>
          <a:prstGeom prst="rect">
            <a:avLst/>
          </a:prstGeom>
          <a:noFill/>
          <a:ln w="9525">
            <a:noFill/>
            <a:miter lim="800000"/>
            <a:headEnd/>
            <a:tailEnd/>
          </a:ln>
        </p:spPr>
      </p:pic>
      <p:pic>
        <p:nvPicPr>
          <p:cNvPr id="41992" name="Рисунок 15" descr="C:\Users\1\YandexDisk\Фотокамера\1980-01-01 00-00-26.JPG"/>
          <p:cNvPicPr>
            <a:picLocks noChangeAspect="1" noChangeArrowheads="1"/>
          </p:cNvPicPr>
          <p:nvPr/>
        </p:nvPicPr>
        <p:blipFill>
          <a:blip r:embed="rId6"/>
          <a:srcRect/>
          <a:stretch>
            <a:fillRect/>
          </a:stretch>
        </p:blipFill>
        <p:spPr bwMode="auto">
          <a:xfrm>
            <a:off x="6143625" y="2357438"/>
            <a:ext cx="1643063" cy="2000250"/>
          </a:xfrm>
          <a:prstGeom prst="rect">
            <a:avLst/>
          </a:prstGeom>
          <a:noFill/>
          <a:ln w="9525">
            <a:noFill/>
            <a:miter lim="800000"/>
            <a:headEnd/>
            <a:tailEnd/>
          </a:ln>
        </p:spPr>
      </p:pic>
      <p:sp>
        <p:nvSpPr>
          <p:cNvPr id="41993" name="Прямоугольник 16"/>
          <p:cNvSpPr>
            <a:spLocks noChangeArrowheads="1"/>
          </p:cNvSpPr>
          <p:nvPr/>
        </p:nvSpPr>
        <p:spPr bwMode="auto">
          <a:xfrm>
            <a:off x="571500" y="785813"/>
            <a:ext cx="7786688" cy="1938337"/>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 </a:t>
            </a:r>
            <a:r>
              <a:rPr lang="ru-RU" sz="2000">
                <a:latin typeface="Times New Roman" pitchFamily="18" charset="0"/>
                <a:cs typeface="Times New Roman" pitchFamily="18" charset="0"/>
              </a:rPr>
              <a:t>Дидактические игры для формирования представлений об ориентировке в пространстве: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«Что изменилось?»  «Поручения», «Где же наши ручки?»,  «Чего не хватает у Мишки» «Разрезные картинки»», «Найди половинку»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 Игрушки играют в прятки»,  «игры с фасолью», «Найди домик для слоника», «Поймай игрушки»</a:t>
            </a:r>
            <a:endParaRPr lang="ru-RU" sz="2000">
              <a:latin typeface="Constantia"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idx="4294967295"/>
          </p:nvPr>
        </p:nvSpPr>
        <p:spPr/>
        <p:txBody>
          <a:bodyPr/>
          <a:lstStyle/>
          <a:p>
            <a:pPr eaLnBrk="1" hangingPunct="1"/>
            <a:endParaRPr lang="ru-RU" smtClean="0"/>
          </a:p>
        </p:txBody>
      </p:sp>
      <p:sp>
        <p:nvSpPr>
          <p:cNvPr id="15362" name="Содержимое 2"/>
          <p:cNvSpPr>
            <a:spLocks noGrp="1"/>
          </p:cNvSpPr>
          <p:nvPr>
            <p:ph idx="4294967295"/>
          </p:nvPr>
        </p:nvSpPr>
        <p:spPr/>
        <p:txBody>
          <a:bodyPr/>
          <a:lstStyle/>
          <a:p>
            <a:pPr eaLnBrk="1" hangingPunct="1"/>
            <a:endParaRPr lang="ru-RU" smtClean="0"/>
          </a:p>
        </p:txBody>
      </p:sp>
      <p:pic>
        <p:nvPicPr>
          <p:cNvPr id="15363"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5364" name="Picture 7" descr="007[1]"/>
          <p:cNvPicPr>
            <a:picLocks noChangeAspect="1" noChangeArrowheads="1"/>
          </p:cNvPicPr>
          <p:nvPr/>
        </p:nvPicPr>
        <p:blipFill>
          <a:blip r:embed="rId3"/>
          <a:srcRect/>
          <a:stretch>
            <a:fillRect/>
          </a:stretch>
        </p:blipFill>
        <p:spPr bwMode="auto">
          <a:xfrm>
            <a:off x="684213" y="2060575"/>
            <a:ext cx="7991475" cy="4392613"/>
          </a:xfrm>
          <a:prstGeom prst="rect">
            <a:avLst/>
          </a:prstGeom>
          <a:noFill/>
          <a:ln w="9525">
            <a:noFill/>
            <a:miter lim="800000"/>
            <a:headEnd/>
            <a:tailEnd/>
          </a:ln>
        </p:spPr>
      </p:pic>
      <p:sp>
        <p:nvSpPr>
          <p:cNvPr id="15365" name="Text Box 9"/>
          <p:cNvSpPr txBox="1">
            <a:spLocks noChangeArrowheads="1"/>
          </p:cNvSpPr>
          <p:nvPr/>
        </p:nvSpPr>
        <p:spPr bwMode="auto">
          <a:xfrm>
            <a:off x="1476375" y="285750"/>
            <a:ext cx="7283450" cy="1006475"/>
          </a:xfrm>
          <a:prstGeom prst="rect">
            <a:avLst/>
          </a:prstGeom>
          <a:noFill/>
          <a:ln w="9525">
            <a:noFill/>
            <a:miter lim="800000"/>
            <a:headEnd/>
            <a:tailEnd/>
          </a:ln>
        </p:spPr>
        <p:txBody>
          <a:bodyPr wrap="none">
            <a:spAutoFit/>
          </a:bodyPr>
          <a:lstStyle/>
          <a:p>
            <a:r>
              <a:rPr lang="ru-RU" sz="2400" b="1">
                <a:solidFill>
                  <a:schemeClr val="accent1"/>
                </a:solidFill>
              </a:rPr>
              <a:t>Цель</a:t>
            </a:r>
            <a:r>
              <a:rPr lang="ru-RU" b="1">
                <a:solidFill>
                  <a:schemeClr val="accent1"/>
                </a:solidFill>
              </a:rPr>
              <a:t>:- </a:t>
            </a:r>
            <a:r>
              <a:rPr lang="ru-RU" b="1">
                <a:solidFill>
                  <a:schemeClr val="tx2"/>
                </a:solidFill>
              </a:rPr>
              <a:t>содействовать накоплению игрового опыта детей,</a:t>
            </a:r>
          </a:p>
          <a:p>
            <a:r>
              <a:rPr lang="ru-RU" b="1">
                <a:solidFill>
                  <a:schemeClr val="tx2"/>
                </a:solidFill>
              </a:rPr>
              <a:t>предлагая им различные сюжеты и способы взаимодействия</a:t>
            </a:r>
          </a:p>
          <a:p>
            <a:r>
              <a:rPr lang="ru-RU" b="1">
                <a:solidFill>
                  <a:schemeClr val="tx2"/>
                </a:solidFill>
              </a:rPr>
              <a:t>со сверстниками.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Заголовок 1"/>
          <p:cNvSpPr>
            <a:spLocks noGrp="1"/>
          </p:cNvSpPr>
          <p:nvPr>
            <p:ph type="title"/>
          </p:nvPr>
        </p:nvSpPr>
        <p:spPr/>
        <p:txBody>
          <a:bodyPr/>
          <a:lstStyle/>
          <a:p>
            <a:pPr eaLnBrk="1" hangingPunct="1"/>
            <a:endParaRPr lang="ru-RU" smtClean="0"/>
          </a:p>
        </p:txBody>
      </p:sp>
      <p:sp>
        <p:nvSpPr>
          <p:cNvPr id="43010" name="Содержимое 2"/>
          <p:cNvSpPr>
            <a:spLocks noGrp="1"/>
          </p:cNvSpPr>
          <p:nvPr>
            <p:ph idx="1"/>
          </p:nvPr>
        </p:nvSpPr>
        <p:spPr/>
        <p:txBody>
          <a:bodyPr/>
          <a:lstStyle/>
          <a:p>
            <a:pPr eaLnBrk="1" hangingPunct="1"/>
            <a:endParaRPr lang="ru-RU" smtClean="0"/>
          </a:p>
        </p:txBody>
      </p:sp>
      <p:pic>
        <p:nvPicPr>
          <p:cNvPr id="43011"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43012" name="Picture 2" descr="Кому то можно всё на шоу...а кто то топает домой. - Страница 43 - Пипкин дом"/>
          <p:cNvPicPr>
            <a:picLocks noChangeAspect="1" noChangeArrowheads="1"/>
          </p:cNvPicPr>
          <p:nvPr/>
        </p:nvPicPr>
        <p:blipFill>
          <a:blip r:embed="rId3"/>
          <a:srcRect/>
          <a:stretch>
            <a:fillRect/>
          </a:stretch>
        </p:blipFill>
        <p:spPr bwMode="auto">
          <a:xfrm>
            <a:off x="1428750" y="857250"/>
            <a:ext cx="6249988" cy="5786438"/>
          </a:xfrm>
          <a:prstGeom prst="rect">
            <a:avLst/>
          </a:prstGeom>
          <a:noFill/>
          <a:ln w="9525">
            <a:noFill/>
            <a:miter lim="800000"/>
            <a:headEnd/>
            <a:tailEnd/>
          </a:ln>
        </p:spPr>
      </p:pic>
      <p:sp>
        <p:nvSpPr>
          <p:cNvPr id="43013" name="Прямоугольник 5"/>
          <p:cNvSpPr>
            <a:spLocks noChangeArrowheads="1"/>
          </p:cNvSpPr>
          <p:nvPr/>
        </p:nvSpPr>
        <p:spPr bwMode="auto">
          <a:xfrm>
            <a:off x="2286000" y="285750"/>
            <a:ext cx="4572000" cy="954088"/>
          </a:xfrm>
          <a:prstGeom prst="rect">
            <a:avLst/>
          </a:prstGeom>
          <a:noFill/>
          <a:ln w="9525">
            <a:noFill/>
            <a:miter lim="800000"/>
            <a:headEnd/>
            <a:tailEnd/>
          </a:ln>
        </p:spPr>
        <p:txBody>
          <a:bodyPr>
            <a:spAutoFit/>
          </a:bodyPr>
          <a:lstStyle/>
          <a:p>
            <a:r>
              <a:rPr lang="ru-RU" sz="2800" b="1">
                <a:solidFill>
                  <a:schemeClr val="tx2"/>
                </a:solidFill>
                <a:latin typeface="Times New Roman" pitchFamily="18" charset="0"/>
                <a:cs typeface="Times New Roman" pitchFamily="18" charset="0"/>
              </a:rPr>
              <a:t>Спасибо за внимание !</a:t>
            </a:r>
            <a:br>
              <a:rPr lang="ru-RU" sz="2800" b="1">
                <a:solidFill>
                  <a:schemeClr val="tx2"/>
                </a:solidFill>
                <a:latin typeface="Times New Roman" pitchFamily="18" charset="0"/>
                <a:cs typeface="Times New Roman" pitchFamily="18" charset="0"/>
              </a:rPr>
            </a:br>
            <a:endParaRPr lang="ru-RU" sz="2800" b="1">
              <a:solidFill>
                <a:schemeClr val="tx2"/>
              </a:solidFill>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p:txBody>
          <a:bodyPr/>
          <a:lstStyle/>
          <a:p>
            <a:pPr eaLnBrk="1" hangingPunct="1"/>
            <a:endParaRPr lang="ru-RU" smtClean="0"/>
          </a:p>
        </p:txBody>
      </p:sp>
      <p:sp>
        <p:nvSpPr>
          <p:cNvPr id="16386" name="Содержимое 2"/>
          <p:cNvSpPr>
            <a:spLocks noGrp="1"/>
          </p:cNvSpPr>
          <p:nvPr>
            <p:ph idx="1"/>
          </p:nvPr>
        </p:nvSpPr>
        <p:spPr/>
        <p:txBody>
          <a:bodyPr/>
          <a:lstStyle/>
          <a:p>
            <a:pPr eaLnBrk="1" hangingPunct="1"/>
            <a:endParaRPr lang="ru-RU" smtClean="0"/>
          </a:p>
        </p:txBody>
      </p:sp>
      <p:pic>
        <p:nvPicPr>
          <p:cNvPr id="16387" name="Picture 2" descr="Карта, Красочные и Обложка Вектор"/>
          <p:cNvPicPr>
            <a:picLocks noChangeAspect="1" noChangeArrowheads="1"/>
          </p:cNvPicPr>
          <p:nvPr/>
        </p:nvPicPr>
        <p:blipFill>
          <a:blip r:embed="rId2"/>
          <a:srcRect/>
          <a:stretch>
            <a:fillRect/>
          </a:stretch>
        </p:blipFill>
        <p:spPr bwMode="auto">
          <a:xfrm>
            <a:off x="-2197100" y="0"/>
            <a:ext cx="11341100" cy="8505825"/>
          </a:xfrm>
          <a:prstGeom prst="rect">
            <a:avLst/>
          </a:prstGeom>
          <a:noFill/>
          <a:ln w="9525">
            <a:noFill/>
            <a:miter lim="800000"/>
            <a:headEnd/>
            <a:tailEnd/>
          </a:ln>
        </p:spPr>
      </p:pic>
      <p:sp>
        <p:nvSpPr>
          <p:cNvPr id="16388" name="Прямоугольник 4"/>
          <p:cNvSpPr>
            <a:spLocks noChangeArrowheads="1"/>
          </p:cNvSpPr>
          <p:nvPr/>
        </p:nvSpPr>
        <p:spPr bwMode="auto">
          <a:xfrm>
            <a:off x="1285875" y="428625"/>
            <a:ext cx="5929313" cy="1323975"/>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Играем в сюжетно-ролевую игру </a:t>
            </a:r>
            <a:r>
              <a:rPr lang="ru-RU" sz="2000">
                <a:solidFill>
                  <a:schemeClr val="tx2"/>
                </a:solidFill>
                <a:latin typeface="Times New Roman" pitchFamily="18" charset="0"/>
                <a:cs typeface="Times New Roman" pitchFamily="18" charset="0"/>
              </a:rPr>
              <a:t>«</a:t>
            </a:r>
            <a:r>
              <a:rPr lang="ru-RU" sz="2000" b="1">
                <a:solidFill>
                  <a:schemeClr val="tx2"/>
                </a:solidFill>
                <a:latin typeface="Times New Roman" pitchFamily="18" charset="0"/>
                <a:cs typeface="Times New Roman" pitchFamily="18" charset="0"/>
              </a:rPr>
              <a:t>Семья</a:t>
            </a:r>
            <a:r>
              <a:rPr lang="ru-RU" sz="2000">
                <a:solidFill>
                  <a:schemeClr val="tx2"/>
                </a:solidFill>
                <a:latin typeface="Times New Roman" pitchFamily="18" charset="0"/>
                <a:cs typeface="Times New Roman" pitchFamily="18" charset="0"/>
              </a:rPr>
              <a:t>»</a:t>
            </a:r>
            <a:r>
              <a:rPr lang="ru-RU" sz="2000">
                <a:latin typeface="Times New Roman" pitchFamily="18" charset="0"/>
                <a:cs typeface="Times New Roman" pitchFamily="18" charset="0"/>
              </a:rPr>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 Цель: Способствовать обогащению и активизации словаря детей посредством потешек в самостоятельной игровой деятельности.</a:t>
            </a:r>
            <a:endParaRPr lang="ru-RU" sz="2000">
              <a:latin typeface="Constantia" pitchFamily="18" charset="0"/>
            </a:endParaRPr>
          </a:p>
        </p:txBody>
      </p:sp>
      <p:pic>
        <p:nvPicPr>
          <p:cNvPr id="16389" name="Picture 52" descr="20181113_110624(0)"/>
          <p:cNvPicPr>
            <a:picLocks noChangeAspect="1" noChangeArrowheads="1"/>
          </p:cNvPicPr>
          <p:nvPr/>
        </p:nvPicPr>
        <p:blipFill>
          <a:blip r:embed="rId3"/>
          <a:srcRect/>
          <a:stretch>
            <a:fillRect/>
          </a:stretch>
        </p:blipFill>
        <p:spPr bwMode="auto">
          <a:xfrm>
            <a:off x="-1620838" y="2565400"/>
            <a:ext cx="4248151" cy="2951163"/>
          </a:xfrm>
          <a:prstGeom prst="rect">
            <a:avLst/>
          </a:prstGeom>
          <a:noFill/>
          <a:ln w="9525">
            <a:noFill/>
            <a:miter lim="800000"/>
            <a:headEnd/>
            <a:tailEnd/>
          </a:ln>
        </p:spPr>
      </p:pic>
      <p:pic>
        <p:nvPicPr>
          <p:cNvPr id="16390" name="Picture 53" descr="20181113_110716"/>
          <p:cNvPicPr>
            <a:picLocks noChangeAspect="1" noChangeArrowheads="1"/>
          </p:cNvPicPr>
          <p:nvPr/>
        </p:nvPicPr>
        <p:blipFill>
          <a:blip r:embed="rId4"/>
          <a:srcRect/>
          <a:stretch>
            <a:fillRect/>
          </a:stretch>
        </p:blipFill>
        <p:spPr bwMode="auto">
          <a:xfrm>
            <a:off x="3913188" y="2071688"/>
            <a:ext cx="2973387" cy="396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p:txBody>
          <a:bodyPr/>
          <a:lstStyle/>
          <a:p>
            <a:pPr eaLnBrk="1" hangingPunct="1"/>
            <a:endParaRPr lang="ru-RU" smtClean="0"/>
          </a:p>
        </p:txBody>
      </p:sp>
      <p:sp>
        <p:nvSpPr>
          <p:cNvPr id="17410" name="Содержимое 2"/>
          <p:cNvSpPr>
            <a:spLocks noGrp="1"/>
          </p:cNvSpPr>
          <p:nvPr>
            <p:ph idx="1"/>
          </p:nvPr>
        </p:nvSpPr>
        <p:spPr/>
        <p:txBody>
          <a:bodyPr/>
          <a:lstStyle/>
          <a:p>
            <a:pPr eaLnBrk="1" hangingPunct="1"/>
            <a:endParaRPr lang="ru-RU" smtClean="0"/>
          </a:p>
        </p:txBody>
      </p:sp>
      <p:pic>
        <p:nvPicPr>
          <p:cNvPr id="17411" name="Picture 2" descr="Карта, Красочные и Обложка Вектор"/>
          <p:cNvPicPr>
            <a:picLocks noChangeAspect="1" noChangeArrowheads="1"/>
          </p:cNvPicPr>
          <p:nvPr/>
        </p:nvPicPr>
        <p:blipFill>
          <a:blip r:embed="rId2"/>
          <a:srcRect/>
          <a:stretch>
            <a:fillRect/>
          </a:stretch>
        </p:blipFill>
        <p:spPr bwMode="auto">
          <a:xfrm rot="-21600000">
            <a:off x="0" y="0"/>
            <a:ext cx="9144000" cy="6858000"/>
          </a:xfrm>
          <a:prstGeom prst="rect">
            <a:avLst/>
          </a:prstGeom>
          <a:noFill/>
          <a:ln w="9525">
            <a:noFill/>
            <a:miter lim="800000"/>
            <a:headEnd/>
            <a:tailEnd/>
          </a:ln>
        </p:spPr>
      </p:pic>
      <p:sp>
        <p:nvSpPr>
          <p:cNvPr id="17412" name="Прямоугольник 7"/>
          <p:cNvSpPr>
            <a:spLocks noChangeArrowheads="1"/>
          </p:cNvSpPr>
          <p:nvPr/>
        </p:nvSpPr>
        <p:spPr bwMode="auto">
          <a:xfrm>
            <a:off x="3357563" y="428625"/>
            <a:ext cx="3500437" cy="461963"/>
          </a:xfrm>
          <a:prstGeom prst="rect">
            <a:avLst/>
          </a:prstGeom>
          <a:noFill/>
          <a:ln w="9525">
            <a:noFill/>
            <a:miter lim="800000"/>
            <a:headEnd/>
            <a:tailEnd/>
          </a:ln>
        </p:spPr>
        <p:txBody>
          <a:bodyPr>
            <a:spAutoFit/>
          </a:bodyPr>
          <a:lstStyle/>
          <a:p>
            <a:r>
              <a:rPr lang="ru-RU" sz="2400" b="1">
                <a:solidFill>
                  <a:schemeClr val="tx2"/>
                </a:solidFill>
                <a:latin typeface="Times New Roman" pitchFamily="18" charset="0"/>
                <a:cs typeface="Times New Roman" pitchFamily="18" charset="0"/>
              </a:rPr>
              <a:t>Пора гладить!</a:t>
            </a:r>
          </a:p>
        </p:txBody>
      </p:sp>
      <p:pic>
        <p:nvPicPr>
          <p:cNvPr id="17414" name="Picture 6" descr="20181218_153240"/>
          <p:cNvPicPr>
            <a:picLocks noChangeAspect="1" noChangeArrowheads="1"/>
          </p:cNvPicPr>
          <p:nvPr/>
        </p:nvPicPr>
        <p:blipFill>
          <a:blip r:embed="rId3"/>
          <a:srcRect/>
          <a:stretch>
            <a:fillRect/>
          </a:stretch>
        </p:blipFill>
        <p:spPr bwMode="auto">
          <a:xfrm>
            <a:off x="323850" y="1341438"/>
            <a:ext cx="3887788" cy="4895850"/>
          </a:xfrm>
          <a:prstGeom prst="rect">
            <a:avLst/>
          </a:prstGeom>
          <a:noFill/>
        </p:spPr>
      </p:pic>
      <p:pic>
        <p:nvPicPr>
          <p:cNvPr id="17415" name="Picture 7" descr="20181218_155026"/>
          <p:cNvPicPr>
            <a:picLocks noChangeAspect="1" noChangeArrowheads="1"/>
          </p:cNvPicPr>
          <p:nvPr/>
        </p:nvPicPr>
        <p:blipFill>
          <a:blip r:embed="rId4"/>
          <a:srcRect/>
          <a:stretch>
            <a:fillRect/>
          </a:stretch>
        </p:blipFill>
        <p:spPr bwMode="auto">
          <a:xfrm>
            <a:off x="4643438" y="1341438"/>
            <a:ext cx="4176712" cy="48958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eaLnBrk="1" hangingPunct="1"/>
            <a:endParaRPr lang="ru-RU" smtClean="0"/>
          </a:p>
        </p:txBody>
      </p:sp>
      <p:sp>
        <p:nvSpPr>
          <p:cNvPr id="18434" name="Содержимое 2"/>
          <p:cNvSpPr>
            <a:spLocks noGrp="1"/>
          </p:cNvSpPr>
          <p:nvPr>
            <p:ph idx="1"/>
          </p:nvPr>
        </p:nvSpPr>
        <p:spPr/>
        <p:txBody>
          <a:bodyPr/>
          <a:lstStyle/>
          <a:p>
            <a:pPr eaLnBrk="1" hangingPunct="1"/>
            <a:endParaRPr lang="ru-RU" smtClean="0"/>
          </a:p>
        </p:txBody>
      </p:sp>
      <p:pic>
        <p:nvPicPr>
          <p:cNvPr id="18435"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6" name="Прямоугольник 15"/>
          <p:cNvSpPr>
            <a:spLocks noChangeArrowheads="1"/>
          </p:cNvSpPr>
          <p:nvPr/>
        </p:nvSpPr>
        <p:spPr bwMode="auto">
          <a:xfrm>
            <a:off x="714375" y="214313"/>
            <a:ext cx="7643813" cy="1631950"/>
          </a:xfrm>
          <a:prstGeom prst="rect">
            <a:avLst/>
          </a:prstGeom>
          <a:noFill/>
          <a:ln w="9525">
            <a:noFill/>
            <a:miter lim="800000"/>
            <a:headEnd/>
            <a:tailEnd/>
          </a:ln>
        </p:spPr>
        <p:txBody>
          <a:bodyPr>
            <a:spAutoFit/>
          </a:bodyPr>
          <a:lstStyle/>
          <a:p>
            <a:r>
              <a:rPr lang="ru-RU" sz="2000" b="1">
                <a:solidFill>
                  <a:schemeClr val="tx2"/>
                </a:solidFill>
                <a:latin typeface="Times New Roman" pitchFamily="18" charset="0"/>
                <a:cs typeface="Times New Roman" pitchFamily="18" charset="0"/>
              </a:rPr>
              <a:t>                            Приходите к нам лечиться!</a:t>
            </a:r>
            <a:r>
              <a:rPr lang="ru-RU" sz="2000">
                <a:latin typeface="Times New Roman" pitchFamily="18" charset="0"/>
                <a:cs typeface="Times New Roman" pitchFamily="18" charset="0"/>
              </a:rPr>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 « Всех излечит исцелит добрый доктор Айболит!» </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Сюжетно- ролевая игра «Больница»</a:t>
            </a:r>
            <a:r>
              <a:rPr lang="ru-RU" sz="2000" b="1">
                <a:latin typeface="Times New Roman" pitchFamily="18" charset="0"/>
                <a:cs typeface="Times New Roman" pitchFamily="18" charset="0"/>
              </a:rPr>
              <a:t> </a:t>
            </a:r>
            <a:br>
              <a:rPr lang="ru-RU" sz="2000" b="1">
                <a:latin typeface="Times New Roman" pitchFamily="18" charset="0"/>
                <a:cs typeface="Times New Roman" pitchFamily="18" charset="0"/>
              </a:rPr>
            </a:br>
            <a:r>
              <a:rPr lang="ru-RU" sz="2000">
                <a:latin typeface="Times New Roman" pitchFamily="18" charset="0"/>
                <a:cs typeface="Times New Roman" pitchFamily="18" charset="0"/>
              </a:rPr>
              <a:t>Цель: Игра способствует развитию навыков общения,  социальной адаптации. Материал и оборудование</a:t>
            </a:r>
            <a:r>
              <a:rPr lang="ru-RU" sz="2000" b="1">
                <a:latin typeface="Times New Roman" pitchFamily="18" charset="0"/>
                <a:cs typeface="Times New Roman" pitchFamily="18" charset="0"/>
              </a:rPr>
              <a:t>: </a:t>
            </a:r>
            <a:r>
              <a:rPr lang="ru-RU" sz="2000">
                <a:latin typeface="Times New Roman" pitchFamily="18" charset="0"/>
                <a:cs typeface="Times New Roman" pitchFamily="18" charset="0"/>
              </a:rPr>
              <a:t>Набор «Больничка»</a:t>
            </a:r>
            <a:endParaRPr lang="ru-RU" sz="2000">
              <a:latin typeface="Constantia" pitchFamily="18" charset="0"/>
            </a:endParaRPr>
          </a:p>
        </p:txBody>
      </p:sp>
      <p:pic>
        <p:nvPicPr>
          <p:cNvPr id="18438" name="Picture 6" descr="IMG-70f3feb1446b48db1c7cb32c7c0f03f3-V"/>
          <p:cNvPicPr>
            <a:picLocks noChangeAspect="1" noChangeArrowheads="1"/>
          </p:cNvPicPr>
          <p:nvPr/>
        </p:nvPicPr>
        <p:blipFill>
          <a:blip r:embed="rId3"/>
          <a:srcRect/>
          <a:stretch>
            <a:fillRect/>
          </a:stretch>
        </p:blipFill>
        <p:spPr bwMode="auto">
          <a:xfrm>
            <a:off x="250825" y="1844675"/>
            <a:ext cx="4124325" cy="4848225"/>
          </a:xfrm>
          <a:prstGeom prst="rect">
            <a:avLst/>
          </a:prstGeom>
          <a:noFill/>
        </p:spPr>
      </p:pic>
      <p:pic>
        <p:nvPicPr>
          <p:cNvPr id="18439" name="Picture 7" descr="IMG-095be31e722a942c533067073c896a5b-V"/>
          <p:cNvPicPr>
            <a:picLocks noChangeAspect="1" noChangeArrowheads="1"/>
          </p:cNvPicPr>
          <p:nvPr/>
        </p:nvPicPr>
        <p:blipFill>
          <a:blip r:embed="rId4"/>
          <a:srcRect/>
          <a:stretch>
            <a:fillRect/>
          </a:stretch>
        </p:blipFill>
        <p:spPr bwMode="auto">
          <a:xfrm>
            <a:off x="4787900" y="1844675"/>
            <a:ext cx="4124325" cy="47767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pPr eaLnBrk="1" hangingPunct="1"/>
            <a:endParaRPr lang="ru-RU" smtClean="0"/>
          </a:p>
        </p:txBody>
      </p:sp>
      <p:sp>
        <p:nvSpPr>
          <p:cNvPr id="19458" name="Содержимое 2"/>
          <p:cNvSpPr>
            <a:spLocks noGrp="1"/>
          </p:cNvSpPr>
          <p:nvPr>
            <p:ph idx="1"/>
          </p:nvPr>
        </p:nvSpPr>
        <p:spPr/>
        <p:txBody>
          <a:bodyPr/>
          <a:lstStyle/>
          <a:p>
            <a:pPr eaLnBrk="1" hangingPunct="1"/>
            <a:endParaRPr lang="ru-RU" smtClean="0"/>
          </a:p>
        </p:txBody>
      </p:sp>
      <p:pic>
        <p:nvPicPr>
          <p:cNvPr id="19459"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60" name="Прямоугольник 11"/>
          <p:cNvSpPr>
            <a:spLocks noChangeArrowheads="1"/>
          </p:cNvSpPr>
          <p:nvPr/>
        </p:nvSpPr>
        <p:spPr bwMode="auto">
          <a:xfrm>
            <a:off x="1714500" y="428625"/>
            <a:ext cx="5715000" cy="461963"/>
          </a:xfrm>
          <a:prstGeom prst="rect">
            <a:avLst/>
          </a:prstGeom>
          <a:noFill/>
          <a:ln w="9525">
            <a:noFill/>
            <a:miter lim="800000"/>
            <a:headEnd/>
            <a:tailEnd/>
          </a:ln>
        </p:spPr>
        <p:txBody>
          <a:bodyPr>
            <a:spAutoFit/>
          </a:bodyPr>
          <a:lstStyle/>
          <a:p>
            <a:r>
              <a:rPr lang="ru-RU" sz="2400" b="1">
                <a:solidFill>
                  <a:schemeClr val="tx2"/>
                </a:solidFill>
                <a:latin typeface="Times New Roman" pitchFamily="18" charset="0"/>
                <a:cs typeface="Times New Roman" pitchFamily="18" charset="0"/>
              </a:rPr>
              <a:t>«Мы едем, едем, едем в далекие края</a:t>
            </a:r>
            <a:r>
              <a:rPr lang="ru-RU" b="1">
                <a:solidFill>
                  <a:schemeClr val="tx2"/>
                </a:solidFill>
                <a:latin typeface="Constantia" pitchFamily="18" charset="0"/>
              </a:rPr>
              <a:t>»</a:t>
            </a:r>
          </a:p>
        </p:txBody>
      </p:sp>
      <p:pic>
        <p:nvPicPr>
          <p:cNvPr id="19461" name="Picture 13" descr="wSDoG_i6C0Q[1]"/>
          <p:cNvPicPr>
            <a:picLocks noChangeAspect="1" noChangeArrowheads="1"/>
          </p:cNvPicPr>
          <p:nvPr/>
        </p:nvPicPr>
        <p:blipFill>
          <a:blip r:embed="rId3"/>
          <a:srcRect/>
          <a:stretch>
            <a:fillRect/>
          </a:stretch>
        </p:blipFill>
        <p:spPr bwMode="auto">
          <a:xfrm>
            <a:off x="468313" y="1557338"/>
            <a:ext cx="3743325" cy="4824412"/>
          </a:xfrm>
          <a:prstGeom prst="rect">
            <a:avLst/>
          </a:prstGeom>
          <a:noFill/>
          <a:ln w="9525">
            <a:noFill/>
            <a:miter lim="800000"/>
            <a:headEnd/>
            <a:tailEnd/>
          </a:ln>
        </p:spPr>
      </p:pic>
      <p:pic>
        <p:nvPicPr>
          <p:cNvPr id="19462" name="Picture 14" descr="H_tOR5o5cEg[1]"/>
          <p:cNvPicPr>
            <a:picLocks noChangeAspect="1" noChangeArrowheads="1"/>
          </p:cNvPicPr>
          <p:nvPr/>
        </p:nvPicPr>
        <p:blipFill>
          <a:blip r:embed="rId4"/>
          <a:srcRect/>
          <a:stretch>
            <a:fillRect/>
          </a:stretch>
        </p:blipFill>
        <p:spPr bwMode="auto">
          <a:xfrm>
            <a:off x="5003800" y="1557338"/>
            <a:ext cx="3846513" cy="47513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pPr eaLnBrk="1" hangingPunct="1"/>
            <a:endParaRPr lang="ru-RU" smtClean="0"/>
          </a:p>
        </p:txBody>
      </p:sp>
      <p:sp>
        <p:nvSpPr>
          <p:cNvPr id="20482" name="Содержимое 2"/>
          <p:cNvSpPr>
            <a:spLocks noGrp="1"/>
          </p:cNvSpPr>
          <p:nvPr>
            <p:ph idx="1"/>
          </p:nvPr>
        </p:nvSpPr>
        <p:spPr/>
        <p:txBody>
          <a:bodyPr/>
          <a:lstStyle/>
          <a:p>
            <a:pPr eaLnBrk="1" hangingPunct="1"/>
            <a:endParaRPr lang="ru-RU" smtClean="0"/>
          </a:p>
        </p:txBody>
      </p:sp>
      <p:pic>
        <p:nvPicPr>
          <p:cNvPr id="20483"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4" name="Прямоугольник 10"/>
          <p:cNvSpPr>
            <a:spLocks noChangeArrowheads="1"/>
          </p:cNvSpPr>
          <p:nvPr/>
        </p:nvSpPr>
        <p:spPr bwMode="auto">
          <a:xfrm>
            <a:off x="1042988" y="333375"/>
            <a:ext cx="7500937" cy="457200"/>
          </a:xfrm>
          <a:prstGeom prst="rect">
            <a:avLst/>
          </a:prstGeom>
          <a:noFill/>
          <a:ln w="9525">
            <a:noFill/>
            <a:miter lim="800000"/>
            <a:headEnd/>
            <a:tailEnd/>
          </a:ln>
        </p:spPr>
        <p:txBody>
          <a:bodyPr>
            <a:spAutoFit/>
          </a:bodyPr>
          <a:lstStyle/>
          <a:p>
            <a:pPr algn="ctr"/>
            <a:r>
              <a:rPr lang="ru-RU">
                <a:latin typeface="Constantia" pitchFamily="18" charset="0"/>
              </a:rPr>
              <a:t> </a:t>
            </a:r>
            <a:r>
              <a:rPr lang="ru-RU" sz="2400" b="1">
                <a:solidFill>
                  <a:schemeClr val="tx2"/>
                </a:solidFill>
                <a:latin typeface="Times New Roman" pitchFamily="18" charset="0"/>
                <a:cs typeface="Times New Roman" pitchFamily="18" charset="0"/>
              </a:rPr>
              <a:t>   «Мой веселый мячик»</a:t>
            </a:r>
          </a:p>
        </p:txBody>
      </p:sp>
      <p:pic>
        <p:nvPicPr>
          <p:cNvPr id="20485" name="Picture 10" descr="20180813_100939"/>
          <p:cNvPicPr>
            <a:picLocks noChangeAspect="1" noChangeArrowheads="1"/>
          </p:cNvPicPr>
          <p:nvPr/>
        </p:nvPicPr>
        <p:blipFill>
          <a:blip r:embed="rId3"/>
          <a:srcRect/>
          <a:stretch>
            <a:fillRect/>
          </a:stretch>
        </p:blipFill>
        <p:spPr bwMode="auto">
          <a:xfrm>
            <a:off x="611188" y="1341438"/>
            <a:ext cx="3816350" cy="5168900"/>
          </a:xfrm>
          <a:prstGeom prst="rect">
            <a:avLst/>
          </a:prstGeom>
          <a:noFill/>
          <a:ln w="9525">
            <a:noFill/>
            <a:miter lim="800000"/>
            <a:headEnd/>
            <a:tailEnd/>
          </a:ln>
        </p:spPr>
      </p:pic>
      <p:pic>
        <p:nvPicPr>
          <p:cNvPr id="20486" name="Picture 11" descr="20181115_103326"/>
          <p:cNvPicPr>
            <a:picLocks noChangeAspect="1" noChangeArrowheads="1"/>
          </p:cNvPicPr>
          <p:nvPr/>
        </p:nvPicPr>
        <p:blipFill>
          <a:blip r:embed="rId4"/>
          <a:srcRect/>
          <a:stretch>
            <a:fillRect/>
          </a:stretch>
        </p:blipFill>
        <p:spPr bwMode="auto">
          <a:xfrm>
            <a:off x="4716463" y="1341438"/>
            <a:ext cx="4176712" cy="51831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pPr eaLnBrk="1" hangingPunct="1"/>
            <a:endParaRPr lang="ru-RU" smtClean="0"/>
          </a:p>
        </p:txBody>
      </p:sp>
      <p:sp>
        <p:nvSpPr>
          <p:cNvPr id="21506" name="Содержимое 2"/>
          <p:cNvSpPr>
            <a:spLocks noGrp="1"/>
          </p:cNvSpPr>
          <p:nvPr>
            <p:ph idx="1"/>
          </p:nvPr>
        </p:nvSpPr>
        <p:spPr/>
        <p:txBody>
          <a:bodyPr/>
          <a:lstStyle/>
          <a:p>
            <a:pPr eaLnBrk="1" hangingPunct="1"/>
            <a:endParaRPr lang="ru-RU" smtClean="0"/>
          </a:p>
        </p:txBody>
      </p:sp>
      <p:pic>
        <p:nvPicPr>
          <p:cNvPr id="21507" name="Picture 2" descr="Карта, Красочные и Обложка Вектор"/>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8" name="Прямоугольник 4"/>
          <p:cNvSpPr>
            <a:spLocks noChangeArrowheads="1"/>
          </p:cNvSpPr>
          <p:nvPr/>
        </p:nvSpPr>
        <p:spPr bwMode="auto">
          <a:xfrm>
            <a:off x="1428750" y="214313"/>
            <a:ext cx="6786563" cy="1600200"/>
          </a:xfrm>
          <a:prstGeom prst="rect">
            <a:avLst/>
          </a:prstGeom>
          <a:noFill/>
          <a:ln w="9525">
            <a:noFill/>
            <a:miter lim="800000"/>
            <a:headEnd/>
            <a:tailEnd/>
          </a:ln>
        </p:spPr>
        <p:txBody>
          <a:bodyPr>
            <a:spAutoFit/>
          </a:bodyPr>
          <a:lstStyle/>
          <a:p>
            <a:r>
              <a:rPr lang="ru-RU" sz="2000">
                <a:latin typeface="Times New Roman" pitchFamily="18" charset="0"/>
                <a:cs typeface="Times New Roman" pitchFamily="18" charset="0"/>
              </a:rPr>
              <a:t>Любим играть в боулинг в группе.</a:t>
            </a:r>
            <a:br>
              <a:rPr lang="ru-RU" sz="2000">
                <a:latin typeface="Times New Roman" pitchFamily="18" charset="0"/>
                <a:cs typeface="Times New Roman" pitchFamily="18" charset="0"/>
              </a:rPr>
            </a:br>
            <a:r>
              <a:rPr lang="ru-RU" sz="2000">
                <a:latin typeface="Times New Roman" pitchFamily="18" charset="0"/>
                <a:cs typeface="Times New Roman" pitchFamily="18" charset="0"/>
              </a:rPr>
              <a:t>Цель игры: учить детей действовать по сигналу быстро, приучать их ориентироваться в пространстве, развивать ловкость.</a:t>
            </a:r>
            <a:r>
              <a:rPr lang="ru-RU">
                <a:latin typeface="Constantia" pitchFamily="18" charset="0"/>
              </a:rPr>
              <a:t/>
            </a:r>
            <a:br>
              <a:rPr lang="ru-RU">
                <a:latin typeface="Constantia" pitchFamily="18" charset="0"/>
              </a:rPr>
            </a:br>
            <a:endParaRPr lang="ru-RU">
              <a:latin typeface="Constantia"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755</TotalTime>
  <Words>940</Words>
  <Application>Microsoft Office PowerPoint</Application>
  <PresentationFormat>Экран (4:3)</PresentationFormat>
  <Paragraphs>58</Paragraphs>
  <Slides>30</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4</vt:i4>
      </vt:variant>
      <vt:variant>
        <vt:lpstr>Заголовки слайдов</vt:lpstr>
      </vt:variant>
      <vt:variant>
        <vt:i4>30</vt:i4>
      </vt:variant>
    </vt:vector>
  </HeadingPairs>
  <TitlesOfParts>
    <vt:vector size="39" baseType="lpstr">
      <vt:lpstr>Arial</vt:lpstr>
      <vt:lpstr>Calibri</vt:lpstr>
      <vt:lpstr>Constantia</vt:lpstr>
      <vt:lpstr>Wingdings 2</vt:lpstr>
      <vt:lpstr>Times New Roman</vt:lpstr>
      <vt:lpstr>Поток</vt:lpstr>
      <vt:lpstr>Поток</vt:lpstr>
      <vt:lpstr>Поток</vt: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 »</vt:lpstr>
      <vt:lpstr>Слайд 20</vt:lpstr>
      <vt:lpstr>                   Формирование орудийных действий.  «Кто, кто в теремочке живет?»,  «Поставь картинку на свой цвет»,  Игры с втулочками,  игры со счетными палочками</vt:lpstr>
      <vt:lpstr>                   Формирование орудийных действий.  «Кто, кто в теремочке живет?»,  «Поставь картинку на свой цвет»,  Игры с втулочками,  игры со счетными палочками</vt:lpstr>
      <vt:lpstr>Слайд 23</vt:lpstr>
      <vt:lpstr>Слайд 24</vt:lpstr>
      <vt:lpstr>«Морковка для зайчика»                  «Поможем Матрешке»  </vt:lpstr>
      <vt:lpstr>Игры с предметами</vt:lpstr>
      <vt:lpstr>Слайд 27</vt:lpstr>
      <vt:lpstr>                   Формирование орудийных действий.  «Кто, кто в теремочке живет?»,  «Поставь картинку на свой цвет»,  Игры с втулочками,  игры со счетными палочками</vt:lpstr>
      <vt:lpstr>Слайд 29</vt:lpstr>
      <vt:lpstr>Слайд 30</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1</dc:creator>
  <cp:lastModifiedBy>Пользователь Windows</cp:lastModifiedBy>
  <cp:revision>36</cp:revision>
  <dcterms:created xsi:type="dcterms:W3CDTF">2015-02-23T13:38:23Z</dcterms:created>
  <dcterms:modified xsi:type="dcterms:W3CDTF">2018-12-19T08:29:21Z</dcterms:modified>
</cp:coreProperties>
</file>