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7" r:id="rId15"/>
    <p:sldId id="290" r:id="rId16"/>
    <p:sldId id="280" r:id="rId17"/>
    <p:sldId id="279" r:id="rId18"/>
    <p:sldId id="291" r:id="rId19"/>
    <p:sldId id="292" r:id="rId20"/>
    <p:sldId id="293" r:id="rId21"/>
    <p:sldId id="294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7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8F7610E-CD69-4946-B99D-6025AF723F18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073F712-EE50-4636-AE56-19475EF2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FD93BF7-C034-45E2-ADAD-1D168B4E63C1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F88589A-2A07-4B0E-8F97-25292DB8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8492E8F-410C-46FB-9FFF-EC97F9E14467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17590EC-6321-4C07-B2CE-C4A4185DA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702DB25-646C-4620-9C67-3426DF7AD9AB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49E723E-B20E-4DF5-A9D8-8FA07D5AA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9EF63F4-79CB-42B2-BAA5-961404393032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40A1CC9-3AA7-4610-8ECC-486D817D9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C81291D-998A-4432-9EBA-DD96072A8684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351923E-C1A5-4589-9328-46F07817A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A283945-6F68-41A8-A1E2-0D1F30253511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3EFDFBF-8E38-4BF6-9BEA-2316C0BB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701E016-E887-4D2C-BE7D-FBD7D633B0F4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18C0FD3-B9B4-464B-A31B-DC85DFF4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0F8566B-00C6-4B68-8F55-EDE9D68EA01A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2F56AAD-5534-4AA6-A524-CB42C09A4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4050" y="263525"/>
            <a:ext cx="8239125" cy="63309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0638" y="6619875"/>
            <a:ext cx="1095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029" name="Picture 2" descr="https://img-fotki.yandex.ru/get/60015/200418627.15e/0_16ef73_a557fe6e_orig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062038"/>
            <a:ext cx="882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Прямоугольник 1"/>
          <p:cNvSpPr>
            <a:spLocks noChangeArrowheads="1"/>
          </p:cNvSpPr>
          <p:nvPr/>
        </p:nvSpPr>
        <p:spPr bwMode="auto">
          <a:xfrm>
            <a:off x="1619250" y="444500"/>
            <a:ext cx="691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МДОУ «Детский сад №97 комбинированного вида» г. Саранск</a:t>
            </a:r>
          </a:p>
        </p:txBody>
      </p:sp>
      <p:sp>
        <p:nvSpPr>
          <p:cNvPr id="11266" name="Прямоугольник 9"/>
          <p:cNvSpPr>
            <a:spLocks noChangeArrowheads="1"/>
          </p:cNvSpPr>
          <p:nvPr/>
        </p:nvSpPr>
        <p:spPr bwMode="auto">
          <a:xfrm>
            <a:off x="1403350" y="1557338"/>
            <a:ext cx="698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ДОПОЛНИТЕЛЬНАЯ ОБЩЕОБРАЗОВАТЕЛЬНАЯ ПРОГРАММА</a:t>
            </a:r>
            <a:endParaRPr lang="ru-RU" sz="2400"/>
          </a:p>
          <a:p>
            <a:pPr algn="ctr"/>
            <a:r>
              <a:rPr lang="ru-RU" sz="2400" b="1"/>
              <a:t> (ДОПОЛНИТЕЛЬНАЯ ОБЩЕРАЗВИВАЮЩАЯ ПРОГРАММА) </a:t>
            </a:r>
            <a:endParaRPr lang="ru-RU" sz="2400"/>
          </a:p>
          <a:p>
            <a:pPr algn="ctr"/>
            <a:r>
              <a:rPr lang="ru-RU" sz="2400" b="1"/>
              <a:t>«ЯРКИЕ КРАСКИ»</a:t>
            </a:r>
            <a:endParaRPr lang="ru-RU" sz="240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771775" y="39338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Возраст детей: 3-4 лет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563938" y="5805488"/>
            <a:ext cx="2224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Саранск 2021-2022 гг</a:t>
            </a:r>
            <a:r>
              <a:rPr lang="ru-RU" b="1">
                <a:latin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260350"/>
            <a:ext cx="82296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Формы и режим занятий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1052513"/>
            <a:ext cx="771525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Индивидуальная работа</a:t>
            </a:r>
          </a:p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Включает в себя исходную (в начале года) и контрольную (в конце года) диагностику художественно-эстетического развития. Ее результаты могут быть использованы  в индивидуальном подходе к ребенку на занятиях. </a:t>
            </a:r>
          </a:p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Работа с родителями  </a:t>
            </a:r>
          </a:p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Привлечение родителей к созданию условий в семье способствующих наиболее полному усвоению знаний, умений, навыков, полученных детьми на кружке.</a:t>
            </a:r>
          </a:p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Просветительскую работу с родителями в форме родительских собраний, семинаров-практикумов, консультаций, викторин, наглядной информации.</a:t>
            </a:r>
          </a:p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</a:rPr>
              <a:t>Работа с воспитателями.</a:t>
            </a:r>
          </a:p>
          <a:p>
            <a:pPr indent="19050">
              <a:lnSpc>
                <a:spcPct val="12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</a:rPr>
              <a:t>Консультации для воспитателей по работе с детьми в нетрадиционных техниках. </a:t>
            </a:r>
          </a:p>
          <a:p>
            <a:pPr indent="19050" algn="ctr">
              <a:lnSpc>
                <a:spcPct val="120000"/>
              </a:lnSpc>
              <a:buFont typeface="Arial" charset="0"/>
              <a:buNone/>
            </a:pPr>
            <a:endParaRPr lang="ru-RU" sz="16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Ожидаемые результаты и способы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их проверки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1196975"/>
            <a:ext cx="772636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0975" indent="-180975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ЗНАТЬ</a:t>
            </a:r>
            <a:r>
              <a:rPr lang="ru-RU" sz="1400" smtClean="0">
                <a:latin typeface="Times New Roman" pitchFamily="18" charset="0"/>
              </a:rPr>
              <a:t>: различные нетрадиционные техники рисования, виды изобразительного искусства: живопись, графика, скульптура, декоративно-прикладное искусство.</a:t>
            </a:r>
          </a:p>
          <a:p>
            <a:pPr marL="180975" indent="-180975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</a:rPr>
              <a:t>УМЕТЬ</a:t>
            </a:r>
            <a:r>
              <a:rPr lang="ru-RU" sz="1400" smtClean="0">
                <a:latin typeface="Times New Roman" pitchFamily="18" charset="0"/>
              </a:rPr>
              <a:t>: </a:t>
            </a: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самостоятельно, активно и творчески применять ранее усвоенные способы изображения в рисовании, используя выразительные средства.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Выделять особенности предмета; передавать в рисунке его форму, величину, строение, пропорции, цвет, композицию.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Размещать изображение на листе бумаги, соблюдая перспективу (близко, далеко)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Соединять в одном рисунке разные материалы, техники для создания выразительного образа.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Создавать фон для изображаемой картины различными способами.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Определять названия цветов, различных оттенков.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Смешивать краски, получая различные оттенки и использовать их в рисунке.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Создавать узоры по мотивам народных росписей на листах бумаги разной формы, силуэтах предметов и игрушек, используя характерные для того или иного вида народного искусства и цветовую гамму.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Использовать в рисунках различные техники (по сырому, монотипия, живопись, граттаж и т.д.).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Использовать различные материалы (ватные палочки, трубочки для коктейля,  свеча, трафареты, штампы и др.)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Использовать в рисунке теплые и холодные оттенки, определенную цветовую гамму в соответствии с настроением, временем года, суток.</a:t>
            </a:r>
            <a:endParaRPr lang="ru-RU" sz="1400" i="1" smtClean="0">
              <a:latin typeface="Times New Roman" pitchFamily="18" charset="0"/>
            </a:endParaRPr>
          </a:p>
          <a:p>
            <a:pPr marL="180975" indent="-180975">
              <a:buFontTx/>
              <a:buChar char="o"/>
            </a:pPr>
            <a:r>
              <a:rPr lang="ru-RU" sz="1400" smtClean="0">
                <a:latin typeface="Times New Roman" pitchFamily="18" charset="0"/>
              </a:rPr>
              <a:t>Рисовать самостоятельно, опираясь на схемы.</a:t>
            </a:r>
          </a:p>
          <a:p>
            <a:pPr marL="180975" indent="-180975" algn="just">
              <a:buFont typeface="Symbol" pitchFamily="18" charset="2"/>
              <a:buNone/>
            </a:pPr>
            <a:r>
              <a:rPr lang="ru-RU" sz="1400" b="1" smtClean="0">
                <a:latin typeface="Times New Roman" pitchFamily="18" charset="0"/>
              </a:rPr>
              <a:t>ВЛАДЕТЬ:</a:t>
            </a:r>
            <a:r>
              <a:rPr lang="ru-RU" sz="1400" smtClean="0">
                <a:latin typeface="Times New Roman" pitchFamily="18" charset="0"/>
              </a:rPr>
              <a:t> навыками нетрадиционной техники рисования и применять их.</a:t>
            </a: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Форма подведения итогов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00113" y="1052513"/>
            <a:ext cx="7786687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</a:t>
            </a:r>
            <a:r>
              <a:rPr lang="ru-RU" sz="2800" smtClean="0">
                <a:latin typeface="Times New Roman" pitchFamily="18" charset="0"/>
              </a:rPr>
              <a:t>Контроль за усвоением материала проводится в конце учебного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1600200"/>
            <a:ext cx="764381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</a:rPr>
              <a:t>СОДЕРЖАНИЕ ИЗУЧАЕМОГО 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Рисование пальчиками</a:t>
            </a:r>
          </a:p>
        </p:txBody>
      </p:sp>
      <p:pic>
        <p:nvPicPr>
          <p:cNvPr id="28676" name="Picture 4" descr="IMG_20211021_103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92150"/>
            <a:ext cx="3529013" cy="2646363"/>
          </a:xfrm>
          <a:prstGeom prst="rect">
            <a:avLst/>
          </a:prstGeom>
          <a:noFill/>
        </p:spPr>
      </p:pic>
      <p:pic>
        <p:nvPicPr>
          <p:cNvPr id="28677" name="Picture 5" descr="IMG_20211011_11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3600450" cy="2663825"/>
          </a:xfrm>
          <a:prstGeom prst="rect">
            <a:avLst/>
          </a:prstGeom>
          <a:noFill/>
        </p:spPr>
      </p:pic>
      <p:pic>
        <p:nvPicPr>
          <p:cNvPr id="28678" name="Picture 6" descr="IMG_20211015_103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73463"/>
            <a:ext cx="3600450" cy="2878137"/>
          </a:xfrm>
          <a:prstGeom prst="rect">
            <a:avLst/>
          </a:prstGeom>
          <a:noFill/>
        </p:spPr>
      </p:pic>
      <p:pic>
        <p:nvPicPr>
          <p:cNvPr id="28679" name="Picture 7" descr="IMG_20211122_102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573463"/>
            <a:ext cx="3687762" cy="283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IMG_20211209_112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4248150" cy="3187700"/>
          </a:xfrm>
          <a:prstGeom prst="rect">
            <a:avLst/>
          </a:prstGeom>
          <a:noFill/>
        </p:spPr>
      </p:pic>
      <p:pic>
        <p:nvPicPr>
          <p:cNvPr id="49160" name="Picture 8" descr="IMG_20220222_094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60688"/>
            <a:ext cx="4629150" cy="347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Рисование ладошкой</a:t>
            </a:r>
          </a:p>
        </p:txBody>
      </p:sp>
      <p:pic>
        <p:nvPicPr>
          <p:cNvPr id="30724" name="Picture 4" descr="IMG_20220406_183912 —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7419975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5888"/>
            <a:ext cx="8229600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   </a:t>
            </a:r>
            <a:r>
              <a:rPr lang="ru-RU" sz="2000" smtClean="0">
                <a:latin typeface="Times New Roman" pitchFamily="18" charset="0"/>
              </a:rPr>
              <a:t>Рисование ватными палочками</a:t>
            </a:r>
          </a:p>
        </p:txBody>
      </p:sp>
      <p:pic>
        <p:nvPicPr>
          <p:cNvPr id="31748" name="Picture 4" descr="IMG_20220210_103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3455987" cy="2520950"/>
          </a:xfrm>
          <a:prstGeom prst="rect">
            <a:avLst/>
          </a:prstGeom>
          <a:noFill/>
        </p:spPr>
      </p:pic>
      <p:pic>
        <p:nvPicPr>
          <p:cNvPr id="31749" name="Picture 5" descr="IMG_20211230_091248_BURST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836613"/>
            <a:ext cx="3527425" cy="2520950"/>
          </a:xfrm>
          <a:prstGeom prst="rect">
            <a:avLst/>
          </a:prstGeom>
          <a:noFill/>
        </p:spPr>
      </p:pic>
      <p:pic>
        <p:nvPicPr>
          <p:cNvPr id="31751" name="Picture 7" descr="IMG_20220325_1013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73463"/>
            <a:ext cx="3548062" cy="2660650"/>
          </a:xfrm>
          <a:prstGeom prst="rect">
            <a:avLst/>
          </a:prstGeom>
          <a:noFill/>
        </p:spPr>
      </p:pic>
      <p:pic>
        <p:nvPicPr>
          <p:cNvPr id="31752" name="Picture 8" descr="IMG_20220419_100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644900"/>
            <a:ext cx="352742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  </a:t>
            </a:r>
            <a:r>
              <a:rPr lang="ru-RU" sz="2800" smtClean="0">
                <a:latin typeface="Times New Roman" pitchFamily="18" charset="0"/>
              </a:rPr>
              <a:t>Рисование пробкой, штампиками</a:t>
            </a:r>
          </a:p>
        </p:txBody>
      </p:sp>
      <p:pic>
        <p:nvPicPr>
          <p:cNvPr id="50180" name="Picture 4" descr="IMG_20211124_1044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4248150" cy="3186113"/>
          </a:xfrm>
          <a:prstGeom prst="rect">
            <a:avLst/>
          </a:prstGeom>
          <a:noFill/>
        </p:spPr>
      </p:pic>
      <p:pic>
        <p:nvPicPr>
          <p:cNvPr id="50181" name="Picture 5" descr="IMG_20211130_103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13100"/>
            <a:ext cx="4197350" cy="320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 </a:t>
            </a:r>
            <a:r>
              <a:rPr lang="ru-RU" sz="2800" smtClean="0">
                <a:latin typeface="Times New Roman" pitchFamily="18" charset="0"/>
              </a:rPr>
              <a:t>Наши работы</a:t>
            </a:r>
          </a:p>
        </p:txBody>
      </p:sp>
      <p:pic>
        <p:nvPicPr>
          <p:cNvPr id="51205" name="Picture 5" descr="IMG_20211129_151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3455987" cy="2462212"/>
          </a:xfrm>
          <a:prstGeom prst="rect">
            <a:avLst/>
          </a:prstGeom>
          <a:noFill/>
        </p:spPr>
      </p:pic>
      <p:pic>
        <p:nvPicPr>
          <p:cNvPr id="51206" name="Picture 6" descr="IMG_20220210_1428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052513"/>
            <a:ext cx="3589338" cy="2447925"/>
          </a:xfrm>
          <a:prstGeom prst="rect">
            <a:avLst/>
          </a:prstGeom>
          <a:noFill/>
        </p:spPr>
      </p:pic>
      <p:pic>
        <p:nvPicPr>
          <p:cNvPr id="51207" name="Picture 7" descr="IMG_20220215_1425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716338"/>
            <a:ext cx="3600450" cy="2536825"/>
          </a:xfrm>
          <a:prstGeom prst="rect">
            <a:avLst/>
          </a:prstGeom>
          <a:noFill/>
        </p:spPr>
      </p:pic>
      <p:pic>
        <p:nvPicPr>
          <p:cNvPr id="51208" name="Picture 8" descr="IMG_20220215_1428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716338"/>
            <a:ext cx="3467100" cy="249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/>
          </p:cNvSpPr>
          <p:nvPr/>
        </p:nvSpPr>
        <p:spPr bwMode="auto">
          <a:xfrm>
            <a:off x="827088" y="260350"/>
            <a:ext cx="7870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latin typeface="Times New Roman" pitchFamily="18" charset="0"/>
              </a:rPr>
              <a:t>Направленность программы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3314" name="Заголовок 1"/>
          <p:cNvSpPr>
            <a:spLocks/>
          </p:cNvSpPr>
          <p:nvPr/>
        </p:nvSpPr>
        <p:spPr bwMode="auto">
          <a:xfrm>
            <a:off x="1331913" y="1989138"/>
            <a:ext cx="75612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>
              <a:latin typeface="Calibri" pitchFamily="34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11188" y="1384300"/>
            <a:ext cx="79930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0363" lvl="2" indent="352425" algn="just">
              <a:lnSpc>
                <a:spcPct val="150000"/>
              </a:lnSpc>
            </a:pPr>
            <a:r>
              <a:rPr lang="ru-RU" sz="1600">
                <a:latin typeface="Times New Roman" pitchFamily="18" charset="0"/>
              </a:rPr>
              <a:t>Направленность дополнительной образовательной программы художественная, работа по улучшению художественно-эстетического развития, творческих способностей детей, развитию наблюдательности, эстетического восприятия и художественного вкуса. </a:t>
            </a:r>
          </a:p>
          <a:p>
            <a:pPr marL="360363" lvl="2" indent="352425" algn="just">
              <a:lnSpc>
                <a:spcPct val="150000"/>
              </a:lnSpc>
            </a:pPr>
            <a:r>
              <a:rPr lang="ru-RU" sz="1600">
                <a:latin typeface="Times New Roman" pitchFamily="18" charset="0"/>
              </a:rPr>
              <a:t>Программа дополнительного образования «Яркие краски» по формированию художественно-эстетической культуры дошкольников через обучения нетрадиционной техникам рисования учитывает возрастные особенности усвоения программного материала у детей старшего и подготовительного дошкольного возраста, дополняет и расширяет задачи по образовательной области «художественно-эстетическое развитие».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IMG_20220217_183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3671888" cy="2447925"/>
          </a:xfrm>
          <a:prstGeom prst="rect">
            <a:avLst/>
          </a:prstGeom>
          <a:noFill/>
        </p:spPr>
      </p:pic>
      <p:pic>
        <p:nvPicPr>
          <p:cNvPr id="52232" name="Picture 8" descr="IMG_20220321_175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76250"/>
            <a:ext cx="3600450" cy="2520950"/>
          </a:xfrm>
          <a:prstGeom prst="rect">
            <a:avLst/>
          </a:prstGeom>
          <a:noFill/>
        </p:spPr>
      </p:pic>
      <p:pic>
        <p:nvPicPr>
          <p:cNvPr id="52233" name="Picture 9" descr="IMG_20220321_1803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213100"/>
            <a:ext cx="3673475" cy="2952750"/>
          </a:xfrm>
          <a:prstGeom prst="rect">
            <a:avLst/>
          </a:prstGeom>
          <a:noFill/>
        </p:spPr>
      </p:pic>
      <p:pic>
        <p:nvPicPr>
          <p:cNvPr id="52234" name="Picture 10" descr="IMG_20220406_1830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213100"/>
            <a:ext cx="34194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IMG_20220422_175248_BURST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92150"/>
            <a:ext cx="3671888" cy="2592388"/>
          </a:xfrm>
          <a:prstGeom prst="rect">
            <a:avLst/>
          </a:prstGeom>
          <a:noFill/>
        </p:spPr>
      </p:pic>
      <p:pic>
        <p:nvPicPr>
          <p:cNvPr id="53255" name="Picture 7" descr="IMG_20220406_1834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92150"/>
            <a:ext cx="3848100" cy="2592388"/>
          </a:xfrm>
          <a:prstGeom prst="rect">
            <a:avLst/>
          </a:prstGeom>
          <a:noFill/>
        </p:spPr>
      </p:pic>
      <p:pic>
        <p:nvPicPr>
          <p:cNvPr id="53256" name="Picture 8" descr="IMG_20220406_1832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73463"/>
            <a:ext cx="3708400" cy="2676525"/>
          </a:xfrm>
          <a:prstGeom prst="rect">
            <a:avLst/>
          </a:prstGeom>
          <a:noFill/>
        </p:spPr>
      </p:pic>
      <p:pic>
        <p:nvPicPr>
          <p:cNvPr id="53257" name="Picture 9" descr="IMG_20220422_1745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573463"/>
            <a:ext cx="3851275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260350"/>
            <a:ext cx="765492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</a:rPr>
              <a:t>МЕТОДИЧЕСКОЕ      ОБЕСПЕЧЕНИЕ ПРОГРАММЫ</a:t>
            </a:r>
            <a:endParaRPr lang="ru-RU" sz="4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260350"/>
            <a:ext cx="7654925" cy="3816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Формы занятий планируемых по каждой теме или разделу</a:t>
            </a:r>
            <a:r>
              <a:rPr lang="ru-RU" sz="2800" b="1" smtClean="0">
                <a:latin typeface="Times New Roman" pitchFamily="18" charset="0"/>
              </a:rPr>
              <a:t>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Форма организации детей на занятии по каждой теме – групповая.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Приемы и методы организации</a:t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освоения программы используются разнообразные приёмы и методы:</a:t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словесные (беседа, объяснение, познавательный рассказ);</a:t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наглядные (картины, схемы, образцы, рисунки);</a:t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метод наблюдения (экскурсии, прогулки, походы);</a:t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игровые (дидактические, развивающие, подвижные);</a:t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метод проблемного обучения (самостоятельный поиск решения на поставленное задание).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196975"/>
            <a:ext cx="7439025" cy="719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ru-RU" sz="1600" b="1" smtClean="0">
                <a:latin typeface="Times New Roman" pitchFamily="18" charset="0"/>
              </a:rPr>
              <a:t>Материал и инструменты, необходимые для работы:</a:t>
            </a:r>
            <a:br>
              <a:rPr lang="ru-RU" sz="1600" b="1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1. Бумага разного формата и цвета.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2. Белый картон.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3. Акварельные краски.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4. Пастель.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5. Гуашь.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6. Восковые мелки.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7. Трубочки для коктейля.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8. Ванночки с поролоном.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9. Баночки для воды.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10. Кисточки круглые и плоские разного размера.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11. Кисточки с жесткой щетиной.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11. Салфетки. 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12. Штампы.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13. Сухие листья.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042988" y="260350"/>
            <a:ext cx="7654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Дидактический материал</a:t>
            </a:r>
            <a:r>
              <a:rPr lang="ru-RU" sz="2800" b="1">
                <a:latin typeface="Times New Roman" pitchFamily="18" charset="0"/>
              </a:rPr>
              <a:t> </a:t>
            </a:r>
            <a:br>
              <a:rPr lang="ru-RU" sz="2800" b="1">
                <a:latin typeface="Times New Roman" pitchFamily="18" charset="0"/>
              </a:rPr>
            </a:br>
            <a:r>
              <a:rPr lang="ru-RU" sz="2800" b="1">
                <a:latin typeface="Times New Roman" pitchFamily="18" charset="0"/>
              </a:rPr>
              <a:t/>
            </a:r>
            <a:br>
              <a:rPr lang="ru-RU" sz="2800" b="1">
                <a:latin typeface="Times New Roman" pitchFamily="18" charset="0"/>
              </a:rPr>
            </a:br>
            <a:endParaRPr lang="ru-RU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1196975"/>
            <a:ext cx="7510462" cy="273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</a:rPr>
              <a:t>Перечень основных средств обучения. </a:t>
            </a:r>
            <a:br>
              <a:rPr lang="ru-RU" sz="1600" b="1" smtClean="0">
                <a:latin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</a:rPr>
              <a:t>- </a:t>
            </a:r>
            <a:r>
              <a:rPr lang="ru-RU" sz="1600" smtClean="0">
                <a:latin typeface="Times New Roman" pitchFamily="18" charset="0"/>
              </a:rPr>
              <a:t>Магнитофон.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 - Сиди – аудиотека: «Голоса птиц»,  «Шум дождя», «Добро пожаловать в экологию», «Звуки природы», «Инструментальная музыка».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 - ноутбук.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b="1" smtClean="0"/>
              <a:t> </a:t>
            </a:r>
            <a:endParaRPr lang="ru-RU" sz="16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042988" y="260350"/>
            <a:ext cx="7654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Техническое оснащение занятий </a:t>
            </a:r>
            <a:r>
              <a:rPr lang="ru-RU" sz="2800" b="1">
                <a:latin typeface="Times New Roman" pitchFamily="18" charset="0"/>
              </a:rPr>
              <a:t/>
            </a:r>
            <a:br>
              <a:rPr lang="ru-RU" sz="2800" b="1">
                <a:latin typeface="Times New Roman" pitchFamily="18" charset="0"/>
              </a:rPr>
            </a:br>
            <a:r>
              <a:rPr lang="ru-RU" sz="2800" b="1">
                <a:latin typeface="Times New Roman" pitchFamily="18" charset="0"/>
              </a:rPr>
              <a:t/>
            </a:r>
            <a:br>
              <a:rPr lang="ru-RU" sz="2800" b="1">
                <a:latin typeface="Times New Roman" pitchFamily="18" charset="0"/>
              </a:rPr>
            </a:br>
            <a:endParaRPr lang="ru-RU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042988" y="260350"/>
            <a:ext cx="7654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Литература для педагогов </a:t>
            </a:r>
            <a:r>
              <a:rPr lang="ru-RU" sz="2800" b="1">
                <a:latin typeface="Times New Roman" pitchFamily="18" charset="0"/>
              </a:rPr>
              <a:t/>
            </a:r>
            <a:br>
              <a:rPr lang="ru-RU" sz="2800" b="1">
                <a:latin typeface="Times New Roman" pitchFamily="18" charset="0"/>
              </a:rPr>
            </a:br>
            <a:endParaRPr lang="ru-RU" sz="2800" b="1">
              <a:latin typeface="Times New Roman" pitchFamily="18" charset="0"/>
            </a:endParaRPr>
          </a:p>
        </p:txBody>
      </p:sp>
      <p:pic>
        <p:nvPicPr>
          <p:cNvPr id="36866" name="Picture 6" descr="книг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981075"/>
            <a:ext cx="17510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7" descr="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981075"/>
            <a:ext cx="17795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книг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908050"/>
            <a:ext cx="16668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книга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789363"/>
            <a:ext cx="20081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книга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716338"/>
            <a:ext cx="189388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042988" y="260350"/>
            <a:ext cx="7654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ru-RU" sz="2800" b="1">
                <a:latin typeface="Times New Roman" pitchFamily="18" charset="0"/>
              </a:rPr>
              <a:t>Литература для детей и родителей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37890" name="Picture 8" descr="книга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285115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9" descr="книга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41438"/>
            <a:ext cx="3011487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1042988" y="260350"/>
            <a:ext cx="7654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68538" y="2636838"/>
            <a:ext cx="494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981075"/>
            <a:ext cx="7786688" cy="3960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ru-RU" sz="2800" smtClean="0"/>
              <a:t>		</a:t>
            </a:r>
            <a:r>
              <a:rPr lang="ru-RU" sz="1600" smtClean="0">
                <a:latin typeface="Times New Roman" pitchFamily="18" charset="0"/>
              </a:rPr>
              <a:t>Новизной программы «Яркие краски» по нетрадиционным техникам рисования является то, что она имеет инновационный характер. В системе работы используются нетрадиционные методы и способы развития детского художественного творчества.  Используются самодельные инструменты, природные и бросовые для нетрадиционного рисования. Нетрадиционное рисование доставляет детям множество положительных эмоций, раскрывает возможность использования хорошо знакомых им бытовых предметов в качестве оригинальных художественных материалов, удивляет своей непредсказуемостью. </a:t>
            </a:r>
          </a:p>
        </p:txBody>
      </p:sp>
      <p:sp>
        <p:nvSpPr>
          <p:cNvPr id="14338" name="Заголовок 6"/>
          <p:cNvSpPr>
            <a:spLocks noGrp="1"/>
          </p:cNvSpPr>
          <p:nvPr>
            <p:ph type="title" idx="4294967295"/>
          </p:nvPr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 </a:t>
            </a:r>
            <a:r>
              <a:rPr lang="ru-RU" sz="2800" b="1" smtClean="0">
                <a:latin typeface="Times New Roman" pitchFamily="18" charset="0"/>
              </a:rPr>
              <a:t>Новизна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00113" y="1052513"/>
            <a:ext cx="7761287" cy="4741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charset="0"/>
              <a:buNone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	</a:t>
            </a:r>
            <a:r>
              <a:rPr lang="ru-RU" sz="1600" smtClean="0">
                <a:latin typeface="Times New Roman" pitchFamily="18" charset="0"/>
              </a:rPr>
              <a:t>Нетрадиционные техники рисования – важней 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самовыражаться.  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tabLst>
                <a:tab pos="265113" algn="l"/>
              </a:tabLst>
            </a:pPr>
            <a:r>
              <a:rPr lang="ru-RU" sz="1600" smtClean="0">
                <a:latin typeface="Times New Roman" pitchFamily="18" charset="0"/>
              </a:rPr>
              <a:t>	Изобразительное искусство занимает особое место в развитии творческих способностей личности дошкольника, так как лежащая в её основе предмето-практическая деятельность обладает значительным развивающим потенциалом. Актуализация и развитие творческого потенциала личности предполагает её включённость в творческий процесс, что приводит к появлению психических новообразований (многозначности мышления, произвольности психических процессов рефлексии, самоконтроля), и в итоге личность переходит на более высокую ступень развития.</a:t>
            </a:r>
          </a:p>
        </p:txBody>
      </p:sp>
      <p:sp>
        <p:nvSpPr>
          <p:cNvPr id="15362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 </a:t>
            </a:r>
            <a:r>
              <a:rPr lang="ru-RU" sz="2800" b="1" smtClean="0">
                <a:latin typeface="Times New Roman" pitchFamily="18" charset="0"/>
              </a:rPr>
              <a:t>Актуальность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836613"/>
            <a:ext cx="7715250" cy="528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265113">
              <a:lnSpc>
                <a:spcPct val="150000"/>
              </a:lnSpc>
              <a:buFont typeface="Arial" charset="0"/>
              <a:buNone/>
              <a:tabLst>
                <a:tab pos="361950" algn="l"/>
              </a:tabLst>
            </a:pPr>
            <a:r>
              <a:rPr lang="ru-RU" sz="1600" smtClean="0"/>
              <a:t>	</a:t>
            </a:r>
            <a:r>
              <a:rPr lang="ru-RU" sz="1600" smtClean="0">
                <a:latin typeface="Times New Roman" pitchFamily="18" charset="0"/>
              </a:rPr>
              <a:t>Нетрадиционный подход к выполнению изображения дает толчок развитию детского интеллекта, подталкивает творческую активность ребенка, учит нестандартно  мыслить. Возникают новые идеи, связанные с комбинациями разных материалов, ребенок начинает экспериментировать, творить.</a:t>
            </a:r>
          </a:p>
          <a:p>
            <a:pPr marL="0" indent="265113">
              <a:lnSpc>
                <a:spcPct val="150000"/>
              </a:lnSpc>
              <a:buFont typeface="Arial" charset="0"/>
              <a:buNone/>
              <a:tabLst>
                <a:tab pos="361950" algn="l"/>
              </a:tabLst>
            </a:pPr>
            <a:r>
              <a:rPr lang="ru-RU" sz="1600" smtClean="0">
                <a:latin typeface="Times New Roman" pitchFamily="18" charset="0"/>
              </a:rPr>
              <a:t>	Рисование нетрадиционными способами, увлекательная, завораживающая деятельность. Это огромная возможность для детей думать, пробовать, искать, экспериментировать, а самое главное, самовыражаться.</a:t>
            </a:r>
          </a:p>
          <a:p>
            <a:pPr marL="0" indent="265113">
              <a:lnSpc>
                <a:spcPct val="150000"/>
              </a:lnSpc>
              <a:buFont typeface="Arial" charset="0"/>
              <a:buNone/>
              <a:tabLst>
                <a:tab pos="361950" algn="l"/>
              </a:tabLst>
            </a:pPr>
            <a:r>
              <a:rPr lang="ru-RU" sz="1600" smtClean="0">
                <a:latin typeface="Times New Roman" pitchFamily="18" charset="0"/>
              </a:rPr>
              <a:t>	Нетрадиционные техники рисования – это настоящее пламя творчества, это толчок к развитию воображения, проявлению самостоятельности, инициативы, выражения индивидуальности.</a:t>
            </a:r>
          </a:p>
          <a:p>
            <a:pPr marL="0" indent="265113">
              <a:lnSpc>
                <a:spcPct val="150000"/>
              </a:lnSpc>
              <a:buFont typeface="Arial" charset="0"/>
              <a:buNone/>
              <a:tabLst>
                <a:tab pos="361950" algn="l"/>
              </a:tabLst>
            </a:pPr>
            <a:r>
              <a:rPr lang="ru-RU" sz="1600" smtClean="0">
                <a:latin typeface="Times New Roman" pitchFamily="18" charset="0"/>
              </a:rPr>
              <a:t>Путь в творчество имеет для них множество дорог, известных и пока неизвестных. Творчество для детей это отражение душевной работы. Чувства, разум, глаза и руки – инструменты души. Творческий процесс – это настоящее чудо. «В творчестве нет правильного пути, нет неправильного пути, есть только свой собственный путь».</a:t>
            </a:r>
          </a:p>
        </p:txBody>
      </p:sp>
      <p:sp>
        <p:nvSpPr>
          <p:cNvPr id="16386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Отличительные особенности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1268413"/>
            <a:ext cx="7643812" cy="4857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265113">
              <a:lnSpc>
                <a:spcPct val="110000"/>
              </a:lnSpc>
              <a:buFont typeface="Arial" charset="0"/>
              <a:buNone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Из многолетнего опыта работы с детьми по развитию художественно - творческих способностей  в рисовании стало понятно, что стандартных наборов  изобразительных материалов и способов передачи информации недостаточно для  современных детей, так как уровень умственного развития и потенциал нового поколения стал намного выше. В связи с этим, нетрадиционные техники рисования дают толчок к развитию детского интеллекта, активизируют творческую активность детей, учат мыслить нестандартно. </a:t>
            </a:r>
          </a:p>
          <a:p>
            <a:pPr marL="0" indent="265113">
              <a:lnSpc>
                <a:spcPct val="110000"/>
              </a:lnSpc>
              <a:buFont typeface="Arial" charset="0"/>
              <a:buNone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Важное условие развития ребенка не только оригинальное задание, но и использование нетрадиционного бросового материала и нестандартных изотехнологий. </a:t>
            </a:r>
          </a:p>
          <a:p>
            <a:pPr marL="0" indent="265113">
              <a:lnSpc>
                <a:spcPct val="110000"/>
              </a:lnSpc>
              <a:buFont typeface="Arial" charset="0"/>
              <a:buNone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Все занятия в разработанной мной программе носят творческий характер.</a:t>
            </a:r>
            <a:endParaRPr lang="ru-RU" sz="1400" u="sng" smtClean="0">
              <a:latin typeface="Times New Roman" pitchFamily="18" charset="0"/>
            </a:endParaRPr>
          </a:p>
          <a:p>
            <a:pPr marL="0" indent="265113">
              <a:lnSpc>
                <a:spcPct val="110000"/>
              </a:lnSpc>
              <a:buFont typeface="Arial" charset="0"/>
              <a:buNone/>
              <a:tabLst>
                <a:tab pos="265113" algn="l"/>
              </a:tabLst>
            </a:pPr>
            <a:r>
              <a:rPr lang="ru-RU" sz="1400" u="sng" smtClean="0">
                <a:latin typeface="Times New Roman" pitchFamily="18" charset="0"/>
              </a:rPr>
              <a:t>Проведение занятий с использованием нетрадиционных техник по этой программе:</a:t>
            </a:r>
            <a:r>
              <a:rPr lang="ru-RU" sz="1400" smtClean="0">
                <a:latin typeface="Times New Roman" pitchFamily="18" charset="0"/>
              </a:rPr>
              <a:t> 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Развивает уверенность в своих силах;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Способствует снятию детских страхов;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Учит детей свободно выражать свой замысел;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Побуждает детей к творческим поискам и решениям;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Учит детей работать с разнообразными художественными, природными и бросовыми материалами;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Развивает мелкую моторику рук;</a:t>
            </a:r>
          </a:p>
          <a:p>
            <a:pPr marL="0" indent="265113">
              <a:lnSpc>
                <a:spcPct val="110000"/>
              </a:lnSpc>
              <a:buFont typeface="Wingdings" pitchFamily="2" charset="2"/>
              <a:buChar char="Ø"/>
              <a:tabLst>
                <a:tab pos="265113" algn="l"/>
              </a:tabLst>
            </a:pPr>
            <a:r>
              <a:rPr lang="ru-RU" sz="1400" smtClean="0">
                <a:latin typeface="Times New Roman" pitchFamily="18" charset="0"/>
              </a:rPr>
              <a:t>Развивает творческие способности, воображение и полет фантазии. Во время работы дети получают эстетическое удовольствие. Воспитывается  уверенность в своих творческих возможностях, через использование различных изотехник.</a:t>
            </a:r>
          </a:p>
        </p:txBody>
      </p:sp>
      <p:sp>
        <p:nvSpPr>
          <p:cNvPr id="17410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362950" cy="993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Педагогическая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целесообразность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404813"/>
            <a:ext cx="82296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Цель программы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908050"/>
            <a:ext cx="7786687" cy="4929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smtClean="0">
                <a:latin typeface="Times New Roman" pitchFamily="18" charset="0"/>
              </a:rPr>
              <a:t>		</a:t>
            </a:r>
            <a:r>
              <a:rPr lang="ru-RU" sz="2400" smtClean="0">
                <a:latin typeface="Times New Roman" pitchFamily="18" charset="0"/>
              </a:rPr>
              <a:t>Развитие художественно-творческих способностей дошкольников 3-5 лет в изобразительной деятельности нетрадиционными техниками и способами изображения, развивая потенциальные способности, заложенные в ребенке, интерес к собственным открытиям через поисковую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4359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265113" algn="l"/>
              </a:tabLst>
            </a:pPr>
            <a:r>
              <a:rPr lang="ru-RU" sz="2400" b="1" smtClean="0">
                <a:latin typeface="Times New Roman" pitchFamily="18" charset="0"/>
              </a:rPr>
              <a:t>Задачи программы</a:t>
            </a: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692150"/>
            <a:ext cx="757078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i="1" smtClean="0"/>
              <a:t>	Обучающие: </a:t>
            </a:r>
            <a:endParaRPr lang="ru-RU" sz="1600" smtClean="0"/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знакомить детей  дошкольного возраста с нетрадиционными способами рисования,  формировать интерес к изобразительной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обогащать знания детей о разных видах художественного творчества.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знакомить детей различными видами изобразительной деятельности, многообразием художественных материалов и приёмами работы с ними, закреплять приобретённые умения и навыки и показывать детям широту их возможного применения.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познакомить детей с нетрадиционными способами и техниками рисования, учить последовательно, выполнять все действия;</a:t>
            </a:r>
            <a:endParaRPr lang="ru-RU" sz="1600" i="1" smtClean="0"/>
          </a:p>
          <a:p>
            <a:pPr algn="just">
              <a:buFont typeface="Arial" charset="0"/>
              <a:buNone/>
            </a:pPr>
            <a:r>
              <a:rPr lang="ru-RU" sz="1600" i="1" smtClean="0"/>
              <a:t>	Развивающие: </a:t>
            </a:r>
            <a:endParaRPr lang="ru-RU" sz="1600" smtClean="0"/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 Формировать творческое мышление, устойчивый интерес к художественной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Развивать художественный вкус, фантазию, изобретательность, пространственное воображение.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Формировать умения и навыки, необходимые для создания творческих работ.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Развивать желание экспериментировать, проявляя яркие познавательные чувства: удивление, сомнение, радость от узнавания нового. </a:t>
            </a:r>
            <a:endParaRPr lang="ru-RU" sz="1600" i="1" smtClean="0"/>
          </a:p>
          <a:p>
            <a:pPr algn="just">
              <a:buFont typeface="Arial" charset="0"/>
              <a:buNone/>
            </a:pPr>
            <a:r>
              <a:rPr lang="ru-RU" sz="1600" i="1" smtClean="0"/>
              <a:t>	Воспитательные:</a:t>
            </a:r>
            <a:endParaRPr lang="ru-RU" sz="1600" smtClean="0"/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воспитывать эстетическое отношение к окружающему миру, обогащать эмоциональную сферу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3333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Возраст детей</a:t>
            </a:r>
          </a:p>
        </p:txBody>
      </p:sp>
      <p:sp>
        <p:nvSpPr>
          <p:cNvPr id="21506" name="Прямоугольник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76375" y="1125538"/>
            <a:ext cx="6769100" cy="2476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361950" algn="ctr">
              <a:lnSpc>
                <a:spcPct val="115000"/>
              </a:lnSpc>
              <a:buFont typeface="Arial" charset="0"/>
              <a:buNone/>
            </a:pPr>
            <a:r>
              <a:rPr lang="ru-RU" sz="2100" smtClean="0">
                <a:latin typeface="Times New Roman" pitchFamily="18" charset="0"/>
              </a:rPr>
              <a:t>Возраст воспитанников,</a:t>
            </a:r>
            <a:r>
              <a:rPr lang="ru-RU" sz="2100" b="1" smtClean="0">
                <a:latin typeface="Times New Roman" pitchFamily="18" charset="0"/>
              </a:rPr>
              <a:t> </a:t>
            </a:r>
            <a:r>
              <a:rPr lang="ru-RU" sz="2100" smtClean="0">
                <a:latin typeface="Times New Roman" pitchFamily="18" charset="0"/>
              </a:rPr>
              <a:t>участвующих в реализации данной образовательной программы от 3 до 4 лет.</a:t>
            </a:r>
          </a:p>
          <a:p>
            <a:pPr marL="0" indent="361950" algn="ctr">
              <a:lnSpc>
                <a:spcPct val="115000"/>
              </a:lnSpc>
              <a:buFont typeface="Arial" charset="0"/>
              <a:buNone/>
            </a:pPr>
            <a:r>
              <a:rPr lang="ru-RU" sz="2100" smtClean="0">
                <a:latin typeface="Times New Roman" pitchFamily="18" charset="0"/>
              </a:rPr>
              <a:t>Занятия проводятся во второй половине дня 1 раз в неделю.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1107</Words>
  <Application>Microsoft Office PowerPoint</Application>
  <PresentationFormat>On-screen Show (4:3)</PresentationFormat>
  <Paragraphs>90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Symbol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Слайд 2</vt:lpstr>
      <vt:lpstr> Новизна программы</vt:lpstr>
      <vt:lpstr> Актуальность программы</vt:lpstr>
      <vt:lpstr>Отличительные особенности программы</vt:lpstr>
      <vt:lpstr>Педагогическая  целесообразность программы</vt:lpstr>
      <vt:lpstr>Цель программы</vt:lpstr>
      <vt:lpstr>Задачи программы</vt:lpstr>
      <vt:lpstr>Возраст детей</vt:lpstr>
      <vt:lpstr>Формы и режим занятий </vt:lpstr>
      <vt:lpstr>Ожидаемые результаты и способы  их проверки </vt:lpstr>
      <vt:lpstr>Форма подведения итогов</vt:lpstr>
      <vt:lpstr>Слайд 13</vt:lpstr>
      <vt:lpstr>Рисование пальчиками</vt:lpstr>
      <vt:lpstr>Слайд 15</vt:lpstr>
      <vt:lpstr>Рисование ладошкой</vt:lpstr>
      <vt:lpstr>   Рисование ватными палочками</vt:lpstr>
      <vt:lpstr>   Рисование пробкой, штампиками</vt:lpstr>
      <vt:lpstr>  Наши работы</vt:lpstr>
      <vt:lpstr>Слайд 20</vt:lpstr>
      <vt:lpstr>Слайд 21</vt:lpstr>
      <vt:lpstr>   МЕТОДИЧЕСКОЕ      ОБЕСПЕЧЕНИЕ ПРОГРАММЫ</vt:lpstr>
      <vt:lpstr>Формы занятий планируемых по каждой теме или разделу   Форма организации детей на занятии по каждой теме – групповая.    Приемы и методы организации Для освоения программы используются разнообразные приёмы и методы: – словесные (беседа, объяснение, познавательный рассказ); – наглядные (картины, схемы, образцы, рисунки); – метод наблюдения (экскурсии, прогулки, походы); – игровые (дидактические, развивающие, подвижные); – метод проблемного обучения (самостоятельный поиск решения на поставленное задание).</vt:lpstr>
      <vt:lpstr>Материал и инструменты, необходимые для работы: 1. Бумага разного формата и цвета. 2. Белый картон. 3. Акварельные краски. 4. Пастель. 5. Гуашь. 6. Восковые мелки. 7. Трубочки для коктейля. 8. Ванночки с поролоном. 9. Баночки для воды. 10. Кисточки круглые и плоские разного размера. 11. Кисточки с жесткой щетиной. 11. Салфетки.  12. Штампы. 13. Сухие листья.</vt:lpstr>
      <vt:lpstr>Перечень основных средств обучения.  - Магнитофон.  - Сиди – аудиотека: «Голоса птиц»,  «Шум дождя», «Добро пожаловать в экологию», «Звуки природы», «Инструментальная музыка».  - ноутбук.  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Customer</cp:lastModifiedBy>
  <cp:revision>25</cp:revision>
  <dcterms:created xsi:type="dcterms:W3CDTF">2014-07-06T18:18:01Z</dcterms:created>
  <dcterms:modified xsi:type="dcterms:W3CDTF">2022-05-29T17:07:56Z</dcterms:modified>
</cp:coreProperties>
</file>