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86" r:id="rId8"/>
    <p:sldId id="287" r:id="rId9"/>
    <p:sldId id="262" r:id="rId10"/>
    <p:sldId id="265" r:id="rId11"/>
    <p:sldId id="291" r:id="rId12"/>
    <p:sldId id="292" r:id="rId13"/>
    <p:sldId id="288" r:id="rId14"/>
    <p:sldId id="293" r:id="rId15"/>
    <p:sldId id="267" r:id="rId16"/>
    <p:sldId id="307" r:id="rId17"/>
    <p:sldId id="305" r:id="rId18"/>
    <p:sldId id="309" r:id="rId19"/>
    <p:sldId id="308" r:id="rId20"/>
    <p:sldId id="268" r:id="rId21"/>
    <p:sldId id="294" r:id="rId22"/>
    <p:sldId id="295" r:id="rId23"/>
    <p:sldId id="303" r:id="rId24"/>
    <p:sldId id="271" r:id="rId25"/>
    <p:sldId id="272" r:id="rId26"/>
    <p:sldId id="298" r:id="rId27"/>
    <p:sldId id="311" r:id="rId28"/>
    <p:sldId id="273" r:id="rId29"/>
    <p:sldId id="306" r:id="rId30"/>
    <p:sldId id="274" r:id="rId31"/>
    <p:sldId id="275" r:id="rId32"/>
    <p:sldId id="278" r:id="rId33"/>
    <p:sldId id="279" r:id="rId34"/>
    <p:sldId id="280" r:id="rId35"/>
    <p:sldId id="299" r:id="rId36"/>
    <p:sldId id="282" r:id="rId37"/>
    <p:sldId id="281" r:id="rId38"/>
    <p:sldId id="313" r:id="rId39"/>
    <p:sldId id="312" r:id="rId40"/>
    <p:sldId id="283" r:id="rId41"/>
    <p:sldId id="284" r:id="rId42"/>
    <p:sldId id="285" r:id="rId43"/>
    <p:sldId id="300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2" d="100"/>
          <a:sy n="82" d="100"/>
        </p:scale>
        <p:origin x="-1128" y="-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am.ru/detskijsad/2393164" TargetMode="External"/><Relationship Id="rId2" Type="http://schemas.openxmlformats.org/officeDocument/2006/relationships/hyperlink" Target="https://www.maam.ru/users/1080783" TargetMode="Externa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upload2.schoolrm.ru/iblock/9f5/9f5c889125153a85c17def1850c02fbe/8998029025023996713711bd4c5135a2.pdf" TargetMode="Externa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0.png"/><Relationship Id="rId4" Type="http://schemas.openxmlformats.org/officeDocument/2006/relationships/image" Target="../media/image59.e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154911" y="230351"/>
            <a:ext cx="6861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eaLnBrk="1" hangingPunct="1"/>
            <a:r>
              <a:rPr kumimoji="1" lang="ru-RU" altLang="ru-RU" sz="2000" b="1">
                <a:solidFill>
                  <a:schemeClr val="bg1"/>
                </a:solidFill>
                <a:latin typeface="Times New Roman" pitchFamily="18" charset="0"/>
              </a:rPr>
              <a:t>Министерство образования Республики Мордовия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654574"/>
            <a:ext cx="8424935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4400" b="1" kern="0" dirty="0" err="1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Портфолио</a:t>
            </a:r>
            <a:endParaRPr lang="ru-RU" sz="4400" b="1" kern="0" dirty="0">
              <a:solidFill>
                <a:sysClr val="windowText" lastClr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kern="0" dirty="0">
                <a:solidFill>
                  <a:srgbClr val="660066">
                    <a:lumMod val="60000"/>
                    <a:lumOff val="40000"/>
                  </a:srgbClr>
                </a:solidFill>
                <a:latin typeface="Times New Roman" pitchFamily="18" charset="0"/>
              </a:rPr>
              <a:t>   </a:t>
            </a:r>
            <a:r>
              <a:rPr lang="ru-RU" sz="2400" b="1" i="1" kern="0" dirty="0" smtClean="0">
                <a:solidFill>
                  <a:srgbClr val="FFFF00"/>
                </a:solidFill>
                <a:latin typeface="Times New Roman" pitchFamily="18" charset="0"/>
              </a:rPr>
              <a:t>Аникиной Жанны Григорьевны,</a:t>
            </a:r>
            <a:endParaRPr lang="ru-RU" sz="2400" b="1" i="1" kern="0" dirty="0">
              <a:solidFill>
                <a:srgbClr val="FFFF00"/>
              </a:solidFill>
              <a:latin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kern="0" dirty="0">
                <a:solidFill>
                  <a:srgbClr val="FFFF00"/>
                </a:solidFill>
                <a:latin typeface="Times New Roman" pitchFamily="18" charset="0"/>
              </a:rPr>
              <a:t>  воспитателя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kern="0" dirty="0">
                <a:solidFill>
                  <a:srgbClr val="FFFF00"/>
                </a:solidFill>
                <a:latin typeface="Times New Roman" pitchFamily="18" charset="0"/>
              </a:rPr>
              <a:t>МДОУ «Детский сад №79 комбинированного вида»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11559" y="2780928"/>
            <a:ext cx="8280919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B95CE7">
                  <a:lumMod val="75000"/>
                </a:srgbClr>
              </a:buClr>
              <a:defRPr/>
            </a:pPr>
            <a:r>
              <a:rPr lang="ru-RU" sz="1600" b="1" kern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Дата  рождения:  </a:t>
            </a:r>
            <a:r>
              <a:rPr lang="ru-RU" sz="1600" kern="0" dirty="0" smtClean="0">
                <a:latin typeface="Times New Roman" pitchFamily="18" charset="0"/>
                <a:cs typeface="Times New Roman" pitchFamily="18" charset="0"/>
              </a:rPr>
              <a:t>03.06.1978г</a:t>
            </a:r>
            <a:r>
              <a:rPr lang="ru-RU" sz="1600" kern="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B95CE7">
                  <a:lumMod val="75000"/>
                </a:srgbClr>
              </a:buClr>
              <a:defRPr/>
            </a:pPr>
            <a:r>
              <a:rPr lang="ru-RU" sz="1600" b="1" kern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 </a:t>
            </a:r>
            <a:r>
              <a:rPr lang="ru-RU" sz="1400" b="1" kern="0" dirty="0" smtClean="0">
                <a:latin typeface="Times New Roman" pitchFamily="18" charset="0"/>
                <a:cs typeface="Times New Roman" pitchFamily="18" charset="0"/>
              </a:rPr>
              <a:t>ГОУ ВПО «МГПИ им. М.Е. </a:t>
            </a:r>
            <a:r>
              <a:rPr lang="ru-RU" sz="1400" b="1" kern="0" dirty="0" err="1" smtClean="0"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1400" b="1" kern="0" dirty="0" smtClean="0">
                <a:latin typeface="Times New Roman" pitchFamily="18" charset="0"/>
                <a:cs typeface="Times New Roman" pitchFamily="18" charset="0"/>
              </a:rPr>
              <a:t>», 2004 г.</a:t>
            </a:r>
            <a:r>
              <a:rPr lang="ru-RU" sz="1400" kern="0" dirty="0" smtClean="0">
                <a:latin typeface="Times New Roman" pitchFamily="18" charset="0"/>
                <a:cs typeface="Times New Roman" pitchFamily="18" charset="0"/>
              </a:rPr>
              <a:t>   </a:t>
            </a:r>
            <a:endParaRPr lang="ru-RU" sz="1400" kern="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B95CE7">
                  <a:lumMod val="75000"/>
                </a:srgbClr>
              </a:buClr>
              <a:defRPr/>
            </a:pPr>
            <a:r>
              <a:rPr lang="ru-RU" sz="1600" b="1" kern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Квалификация: </a:t>
            </a:r>
            <a:r>
              <a:rPr lang="ru-RU" sz="1600" b="1" kern="0" dirty="0" smtClean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1600" kern="0" dirty="0" smtClean="0">
                <a:latin typeface="Times New Roman" pitchFamily="18" charset="0"/>
                <a:cs typeface="Times New Roman" pitchFamily="18" charset="0"/>
              </a:rPr>
              <a:t>читель начальных классов</a:t>
            </a:r>
            <a:endParaRPr lang="ru-RU" sz="1600" u="sng" kern="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B95CE7">
                  <a:lumMod val="75000"/>
                </a:srgbClr>
              </a:buClr>
              <a:defRPr/>
            </a:pPr>
            <a:r>
              <a:rPr lang="ru-RU" sz="1600" b="1" kern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Диплом:</a:t>
            </a:r>
            <a:r>
              <a:rPr lang="ru-RU" sz="1600" b="1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kern="0" dirty="0" smtClean="0">
                <a:latin typeface="Times New Roman" pitchFamily="18" charset="0"/>
                <a:cs typeface="Times New Roman" pitchFamily="18" charset="0"/>
              </a:rPr>
              <a:t>ВСБ 0450450</a:t>
            </a:r>
            <a:r>
              <a:rPr lang="ru-RU" sz="1600" kern="0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1600" kern="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B95CE7">
                  <a:lumMod val="75000"/>
                </a:srgbClr>
              </a:buClr>
              <a:defRPr/>
            </a:pPr>
            <a:r>
              <a:rPr lang="ru-RU" sz="16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Дата выдачи: </a:t>
            </a:r>
            <a:r>
              <a:rPr lang="ru-RU" sz="1600" kern="0" dirty="0" smtClean="0">
                <a:latin typeface="Times New Roman" pitchFamily="18" charset="0"/>
                <a:cs typeface="Times New Roman" pitchFamily="18" charset="0"/>
              </a:rPr>
              <a:t>30.01.2004 </a:t>
            </a:r>
            <a:r>
              <a:rPr lang="ru-RU" sz="1600" kern="0" dirty="0">
                <a:latin typeface="Times New Roman" pitchFamily="18" charset="0"/>
                <a:cs typeface="Times New Roman" pitchFamily="18" charset="0"/>
              </a:rPr>
              <a:t>г.</a:t>
            </a:r>
            <a:r>
              <a:rPr lang="ru-RU" sz="1600" u="sng" kern="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u="sng" kern="0" dirty="0" smtClean="0"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B95CE7">
                  <a:lumMod val="75000"/>
                </a:srgbClr>
              </a:buClr>
              <a:defRPr/>
            </a:pPr>
            <a:r>
              <a:rPr lang="ru-RU" sz="1600" b="1" kern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Профессиональная </a:t>
            </a:r>
            <a:r>
              <a:rPr lang="ru-RU" sz="1600" b="1" kern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переподготовка: </a:t>
            </a:r>
            <a:r>
              <a:rPr lang="ru-RU" sz="1600" kern="0" dirty="0">
                <a:latin typeface="Times New Roman" pitchFamily="18" charset="0"/>
                <a:cs typeface="Times New Roman" pitchFamily="18" charset="0"/>
              </a:rPr>
              <a:t>ЧОУ ДПО «Саранский Дом науки и техники РСНИИОО</a:t>
            </a:r>
            <a:r>
              <a:rPr lang="ru-RU" sz="1600" kern="0" dirty="0" smtClean="0">
                <a:latin typeface="Times New Roman" pitchFamily="18" charset="0"/>
                <a:cs typeface="Times New Roman" pitchFamily="18" charset="0"/>
              </a:rPr>
              <a:t>», 2019 г.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B95CE7">
                  <a:lumMod val="75000"/>
                </a:srgbClr>
              </a:buClr>
              <a:defRPr/>
            </a:pPr>
            <a:r>
              <a:rPr lang="ru-RU" sz="1600" b="1" kern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Квалификация</a:t>
            </a:r>
            <a:r>
              <a:rPr lang="ru-RU" sz="1600" b="1" kern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kern="0" dirty="0" smtClean="0">
                <a:latin typeface="Times New Roman" pitchFamily="18" charset="0"/>
                <a:cs typeface="Times New Roman" pitchFamily="18" charset="0"/>
              </a:rPr>
              <a:t>воспитатель</a:t>
            </a:r>
            <a:endParaRPr lang="ru-RU" sz="1600" kern="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B95CE7">
                  <a:lumMod val="75000"/>
                </a:srgbClr>
              </a:buClr>
              <a:defRPr/>
            </a:pPr>
            <a:r>
              <a:rPr lang="ru-RU" sz="1600" b="1" kern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Диплом:</a:t>
            </a:r>
            <a:r>
              <a:rPr lang="ru-RU" sz="1600" kern="0" dirty="0">
                <a:latin typeface="Times New Roman" pitchFamily="18" charset="0"/>
                <a:cs typeface="Times New Roman" pitchFamily="18" charset="0"/>
              </a:rPr>
              <a:t> № </a:t>
            </a:r>
            <a:r>
              <a:rPr lang="ru-RU" sz="1600" kern="0" dirty="0" smtClean="0">
                <a:latin typeface="Times New Roman" pitchFamily="18" charset="0"/>
                <a:cs typeface="Times New Roman" pitchFamily="18" charset="0"/>
              </a:rPr>
              <a:t>131800302875</a:t>
            </a:r>
            <a:endParaRPr lang="ru-RU" sz="1600" kern="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B95CE7">
                  <a:lumMod val="75000"/>
                </a:srgbClr>
              </a:buClr>
              <a:defRPr/>
            </a:pP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Общий трудовой стаж: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21 год.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B95CE7">
                  <a:lumMod val="75000"/>
                </a:srgbClr>
              </a:buClr>
              <a:defRPr/>
            </a:pPr>
            <a:r>
              <a:rPr lang="ru-RU" sz="16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 (по специальности): </a:t>
            </a:r>
            <a:r>
              <a:rPr lang="ru-RU" sz="1600" kern="0" dirty="0" smtClean="0">
                <a:latin typeface="Times New Roman" pitchFamily="18" charset="0"/>
                <a:cs typeface="Times New Roman" pitchFamily="18" charset="0"/>
              </a:rPr>
              <a:t>3 года.</a:t>
            </a:r>
            <a:endParaRPr lang="ru-RU" sz="1600" kern="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B95CE7">
                  <a:lumMod val="75000"/>
                </a:srgbClr>
              </a:buClr>
              <a:defRPr/>
            </a:pPr>
            <a:r>
              <a:rPr lang="ru-RU" sz="1600" b="1" kern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</a:t>
            </a:r>
            <a:r>
              <a:rPr lang="ru-RU" sz="1600" b="1" kern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600" kern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kern="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B95CE7">
                  <a:lumMod val="75000"/>
                </a:srgbClr>
              </a:buClr>
              <a:defRPr/>
            </a:pPr>
            <a:r>
              <a:rPr lang="ru-RU" sz="1600" b="1" kern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Занимаемая должность: </a:t>
            </a:r>
            <a:r>
              <a:rPr lang="ru-RU" sz="1600" kern="0" dirty="0" smtClean="0">
                <a:latin typeface="Times New Roman" pitchFamily="18" charset="0"/>
                <a:cs typeface="Times New Roman" pitchFamily="18" charset="0"/>
              </a:rPr>
              <a:t>воспитатель.</a:t>
            </a:r>
            <a:endParaRPr lang="ru-RU" sz="1600" kern="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724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116632"/>
            <a:ext cx="5400600" cy="1152128"/>
          </a:xfrm>
        </p:spPr>
        <p:txBody>
          <a:bodyPr/>
          <a:lstStyle/>
          <a:p>
            <a:pPr algn="ctr"/>
            <a:r>
              <a:rPr lang="ru-RU" sz="3600" i="1" dirty="0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2. Наставничество</a:t>
            </a:r>
            <a:endParaRPr lang="ru-RU" sz="3600" i="1" dirty="0"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07384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764704"/>
            <a:ext cx="6129880" cy="618344"/>
          </a:xfrm>
        </p:spPr>
        <p:txBody>
          <a:bodyPr/>
          <a:lstStyle/>
          <a:p>
            <a:pPr algn="ctr"/>
            <a:r>
              <a:rPr lang="ru-RU" sz="3600" i="1" dirty="0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3. Наличие публикаций</a:t>
            </a:r>
            <a:endParaRPr lang="ru-RU" sz="3600" i="1" dirty="0"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87624" y="1772816"/>
            <a:ext cx="7036660" cy="4896544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ru-RU" altLang="ru-RU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Всероссийский  уровень  – 0 </a:t>
            </a:r>
          </a:p>
          <a:p>
            <a:pPr algn="just">
              <a:lnSpc>
                <a:spcPct val="150000"/>
              </a:lnSpc>
            </a:pPr>
            <a:r>
              <a:rPr lang="ru-RU" altLang="ru-RU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 – 1 </a:t>
            </a:r>
          </a:p>
          <a:p>
            <a:pPr algn="just">
              <a:lnSpc>
                <a:spcPct val="150000"/>
              </a:lnSpc>
            </a:pPr>
            <a:r>
              <a:rPr lang="ru-RU" altLang="ru-RU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 – 0</a:t>
            </a:r>
          </a:p>
          <a:p>
            <a:pPr algn="just">
              <a:lnSpc>
                <a:spcPct val="150000"/>
              </a:lnSpc>
            </a:pPr>
            <a:r>
              <a:rPr lang="ru-RU" altLang="ru-RU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Интернет - публикации – 25 </a:t>
            </a:r>
          </a:p>
          <a:p>
            <a:pPr algn="just">
              <a:lnSpc>
                <a:spcPct val="150000"/>
              </a:lnSpc>
            </a:pPr>
            <a:r>
              <a:rPr lang="en-US" alt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https</a:t>
            </a:r>
            <a:r>
              <a:rPr lang="en-US" altLang="ru-RU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://</a:t>
            </a:r>
            <a:r>
              <a:rPr lang="en-US" alt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www.maam.ru/users/1080783</a:t>
            </a:r>
            <a:r>
              <a:rPr lang="ru-RU" alt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altLang="ru-RU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https://</a:t>
            </a:r>
            <a:r>
              <a:rPr lang="en-US" alt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www.maam.ru/detskijsad/2393164</a:t>
            </a:r>
            <a:endParaRPr lang="ru-RU" altLang="ru-RU" sz="2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ru-RU" altLang="ru-RU" sz="4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ru-RU" altLang="ru-RU" sz="4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15763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4471987" cy="645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60648"/>
            <a:ext cx="4265613" cy="645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8538" y="260350"/>
            <a:ext cx="4751387" cy="642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 descr="G:\1317038-016-015-ser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4176464" cy="6192688"/>
          </a:xfrm>
          <a:prstGeom prst="rect">
            <a:avLst/>
          </a:prstGeom>
          <a:noFill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686" y="332656"/>
            <a:ext cx="4174778" cy="6078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25314" y="1988840"/>
            <a:ext cx="6577438" cy="3384376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ru-RU" altLang="ru-RU" sz="3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Всероссийский уровень –  0</a:t>
            </a:r>
          </a:p>
          <a:p>
            <a:pPr>
              <a:lnSpc>
                <a:spcPct val="150000"/>
              </a:lnSpc>
            </a:pPr>
            <a:r>
              <a:rPr lang="ru-RU" altLang="ru-RU" sz="3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Республиканский – 1 </a:t>
            </a:r>
          </a:p>
          <a:p>
            <a:pPr>
              <a:lnSpc>
                <a:spcPct val="150000"/>
              </a:lnSpc>
            </a:pPr>
            <a:r>
              <a:rPr lang="ru-RU" altLang="ru-RU" sz="3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 – 6 </a:t>
            </a:r>
          </a:p>
          <a:p>
            <a:pPr>
              <a:lnSpc>
                <a:spcPct val="150000"/>
              </a:lnSpc>
            </a:pPr>
            <a:r>
              <a:rPr lang="ru-RU" altLang="ru-RU" sz="3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Интернет-конкурсы – 11 </a:t>
            </a:r>
          </a:p>
          <a:p>
            <a:pPr>
              <a:lnSpc>
                <a:spcPct val="150000"/>
              </a:lnSpc>
            </a:pPr>
            <a:endParaRPr lang="ru-RU" altLang="ru-RU" sz="3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6085" y="57880"/>
            <a:ext cx="83529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4. Результаты участия воспитанников: конкурсах; выставках; турнирах; соревнованиях; акциях; фестивалях. </a:t>
            </a:r>
            <a:endParaRPr lang="ru-RU" sz="3200" dirty="0">
              <a:solidFill>
                <a:srgbClr val="FFFF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32949" y="3429000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4623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7" y="260648"/>
            <a:ext cx="4536504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71214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32949" y="3429000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600" dirty="0">
              <a:solidFill>
                <a:srgbClr val="FFFF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4" y="308170"/>
            <a:ext cx="4346820" cy="6241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" descr="G:\Папка на квалификацию\фото\IMG_20201109_212641.jpg"/>
          <p:cNvPicPr>
            <a:picLocks noChangeAspect="1" noChangeArrowheads="1"/>
          </p:cNvPicPr>
          <p:nvPr/>
        </p:nvPicPr>
        <p:blipFill>
          <a:blip r:embed="rId3" cstate="print"/>
          <a:srcRect l="6731" t="25850" r="5771" b="17451"/>
          <a:stretch>
            <a:fillRect/>
          </a:stretch>
        </p:blipFill>
        <p:spPr bwMode="auto">
          <a:xfrm>
            <a:off x="4716016" y="308170"/>
            <a:ext cx="4176464" cy="61926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613377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1" name="Picture 1" descr="H:\дипломы Ж.Г\2020-08-26_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139952" cy="3024336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356992"/>
            <a:ext cx="4367213" cy="3152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2" name="Picture 2" descr="H:\дипломы Ж.Г\шукшин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84984"/>
            <a:ext cx="4139952" cy="3168352"/>
          </a:xfrm>
          <a:prstGeom prst="rect">
            <a:avLst/>
          </a:prstGeom>
          <a:noFill/>
        </p:spPr>
      </p:pic>
      <p:pic>
        <p:nvPicPr>
          <p:cNvPr id="10243" name="Picture 3" descr="H:\дипломы Ж.Г\шукшина (2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1703" y="0"/>
            <a:ext cx="4642297" cy="29969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183602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548680"/>
            <a:ext cx="4286476" cy="5898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1140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71600" y="332656"/>
            <a:ext cx="741682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FFFF00"/>
                </a:solidFill>
              </a:rPr>
              <a:t> </a:t>
            </a:r>
            <a:r>
              <a:rPr lang="ru-RU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Аникина Жанна Григорьевна,</a:t>
            </a:r>
            <a:endParaRPr lang="ru-RU" sz="28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воспитатель</a:t>
            </a:r>
          </a:p>
          <a:p>
            <a:pPr algn="ctr"/>
            <a:r>
              <a:rPr lang="ru-RU" sz="28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МДОУ «Детский сад №79 комбинированного вида»  г. о. Саранск </a:t>
            </a:r>
          </a:p>
        </p:txBody>
      </p:sp>
      <p:pic>
        <p:nvPicPr>
          <p:cNvPr id="1026" name="Picture 2" descr="Аникина Жанна Григорьевн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348880"/>
            <a:ext cx="3024336" cy="450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517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 descr="G:\L3Zgk57npP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8640"/>
            <a:ext cx="4211960" cy="5908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stvospital\Documents\Аттестация 2020-2021\Аникина Ж.Г.-справки\Attachments_zhanna.anikina1978@mail.ru_2020-11-09_11-20-15\9da58fad8a9b6af65386c53a2c2d5f0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52" y="188640"/>
            <a:ext cx="4255403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9702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7106" name="Picture 2" descr="H:\дипломы Ж.Г\595540ВО1.Б.2020.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2736304" cy="3501008"/>
          </a:xfrm>
          <a:prstGeom prst="rect">
            <a:avLst/>
          </a:prstGeom>
          <a:noFill/>
        </p:spPr>
      </p:pic>
      <p:pic>
        <p:nvPicPr>
          <p:cNvPr id="47107" name="Picture 3" descr="H:\дипломы Ж.Г\624256ВО1.Б.2020.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0"/>
            <a:ext cx="2592288" cy="3501008"/>
          </a:xfrm>
          <a:prstGeom prst="rect">
            <a:avLst/>
          </a:prstGeom>
          <a:noFill/>
        </p:spPr>
      </p:pic>
      <p:pic>
        <p:nvPicPr>
          <p:cNvPr id="6" name="Picture 2" descr="C:\Users\Александр\Downloads\450230ВО1.Б.2019.4 (2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0"/>
            <a:ext cx="2520280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8" name="Picture 4" descr="H:\дипломы Ж.Г\739188ВО1.Б.2020.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672" y="3501008"/>
            <a:ext cx="2556793" cy="3068960"/>
          </a:xfrm>
          <a:prstGeom prst="rect">
            <a:avLst/>
          </a:prstGeom>
          <a:noFill/>
        </p:spPr>
      </p:pic>
      <p:pic>
        <p:nvPicPr>
          <p:cNvPr id="47109" name="Picture 5" descr="H:\дипломы Ж.Г\768262ВО1.Б.2020.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4048" y="3501008"/>
            <a:ext cx="2376264" cy="30963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551" y="404664"/>
            <a:ext cx="4280275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STVOSP~1\AppData\Local\Temp\768262ВО1.Б.2020.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4309935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9" name="Picture 3" descr="C:\Users\stvospital\Documents\Аттестация 2020-2021\Аникина Ж.Г.-справки\Attachments_zhanna.anikina1978@mail.ru_2020-11-09_11-20-15\739188ВО1.Б.2020.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4411800" cy="5868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32656"/>
            <a:ext cx="4148953" cy="5868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7577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39657" y="0"/>
            <a:ext cx="828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5. Наличие авторских программ, методических пособий</a:t>
            </a:r>
          </a:p>
        </p:txBody>
      </p:sp>
    </p:spTree>
    <p:extLst>
      <p:ext uri="{BB962C8B-B14F-4D97-AF65-F5344CB8AC3E}">
        <p14:creationId xmlns:p14="http://schemas.microsoft.com/office/powerpoint/2010/main" val="12518641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64735" y="16363"/>
            <a:ext cx="84249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6.Выступление на научно-практических конференциях, педагогических чтениях , семинарах секциях , методических объединениях</a:t>
            </a:r>
          </a:p>
        </p:txBody>
      </p:sp>
      <p:pic>
        <p:nvPicPr>
          <p:cNvPr id="5" name="Picture 1" descr="G:\скан\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6983" y="1401358"/>
            <a:ext cx="3960440" cy="52805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183927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stvospital\Documents\Аттестация 2020-2021\Аникина Ж.Г.-справки\сертификат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546809"/>
            <a:ext cx="4248472" cy="5894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stvospital\Documents\Аттестация 2020-2021\Аникина Ж.Г.-справки\аникина ж.г.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12182"/>
            <a:ext cx="4315428" cy="616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stvospital\Documents\Аттестация 2020-2021\Аникина Ж.Г.-справки\сертификат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546809"/>
            <a:ext cx="4248472" cy="5894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stvospital\Documents\Аттестация 2020-2021\Аникина Ж.Г.-справки\Аникина_сертиф.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546809"/>
            <a:ext cx="4303622" cy="5894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8163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2417"/>
            <a:ext cx="86409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7. Проведение открытых занятий  мастер-классов, мероприятий</a:t>
            </a:r>
          </a:p>
        </p:txBody>
      </p:sp>
      <p:pic>
        <p:nvPicPr>
          <p:cNvPr id="17409" name="Picture 1" descr="G:\скан\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29015" y="1084716"/>
            <a:ext cx="3879486" cy="55892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308382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908720"/>
            <a:ext cx="4806735" cy="3501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4664"/>
            <a:ext cx="3911566" cy="5370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11516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60040" y="3501008"/>
            <a:ext cx="7772400" cy="1509712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hlinkClick r:id="rId2"/>
              </a:rPr>
              <a:t>https://</a:t>
            </a:r>
            <a:r>
              <a:rPr lang="en-US" b="1" dirty="0" smtClean="0">
                <a:solidFill>
                  <a:srgbClr val="FF0000"/>
                </a:solidFill>
                <a:hlinkClick r:id="rId2"/>
              </a:rPr>
              <a:t>upload2.schoolrm.ru/iblock/9f5/9f5c889125153a85c17def1850c02fbe/8998029025023996713711bd4c5135a2.pdf</a:t>
            </a:r>
            <a:endParaRPr lang="ru-RU" b="1" dirty="0" smtClean="0">
              <a:solidFill>
                <a:srgbClr val="FF0000"/>
              </a:solidFill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620688"/>
            <a:ext cx="813690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Педагогический опыт воспитателя </a:t>
            </a:r>
          </a:p>
          <a:p>
            <a:pPr algn="ctr"/>
            <a:r>
              <a:rPr lang="ru-RU" sz="3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Аникиной Жанны Григорьевны</a:t>
            </a:r>
            <a:r>
              <a:rPr lang="ru-RU" sz="32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представлен на сайте  </a:t>
            </a:r>
            <a:br>
              <a:rPr lang="ru-RU" sz="32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МДОУ «Детский сад №79 комбинированного вида»</a:t>
            </a:r>
            <a:endParaRPr lang="ru-RU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7136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0"/>
            <a:ext cx="7772400" cy="762360"/>
          </a:xfrm>
        </p:spPr>
        <p:txBody>
          <a:bodyPr/>
          <a:lstStyle/>
          <a:p>
            <a:pPr algn="ctr"/>
            <a:r>
              <a:rPr lang="ru-RU" sz="3600" i="1" dirty="0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8. Экспертная деятельность.</a:t>
            </a:r>
            <a:endParaRPr lang="ru-RU" sz="3600" i="1" dirty="0"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23263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2509"/>
            <a:ext cx="83529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9. Общественно-педагогическая активность педагога : участие в экспертных комиссиях, педагогических сообществах, в жюри конкурсов</a:t>
            </a:r>
          </a:p>
        </p:txBody>
      </p:sp>
      <p:pic>
        <p:nvPicPr>
          <p:cNvPr id="5121" name="Picture 1" descr="C:\Users\Пользователь\Downloads\2020-10-28_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340768"/>
            <a:ext cx="4293752" cy="5229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884746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9116"/>
            <a:ext cx="7772400" cy="1362456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ru-RU" sz="3600" i="1" dirty="0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. Позитивные результаты работы с воспитанниками.</a:t>
            </a:r>
            <a:endParaRPr lang="ru-RU" sz="3600" i="1" dirty="0"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7" name="Picture 1" descr="G:\скан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12776"/>
            <a:ext cx="3744416" cy="5184576"/>
          </a:xfrm>
          <a:prstGeom prst="rect">
            <a:avLst/>
          </a:prstGeom>
          <a:noFill/>
        </p:spPr>
      </p:pic>
      <p:pic>
        <p:nvPicPr>
          <p:cNvPr id="14338" name="Picture 2" descr="G:\скан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412776"/>
            <a:ext cx="3807492" cy="51571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628043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3" name="Picture 1" descr="G:\скан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4032448" cy="6264696"/>
          </a:xfrm>
          <a:prstGeom prst="rect">
            <a:avLst/>
          </a:prstGeom>
          <a:noFill/>
        </p:spPr>
      </p:pic>
      <p:pic>
        <p:nvPicPr>
          <p:cNvPr id="13314" name="Picture 2" descr="G:\скан\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260648"/>
            <a:ext cx="3914996" cy="62646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791851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5083"/>
            <a:ext cx="7772400" cy="1050392"/>
          </a:xfrm>
        </p:spPr>
        <p:txBody>
          <a:bodyPr/>
          <a:lstStyle/>
          <a:p>
            <a:pPr algn="ctr"/>
            <a:r>
              <a:rPr lang="ru-RU" sz="3600" i="1" dirty="0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11. Качество взаимодействия с родителями.</a:t>
            </a:r>
            <a:endParaRPr lang="ru-RU" sz="3600" i="1" dirty="0"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89" name="Picture 1" descr="G:\скан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24744"/>
            <a:ext cx="3793702" cy="5517232"/>
          </a:xfrm>
          <a:prstGeom prst="rect">
            <a:avLst/>
          </a:prstGeom>
          <a:noFill/>
        </p:spPr>
      </p:pic>
      <p:pic>
        <p:nvPicPr>
          <p:cNvPr id="12290" name="Picture 2" descr="G:\скан\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124744"/>
            <a:ext cx="3816424" cy="54726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462509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60648"/>
            <a:ext cx="4715569" cy="639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548680"/>
            <a:ext cx="7772400" cy="1362456"/>
          </a:xfrm>
        </p:spPr>
        <p:txBody>
          <a:bodyPr/>
          <a:lstStyle/>
          <a:p>
            <a:pPr algn="ctr"/>
            <a:r>
              <a:rPr lang="ru-RU" sz="3600" i="1" dirty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12.Работа с детьми из социально – неблагополучных </a:t>
            </a:r>
            <a:r>
              <a:rPr lang="ru-RU" sz="3600" i="1" dirty="0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семей.</a:t>
            </a:r>
            <a:r>
              <a:rPr lang="ru-RU" sz="6000" i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000" i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10241" name="Picture 1" descr="G:\скан\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268760"/>
            <a:ext cx="4032448" cy="53285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877775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7772400" cy="1266416"/>
          </a:xfrm>
        </p:spPr>
        <p:txBody>
          <a:bodyPr/>
          <a:lstStyle/>
          <a:p>
            <a:pPr algn="ctr"/>
            <a:r>
              <a:rPr lang="ru-RU" sz="3600" i="1" dirty="0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13. Участие педагога в профессиональных конкурсах.</a:t>
            </a:r>
            <a:endParaRPr lang="ru-RU" sz="3600" i="1" dirty="0"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8290120" cy="1948472"/>
          </a:xfrm>
        </p:spPr>
        <p:txBody>
          <a:bodyPr>
            <a:normAutofit fontScale="92500" lnSpcReduction="10000"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95CE7">
                  <a:lumMod val="75000"/>
                </a:srgbClr>
              </a:buClr>
              <a:defRPr/>
            </a:pPr>
            <a:r>
              <a:rPr lang="ru-RU" sz="3000" b="1" kern="0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Всероссийский уровень  (интернет - конкурсы) – 4  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95CE7">
                  <a:lumMod val="75000"/>
                </a:srgbClr>
              </a:buClr>
              <a:defRPr/>
            </a:pPr>
            <a:r>
              <a:rPr lang="ru-RU" sz="3000" b="1" kern="0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Республиканский </a:t>
            </a:r>
            <a:r>
              <a:rPr lang="ru-RU" sz="3000" b="1" kern="0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– 1 </a:t>
            </a:r>
            <a:endParaRPr lang="ru-RU" sz="3000" b="1" kern="0" dirty="0" smtClean="0">
              <a:solidFill>
                <a:srgbClr val="3333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95CE7">
                  <a:lumMod val="75000"/>
                </a:srgbClr>
              </a:buClr>
              <a:defRPr/>
            </a:pPr>
            <a:r>
              <a:rPr lang="ru-RU" sz="3000" b="1" kern="0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 </a:t>
            </a:r>
            <a:r>
              <a:rPr lang="ru-RU" sz="3000" b="1" kern="0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– 1  </a:t>
            </a:r>
            <a:endParaRPr lang="ru-RU" sz="3000" kern="0" dirty="0" smtClean="0">
              <a:solidFill>
                <a:srgbClr val="3333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14216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2656"/>
            <a:ext cx="4364091" cy="599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3138"/>
            <a:ext cx="4178802" cy="5812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13040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C:\Users\stvospital\Documents\Аттестация 2020-2021\Аникина Ж.Г.-справки\Аникина_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15" y="509180"/>
            <a:ext cx="8202170" cy="583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0120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7889" name="Picture 1" descr="G:\скан\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04664"/>
            <a:ext cx="7992888" cy="61114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7087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Александр\Downloads\450449Ф1.Б.2019.4 (1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28" y="260648"/>
            <a:ext cx="4436012" cy="659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Александр\Downloads\7218a6c692d855a8f737d35c19b1529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657" y="269562"/>
            <a:ext cx="4464496" cy="684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64299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AutoShape 2" descr="https://apf.mail.ru/cgi-bin/readmsg?id=16033050690141893973;0;6&amp;exif=1&amp;full=1&amp;x-email=zhanna.anikina1978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apf.mail.ru/cgi-bin/readmsg?id=16033050690141893973;0;6&amp;exif=1&amp;full=1&amp;x-email=zhanna.anikina1978%40mail.r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5" name="Picture 3" descr="C:\Users\stvospital\Documents\Аттестация 2020-2021\Аникина Ж.Г.-справки\Attachments_zhanna.anikina1978@mail.ru_2020-11-09_11-20-15\534571Ф1.Б.2019.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71" y="476672"/>
            <a:ext cx="4309426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370" y="483596"/>
            <a:ext cx="4318630" cy="6106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1316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476672"/>
            <a:ext cx="7772400" cy="1296144"/>
          </a:xfrm>
        </p:spPr>
        <p:txBody>
          <a:bodyPr/>
          <a:lstStyle/>
          <a:p>
            <a:pPr algn="ctr"/>
            <a:r>
              <a:rPr lang="ru-RU" altLang="ru-RU" sz="3600" i="1" dirty="0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14. Награды и поощрения</a:t>
            </a:r>
            <a:r>
              <a:rPr lang="ru-RU" altLang="ru-RU" sz="6000" i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6000" i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6154" name="Object 10"/>
          <p:cNvGraphicFramePr>
            <a:graphicFrameLocks noChangeAspect="1"/>
          </p:cNvGraphicFramePr>
          <p:nvPr/>
        </p:nvGraphicFramePr>
        <p:xfrm>
          <a:off x="539552" y="1052736"/>
          <a:ext cx="3990032" cy="557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2" name="Acrobat Document" r:id="rId3" imgW="5667139" imgH="8019997" progId="AcroExch.Document.DC">
                  <p:embed/>
                </p:oleObj>
              </mc:Choice>
              <mc:Fallback>
                <p:oleObj name="Acrobat Document" r:id="rId3" imgW="5667139" imgH="8019997" progId="AcroExch.Document.DC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1052736"/>
                        <a:ext cx="3990032" cy="55767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9338" y="1052735"/>
            <a:ext cx="3989387" cy="5624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463016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0178" name="Picture 2" descr="C:\Users\Пользователь\Downloads\Аникин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692696"/>
            <a:ext cx="4320480" cy="59046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980728"/>
            <a:ext cx="7858072" cy="1080120"/>
          </a:xfrm>
        </p:spPr>
        <p:txBody>
          <a:bodyPr/>
          <a:lstStyle/>
          <a:p>
            <a:pPr algn="ctr"/>
            <a:r>
              <a:rPr lang="ru-RU" sz="6000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000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200" i="1" dirty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1. Участие в инновационной (экспериментальной) деятельности</a:t>
            </a:r>
            <a:endParaRPr lang="ru-RU" sz="3200" dirty="0"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2060848"/>
            <a:ext cx="828092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  <a:defRPr/>
            </a:pP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</a:p>
          <a:p>
            <a:pPr>
              <a:defRPr/>
            </a:pPr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инновационная деятельность МДОУ «Детский сад №79 комбинированного вида»</a:t>
            </a:r>
          </a:p>
          <a:p>
            <a:pPr>
              <a:defRPr/>
            </a:pPr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«Использование инновационных подходов в организации эколого-оздоровительной работы с детьми дошкольного возраста», 2012-2017г.г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endParaRPr lang="ru-RU" sz="28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28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4725144"/>
            <a:ext cx="78488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«Использование эффективных педагогических технологий в развитии речи детей дошкольного возраста», 2018-2023г.г.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8454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620713"/>
            <a:ext cx="4103688" cy="564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5838" y="620713"/>
            <a:ext cx="4078287" cy="573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702262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664"/>
            <a:ext cx="4320480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1052736"/>
            <a:ext cx="4788024" cy="404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 descr="G:\скан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548680"/>
            <a:ext cx="4275036" cy="5976664"/>
          </a:xfrm>
          <a:prstGeom prst="rect">
            <a:avLst/>
          </a:prstGeom>
          <a:noFill/>
        </p:spPr>
      </p:pic>
      <p:pic>
        <p:nvPicPr>
          <p:cNvPr id="5" name="Picture 3" descr="C:\Users\stvospital\Documents\Аттестация 2020-2021\выписки\2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548680"/>
            <a:ext cx="4222537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0648"/>
            <a:ext cx="4258041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48" y="271001"/>
            <a:ext cx="4398628" cy="5822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814320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785</TotalTime>
  <Words>345</Words>
  <Application>Microsoft Office PowerPoint</Application>
  <PresentationFormat>Экран (4:3)</PresentationFormat>
  <Paragraphs>55</Paragraphs>
  <Slides>43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5" baseType="lpstr">
      <vt:lpstr>Поток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 1. Участие в инновационной (экспериментальной) деятельности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2. Наставничество</vt:lpstr>
      <vt:lpstr>3. Наличие публикаций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8. Экспертная деятельность.</vt:lpstr>
      <vt:lpstr>Презентация PowerPoint</vt:lpstr>
      <vt:lpstr>10. Позитивные результаты работы с воспитанниками.</vt:lpstr>
      <vt:lpstr>Презентация PowerPoint</vt:lpstr>
      <vt:lpstr>11. Качество взаимодействия с родителями.</vt:lpstr>
      <vt:lpstr>Презентация PowerPoint</vt:lpstr>
      <vt:lpstr>12.Работа с детьми из социально – неблагополучных семей. </vt:lpstr>
      <vt:lpstr>13. Участие педагога в профессиональных конкурсах.</vt:lpstr>
      <vt:lpstr>Презентация PowerPoint</vt:lpstr>
      <vt:lpstr>Презентация PowerPoint</vt:lpstr>
      <vt:lpstr>Презентация PowerPoint</vt:lpstr>
      <vt:lpstr>Презентация PowerPoint</vt:lpstr>
      <vt:lpstr>14. Награды и поощрения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Старший воспитатель</cp:lastModifiedBy>
  <cp:revision>40</cp:revision>
  <dcterms:created xsi:type="dcterms:W3CDTF">2020-10-27T14:32:13Z</dcterms:created>
  <dcterms:modified xsi:type="dcterms:W3CDTF">2020-11-18T10:37:52Z</dcterms:modified>
</cp:coreProperties>
</file>