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3" r:id="rId1"/>
  </p:sldMasterIdLst>
  <p:sldIdLst>
    <p:sldId id="256" r:id="rId2"/>
    <p:sldId id="275" r:id="rId3"/>
    <p:sldId id="258" r:id="rId4"/>
    <p:sldId id="276" r:id="rId5"/>
    <p:sldId id="322" r:id="rId6"/>
    <p:sldId id="277" r:id="rId7"/>
    <p:sldId id="284" r:id="rId8"/>
    <p:sldId id="285" r:id="rId9"/>
    <p:sldId id="279" r:id="rId10"/>
    <p:sldId id="280" r:id="rId11"/>
    <p:sldId id="282" r:id="rId12"/>
    <p:sldId id="286" r:id="rId13"/>
    <p:sldId id="288" r:id="rId14"/>
    <p:sldId id="287" r:id="rId15"/>
    <p:sldId id="325" r:id="rId16"/>
    <p:sldId id="304" r:id="rId17"/>
    <p:sldId id="305" r:id="rId18"/>
    <p:sldId id="329" r:id="rId19"/>
    <p:sldId id="289" r:id="rId20"/>
    <p:sldId id="290" r:id="rId21"/>
    <p:sldId id="320" r:id="rId22"/>
    <p:sldId id="334" r:id="rId23"/>
    <p:sldId id="293" r:id="rId24"/>
    <p:sldId id="310" r:id="rId25"/>
    <p:sldId id="311" r:id="rId26"/>
    <p:sldId id="330" r:id="rId27"/>
    <p:sldId id="312" r:id="rId28"/>
    <p:sldId id="313" r:id="rId29"/>
    <p:sldId id="323" r:id="rId30"/>
    <p:sldId id="332" r:id="rId31"/>
    <p:sldId id="335" r:id="rId32"/>
    <p:sldId id="294" r:id="rId33"/>
    <p:sldId id="324" r:id="rId34"/>
    <p:sldId id="328" r:id="rId35"/>
    <p:sldId id="296" r:id="rId36"/>
    <p:sldId id="331" r:id="rId37"/>
    <p:sldId id="314" r:id="rId38"/>
    <p:sldId id="315" r:id="rId39"/>
    <p:sldId id="326" r:id="rId40"/>
    <p:sldId id="291" r:id="rId41"/>
    <p:sldId id="292" r:id="rId42"/>
    <p:sldId id="283" r:id="rId43"/>
    <p:sldId id="303" r:id="rId44"/>
    <p:sldId id="297" r:id="rId45"/>
    <p:sldId id="327" r:id="rId46"/>
    <p:sldId id="333" r:id="rId47"/>
    <p:sldId id="306" r:id="rId48"/>
    <p:sldId id="309" r:id="rId49"/>
    <p:sldId id="307" r:id="rId50"/>
    <p:sldId id="299" r:id="rId51"/>
    <p:sldId id="300" r:id="rId52"/>
    <p:sldId id="316" r:id="rId53"/>
    <p:sldId id="317" r:id="rId54"/>
    <p:sldId id="301" r:id="rId55"/>
    <p:sldId id="302" r:id="rId56"/>
    <p:sldId id="321" r:id="rId57"/>
    <p:sldId id="295" r:id="rId58"/>
    <p:sldId id="336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90" d="100"/>
          <a:sy n="90" d="100"/>
        </p:scale>
        <p:origin x="102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2T07:34:56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24 24575,'784'0'0,"-744"-2"0,41-7 0,31-2 0,463 11 0,-447 11 0,0 1 0,1282-13 0,-1377-1 0,45-7 0,25-2 0,565 9 0,-325 4 0,-232-3 0,121 3 0,-227-2 0,0 0 0,0 1 0,0 0 0,0 0 0,0 0 0,0 0 0,0 1 0,-1 0 0,1 0 0,0 0 0,-1 1 0,0-1 0,1 1 0,4 4 0,-7-4 0,0 0 0,1 0 0,-1 0 0,0 0 0,0 0 0,-1 0 0,1 1 0,-1-1 0,0 1 0,0-1 0,0 1 0,0 0 0,0-1 0,-1 1 0,0 0 0,1-1 0,-1 1 0,-1 0 0,1 0 0,-1 3 0,-18 70 0,14-59 0,0 1 0,-5 36 0,7 260 0,6-163 0,-3 365 0,-1-501 0,-1 0 0,-1 0 0,0 0 0,-9 26 0,5-22 0,-6 41 0,10-19 0,4 80 0,2-80 0,-8 80 0,5-118 0,-1 0 0,1-1 0,-1 1 0,0-1 0,-1 1 0,1-1 0,0 0 0,-1 1 0,0-1 0,0 0 0,0 0 0,0 0 0,0-1 0,-1 1 0,1 0 0,-1-1 0,0 1 0,0-1 0,0 0 0,0 0 0,0 0 0,0-1 0,0 1 0,-1-1 0,1 1 0,-1-1 0,1 0 0,-7 1 0,-8 0 0,0 0 0,-1-1 0,1-1 0,-28-3 0,15 2 0,10 0 0,-292-1 0,252 8 0,-61 13 0,51-1 0,-29 4 0,10-1 0,68-15 0,0 0 0,0-2 0,-41 3 0,-40 4 0,66-6 0,-37 0 0,63-5 0,-61 1 0,-135-15 0,136 6 0,0 4 0,-87 5 0,45 1 0,45-3 0,-78-11 0,46 3 0,-163 7 0,123 5 0,-1223-3 0,1324 1 0,-43 9 0,44-5 0,-41 1 0,32-6 0,-1-1 0,1-3 0,0-2 0,0-2 0,-60-18 0,72 16 0,24 7 0,-1 0 0,0-1 0,1 0 0,-18-9 0,26 10 0,-1 1 0,1-1 0,0 1 0,-1-1 0,1 0 0,0 0 0,1 0 0,-1-1 0,1 1 0,-1-1 0,1 0 0,0 1 0,0-1 0,1 0 0,-1 0 0,1 0 0,-1-6 0,-2-14 0,2-1 0,0 0 0,2 0 0,5-40 0,-1-8 0,-3-933 67,-2 514-1499,1 464-5394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2T07:35:29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24575,'155'-2'0,"163"4"0,-302 0 0,0 0 0,20 6 0,-22-5 0,-1 0 0,1-1 0,26 1 0,538-4 0,-305 2 0,-272-1 0,1 0 0,0 0 0,-1 0 0,1 0 0,-1 1 0,1-1 0,-1 1 0,1-1 0,-1 1 0,1-1 0,-1 1 0,1 0 0,-1 0 0,0 0 0,1 0 0,-1 0 0,0 0 0,0 0 0,0 0 0,0 0 0,0 1 0,0-1 0,0 0 0,0 1 0,0-1 0,-1 1 0,1-1 0,-1 1 0,1-1 0,-1 1 0,1-1 0,-1 1 0,0 2 0,2 7 0,-2 1 0,1-1 0,-4 23 0,2 3 0,12 45 0,-6-56 0,-2 0 0,1 32 0,-4 577-1365,0-625-5461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2T07:35:42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0 24575,'0'733'0,"-8"-680"0,0-6 0,1 16 61,3-35-774,0 34 0,4-52-6113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2T07:35:54.9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24575,'641'0'0,"-580"8"0,-47-5 0,-1-1 0,25 1 0,77-5 0,201 4 0,-264 5 0,-39-4 0,0-1 0,24 1 0,51 1 0,-55-1 0,46-3 0,-77 0-34,0 0 0,0 0 0,0 0 0,1-1 0,-1 1-1,0-1 1,0 0 0,0 1 0,0-1 0,0 0 0,0 0 0,0 0 0,0 0-1,0-1 1,0 1 0,-1 0 0,1-1 0,0 1 0,-1-1 0,0 0-1,1 0 1,-1 1 0,0-1 0,0 0 0,0 0 0,0 0 0,0 0 0,0 0-1,0 0 1,-1-1 0,1 1 0,-1 0 0,0 0 0,1 0 0,-1-1 0,0 1-1,0 0 1,-1 0 0,0-4 0,1-3-6792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02T07:35:56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31 24575,'0'-2'0,"0"-1"0,0-3 0,2-3 0,3-1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4613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4776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452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103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293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34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874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68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588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873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636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6461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cdt2sar.schoolrm.ru/sveden/employees/28144/641642/?clear_cache=Y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customXml" Target="../ink/ink5.xml"/><Relationship Id="rId3" Type="http://schemas.openxmlformats.org/officeDocument/2006/relationships/hyperlink" Target="https://pedagog13.edurm.ru/news-joom/1832" TargetMode="External"/><Relationship Id="rId7" Type="http://schemas.openxmlformats.org/officeDocument/2006/relationships/customXml" Target="../ink/ink2.xml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customXml" Target="../ink/ink3.xml"/><Relationship Id="rId1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video-133658140_456257532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infourok.ru/user/savushkina-marina-melikovna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hyperlink" Target="https://vk.com/away.php?to=https%3A%2F%2Fcdt2sar.schoolrm.ru%2Flife%2Fvideo%2F28100%2F646659%2F&amp;el=snippet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16633"/>
            <a:ext cx="7776864" cy="15121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800" b="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sz="1800" b="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1800" b="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МУ ДО  «Центр детского творчества № 2» го Саранск</a:t>
            </a:r>
            <a:br>
              <a:rPr lang="ru-RU" sz="1800" b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ПОРТФОЛИО</a:t>
            </a:r>
            <a:br>
              <a:rPr lang="ru-RU" sz="1800" b="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1800" b="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педагога дополнительного образования</a:t>
            </a:r>
            <a:br>
              <a:rPr lang="ru-RU" sz="1800" b="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1800" b="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Савушкиной Марины </a:t>
            </a:r>
            <a:r>
              <a:rPr lang="ru-RU" sz="1800" b="0" dirty="0" err="1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Меликовны</a:t>
            </a:r>
            <a:br>
              <a:rPr lang="ru-RU" sz="1800" b="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ru-RU" sz="1800" b="0" dirty="0">
                <a:solidFill>
                  <a:srgbClr val="00206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дата рождения: 10.09.1991г.</a:t>
            </a:r>
            <a:endParaRPr lang="ru-RU" sz="1800" b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772816"/>
            <a:ext cx="4464496" cy="496855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6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Профессиональное образование:</a:t>
            </a:r>
          </a:p>
          <a:p>
            <a:pPr algn="just"/>
            <a:r>
              <a:rPr lang="ru-RU" sz="6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1.  </a:t>
            </a:r>
            <a:r>
              <a:rPr lang="ru-RU" sz="64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Среднее профессиональное,  Мордовский государственный университет им. Н. П. Огарева, специальность: социально – культурная деятельность и народное художественное творчество; руководитель  творческого коллектива, преподаватель.  </a:t>
            </a:r>
          </a:p>
          <a:p>
            <a:pPr algn="just"/>
            <a:r>
              <a:rPr lang="ru-RU" sz="6400" i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Диплом 90 СП 000067, выдан 01 июля 2011 г.</a:t>
            </a:r>
          </a:p>
          <a:p>
            <a:pPr algn="just"/>
            <a:r>
              <a:rPr lang="ru-RU" sz="6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2.  </a:t>
            </a:r>
            <a:r>
              <a:rPr lang="ru-RU" sz="64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Высшее педагогическое образование,  Мордовский государственный педагогический институт им. М. Е.  </a:t>
            </a:r>
            <a:r>
              <a:rPr lang="ru-RU" sz="6400" dirty="0" err="1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Евсевьева</a:t>
            </a:r>
            <a:r>
              <a:rPr lang="ru-RU" sz="6400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, квалификация Бакалавр.</a:t>
            </a:r>
          </a:p>
          <a:p>
            <a:pPr algn="just"/>
            <a:r>
              <a:rPr lang="ru-RU" sz="6400" i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Диплом  4957, выдан 30 января 2015 г.</a:t>
            </a:r>
          </a:p>
          <a:p>
            <a:pPr algn="just"/>
            <a:r>
              <a:rPr lang="ru-RU" sz="6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Стаж педагогической работы (по специальности): </a:t>
            </a:r>
            <a:r>
              <a:rPr lang="ru-RU" sz="6400" i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11 лет</a:t>
            </a:r>
          </a:p>
          <a:p>
            <a:pPr algn="just"/>
            <a:r>
              <a:rPr lang="ru-RU" sz="6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Общий трудовой стаж: </a:t>
            </a:r>
            <a:r>
              <a:rPr lang="ru-RU" sz="6400" i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11лет</a:t>
            </a:r>
          </a:p>
          <a:p>
            <a:pPr algn="just"/>
            <a:r>
              <a:rPr lang="ru-RU" sz="6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Наличие квалификационной категории:</a:t>
            </a:r>
            <a:r>
              <a:rPr lang="en-US" sz="6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ru-RU" sz="6400" i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первая</a:t>
            </a:r>
          </a:p>
          <a:p>
            <a:pPr algn="just"/>
            <a:r>
              <a:rPr lang="ru-RU" sz="6400" b="1" dirty="0">
                <a:solidFill>
                  <a:schemeClr val="tx1">
                    <a:lumMod val="95000"/>
                  </a:schemeClr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Дата последней аттестации: </a:t>
            </a:r>
            <a:r>
              <a:rPr lang="ru-RU" sz="6400" i="1" dirty="0">
                <a:solidFill>
                  <a:schemeClr val="tx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22.03.2018  , приказ № 252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8A6F29-48EC-C05E-C4EF-79CED545C72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8104" y="2096852"/>
            <a:ext cx="3456384" cy="43204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20EB0F-6AB2-CDE4-19C5-C5330E5E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38336"/>
            <a:ext cx="8784976" cy="842392"/>
          </a:xfrm>
        </p:spPr>
        <p:txBody>
          <a:bodyPr>
            <a:normAutofit/>
          </a:bodyPr>
          <a:lstStyle/>
          <a:p>
            <a:pPr algn="ctr"/>
            <a:r>
              <a:rPr kumimoji="0" lang="ru-RU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3. УЧАСТИЕ ДЕТЕЙ В КОНКУРСАХ, ВЫСТАВКАХ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1B1E0E3-5FB5-2584-9C8A-CB2C6BDE3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979" y="1052737"/>
            <a:ext cx="7632846" cy="57606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Муниципальный уровень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4E083D-9AAD-573D-717E-2CC69DC17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3" y="1628801"/>
            <a:ext cx="3171230" cy="43651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7D1869-0EA9-098B-366D-1A64BEC5E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385" y="1844824"/>
            <a:ext cx="3171230" cy="43651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9DF9DD-B116-020C-60CE-398B3746E8C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57617" y="2060848"/>
            <a:ext cx="3261643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6519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4BECA8-AA4D-76F3-2BC0-CB2DA9D67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856983" cy="720080"/>
          </a:xfrm>
        </p:spPr>
        <p:txBody>
          <a:bodyPr>
            <a:normAutofit/>
          </a:bodyPr>
          <a:lstStyle/>
          <a:p>
            <a:pPr algn="ctr"/>
            <a:r>
              <a:rPr kumimoji="0" lang="ru-RU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3. УЧАСТИЕ ДЕТЕЙ В КОНКУРСАХ, ВЫСТАВКАХ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A98C7-4EA3-5E2F-723B-D44A1BA62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56438"/>
            <a:ext cx="7634808" cy="792089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Муниципальный уровень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987139-C773-A381-44D2-E8CFBB033A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3223541" cy="44371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B434149-872F-5524-B4A1-3C35A58E27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0635" y="1948527"/>
            <a:ext cx="3134735" cy="443710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585B146-5EDC-7AA7-97E3-6187F1306BE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02845" y="2159235"/>
            <a:ext cx="3261643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544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D3C01-939B-46CC-9F3E-6564C4440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04664"/>
            <a:ext cx="8928991" cy="792088"/>
          </a:xfrm>
        </p:spPr>
        <p:txBody>
          <a:bodyPr>
            <a:normAutofit/>
          </a:bodyPr>
          <a:lstStyle/>
          <a:p>
            <a:pPr algn="ctr"/>
            <a:r>
              <a:rPr kumimoji="0" lang="ru-RU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3. УЧАСТИЕ ДЕТЕЙ В КОНКУРСАХ, ВЫСТАВКАХ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5076DE-D60F-6762-A6BB-1F13F6D15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96752"/>
            <a:ext cx="7706816" cy="576064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Муниципальный уровень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7D961E-5424-2830-635B-6386C42CE4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8453" y="2348880"/>
            <a:ext cx="4862243" cy="39216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AFE868-8D6C-4F45-5A96-55670070CF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823" y="1772816"/>
            <a:ext cx="3399511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07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640B94-B432-1993-F744-37F287A7F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0648"/>
            <a:ext cx="8928991" cy="811561"/>
          </a:xfrm>
        </p:spPr>
        <p:txBody>
          <a:bodyPr>
            <a:normAutofit/>
          </a:bodyPr>
          <a:lstStyle/>
          <a:p>
            <a:pPr algn="ctr"/>
            <a:r>
              <a:rPr kumimoji="0" lang="ru-RU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3. УЧАСТИЕ ДЕТЕЙ В КОНКУРСАХ, ВЫСТАВКАХ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1D998-1B21-60A6-A58C-532ABDAA45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124745"/>
            <a:ext cx="7706816" cy="432048"/>
          </a:xfrm>
        </p:spPr>
        <p:txBody>
          <a:bodyPr>
            <a:normAutofit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Муниципальный уровень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8CE490-0262-9A24-9D59-DE4DEC51C1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646199"/>
            <a:ext cx="2893974" cy="409631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663B2C-2364-E448-CBC1-DF5ABE86FD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77945" y="1916832"/>
            <a:ext cx="2893974" cy="40963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6C8F532-AF04-6D04-7FB0-59C03DB9D0B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4490" y="2261378"/>
            <a:ext cx="2893974" cy="409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78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F287C-8D67-165C-7425-80991BC4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773453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501A69-D697-EA05-15E3-DFEA1C64EC7E}"/>
              </a:ext>
            </a:extLst>
          </p:cNvPr>
          <p:cNvSpPr txBox="1"/>
          <p:nvPr/>
        </p:nvSpPr>
        <p:spPr>
          <a:xfrm>
            <a:off x="609599" y="1196450"/>
            <a:ext cx="7634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публикации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AC97EF-FC29-3DF0-7701-992FA32C4A1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801828"/>
            <a:ext cx="3428834" cy="48691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812DFE-4691-5706-8F60-17A80D64C1D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2055" y="1801830"/>
            <a:ext cx="3412314" cy="486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26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F287C-8D67-165C-7425-80991BC4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773453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B76B44-22EB-975A-2370-196A8F493D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882" y="1690466"/>
            <a:ext cx="2903523" cy="41044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50A8A4D-AF80-5D4F-FC29-9CB2F3BB31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3242" y="2347228"/>
            <a:ext cx="2899724" cy="410445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501A69-D697-EA05-15E3-DFEA1C64EC7E}"/>
              </a:ext>
            </a:extLst>
          </p:cNvPr>
          <p:cNvSpPr txBox="1"/>
          <p:nvPr/>
        </p:nvSpPr>
        <p:spPr>
          <a:xfrm>
            <a:off x="609599" y="1196450"/>
            <a:ext cx="7634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публикации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7F2AAD-40E8-2B05-ACA5-11953AB46EE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49719" y="2018848"/>
            <a:ext cx="290732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48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603330-7D44-45DE-D840-D92C7F1BF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720080"/>
          </a:xfrm>
        </p:spPr>
        <p:txBody>
          <a:bodyPr>
            <a:normAutofit/>
          </a:bodyPr>
          <a:lstStyle/>
          <a:p>
            <a:r>
              <a:rPr kumimoji="0" lang="ru-RU" sz="2400" b="0" i="0" u="none" strike="noStrike" kern="1200" cap="all" spc="20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Наличие публикаций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C97AD0-9677-F130-DFBD-4A3FF7A25E2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5311" y="1839471"/>
            <a:ext cx="2968559" cy="45365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713391-85AD-91AB-2AD0-5D4F7AA8899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0132" y="1839471"/>
            <a:ext cx="3158002" cy="44626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D7DAD2-4E1E-5FD1-1929-462095572964}"/>
              </a:ext>
            </a:extLst>
          </p:cNvPr>
          <p:cNvSpPr txBox="1"/>
          <p:nvPr/>
        </p:nvSpPr>
        <p:spPr>
          <a:xfrm>
            <a:off x="539552" y="1268761"/>
            <a:ext cx="83529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Интернет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публикации</a:t>
            </a:r>
          </a:p>
        </p:txBody>
      </p:sp>
    </p:spTree>
    <p:extLst>
      <p:ext uri="{BB962C8B-B14F-4D97-AF65-F5344CB8AC3E}">
        <p14:creationId xmlns:p14="http://schemas.microsoft.com/office/powerpoint/2010/main" val="3618181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0488F2-C50E-0CA1-FA69-C00F129E2F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41044" y="1807844"/>
            <a:ext cx="3152512" cy="445643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71B266-BDDE-0EFA-A2D0-99C867984B1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1807843"/>
            <a:ext cx="2880320" cy="4456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A98BA8-4681-FABD-6487-B46A014BA322}"/>
              </a:ext>
            </a:extLst>
          </p:cNvPr>
          <p:cNvSpPr txBox="1"/>
          <p:nvPr/>
        </p:nvSpPr>
        <p:spPr>
          <a:xfrm>
            <a:off x="646583" y="1157536"/>
            <a:ext cx="7850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публикации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91F68FC-8C89-C6AA-8705-3B3CD9965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82968"/>
            <a:ext cx="8136903" cy="941776"/>
          </a:xfrm>
        </p:spPr>
        <p:txBody>
          <a:bodyPr>
            <a:normAutofit/>
          </a:bodyPr>
          <a:lstStyle/>
          <a:p>
            <a:r>
              <a:rPr kumimoji="0" lang="ru-RU" sz="2400" b="0" i="0" u="none" strike="noStrike" kern="1200" cap="all" spc="20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 Наличие публикаций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68550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BF287C-8D67-165C-7425-80991BC4A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773453" cy="720080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501A69-D697-EA05-15E3-DFEA1C64EC7E}"/>
              </a:ext>
            </a:extLst>
          </p:cNvPr>
          <p:cNvSpPr txBox="1"/>
          <p:nvPr/>
        </p:nvSpPr>
        <p:spPr>
          <a:xfrm>
            <a:off x="609599" y="1196450"/>
            <a:ext cx="76348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87E780-07A6-013E-A5FB-7EF396DF7D65}"/>
              </a:ext>
            </a:extLst>
          </p:cNvPr>
          <p:cNvSpPr txBox="1"/>
          <p:nvPr/>
        </p:nvSpPr>
        <p:spPr>
          <a:xfrm>
            <a:off x="179511" y="1707872"/>
            <a:ext cx="8773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https://cdt2sar.schoolrm.ru/sveden/employees/28144/641642/?clear_cache=Y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01C970-97D5-3571-9384-D1FC07646B4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0454" y="2126961"/>
            <a:ext cx="5983092" cy="446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359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A77103-2FC3-500E-82E5-02D47F384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95C545-8404-6C30-6BD1-588C32DF39E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9301" y="1390410"/>
            <a:ext cx="3742029" cy="53012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9C548A-69C8-F703-D7BD-74C8558BF13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390410"/>
            <a:ext cx="3755742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9560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C15CC5-8A78-00A5-62E6-67E5E75A2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260648"/>
            <a:ext cx="8136904" cy="823047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- представление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DFA89B-6CE0-E65F-FB38-2A0AD7B59A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160" y="1120732"/>
            <a:ext cx="2789659" cy="2092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60B0A5-C6F4-A612-3E22-4A35223B9FCB}"/>
              </a:ext>
            </a:extLst>
          </p:cNvPr>
          <p:cNvSpPr txBox="1"/>
          <p:nvPr/>
        </p:nvSpPr>
        <p:spPr>
          <a:xfrm>
            <a:off x="4211961" y="3170617"/>
            <a:ext cx="4794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объединение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«Юные мастера»,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«Осенний букет». ДДТ, 2021 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8AED83-0BED-6D77-A717-BC27B668077C}"/>
              </a:ext>
            </a:extLst>
          </p:cNvPr>
          <p:cNvSpPr txBox="1"/>
          <p:nvPr/>
        </p:nvSpPr>
        <p:spPr>
          <a:xfrm>
            <a:off x="4211960" y="6012577"/>
            <a:ext cx="4608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объединение «Калейдоскоп»,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«Витраж». ДДТ, 2020 г.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FCDC4E-8193-3748-8F44-C14CEAEC7E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10" y="3959255"/>
            <a:ext cx="2785009" cy="208875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FFCCCF-ED27-3109-A636-CEA962F66F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1142984"/>
            <a:ext cx="3959034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79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D61B12-F684-ED46-8422-8A0D731A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260648"/>
            <a:ext cx="8856983" cy="1296144"/>
          </a:xfrm>
        </p:spPr>
        <p:txBody>
          <a:bodyPr>
            <a:noAutofit/>
          </a:bodyPr>
          <a:lstStyle/>
          <a:p>
            <a:pPr algn="ctr"/>
            <a:r>
              <a:rPr kumimoji="0" lang="ru-RU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 (очно)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F6D68E-3AB4-7E1B-A517-D861EA1CA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3212976"/>
            <a:ext cx="3960440" cy="12961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17DEE3-DD51-6BCA-4F49-3E8D032DF5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6" y="1664692"/>
            <a:ext cx="3678850" cy="505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339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E629F-A155-5242-87C6-D119B726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368152"/>
          </a:xfrm>
        </p:spPr>
        <p:txBody>
          <a:bodyPr>
            <a:normAutofit/>
          </a:bodyPr>
          <a:lstStyle/>
          <a:p>
            <a:r>
              <a:rPr kumimoji="0" lang="ru-RU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 (очно)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8CCEC2-6AF9-04C3-9BF6-2FC9E640EE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035876"/>
            <a:ext cx="2016224" cy="4709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570CCB-5F62-1555-D9F2-7E516E60D81C}"/>
              </a:ext>
            </a:extLst>
          </p:cNvPr>
          <p:cNvSpPr txBox="1"/>
          <p:nvPr/>
        </p:nvSpPr>
        <p:spPr>
          <a:xfrm>
            <a:off x="2364392" y="1521032"/>
            <a:ext cx="455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6A8B53-4EC9-B671-378E-117F723C7DEF}"/>
              </a:ext>
            </a:extLst>
          </p:cNvPr>
          <p:cNvSpPr txBox="1"/>
          <p:nvPr/>
        </p:nvSpPr>
        <p:spPr>
          <a:xfrm>
            <a:off x="3791297" y="5805264"/>
            <a:ext cx="4885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59E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https://pedagog13.edurm.ru/news-joom/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1832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F52646-E3A5-551C-81F5-25FDE7B9BF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9208" y="2102361"/>
            <a:ext cx="5497248" cy="355483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F186BEB5-A3EC-E522-5569-43117988B03D}"/>
                  </a:ext>
                </a:extLst>
              </p14:cNvPr>
              <p14:cNvContentPartPr/>
              <p14:nvPr/>
            </p14:nvContentPartPr>
            <p14:xfrm>
              <a:off x="1098846" y="4930831"/>
              <a:ext cx="1784160" cy="71280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F186BEB5-A3EC-E522-5569-43117988B03D}"/>
                  </a:ext>
                </a:extLst>
              </p:cNvPr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89846" y="4921831"/>
                <a:ext cx="1801800" cy="73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FCD9F776-5E0F-D3A9-3DAE-E7257BEAE2DF}"/>
                  </a:ext>
                </a:extLst>
              </p14:cNvPr>
              <p14:cNvContentPartPr/>
              <p14:nvPr/>
            </p14:nvContentPartPr>
            <p14:xfrm>
              <a:off x="4990342" y="2969793"/>
              <a:ext cx="551880" cy="36108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FCD9F776-5E0F-D3A9-3DAE-E7257BEAE2DF}"/>
                  </a:ext>
                </a:extLst>
              </p:cNvPr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4981342" y="2960793"/>
                <a:ext cx="569520" cy="37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Рукописный ввод 16">
                <a:extLst>
                  <a:ext uri="{FF2B5EF4-FFF2-40B4-BE49-F238E27FC236}">
                    <a16:creationId xmlns:a16="http://schemas.microsoft.com/office/drawing/2014/main" id="{39A1D156-BA30-28EE-F786-9FD5E56EED24}"/>
                  </a:ext>
                </a:extLst>
              </p14:cNvPr>
              <p14:cNvContentPartPr/>
              <p14:nvPr/>
            </p14:nvContentPartPr>
            <p14:xfrm>
              <a:off x="4962622" y="2973033"/>
              <a:ext cx="11520" cy="358560"/>
            </p14:xfrm>
          </p:contentPart>
        </mc:Choice>
        <mc:Fallback xmlns="">
          <p:pic>
            <p:nvPicPr>
              <p:cNvPr id="17" name="Рукописный ввод 16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9A1D156-BA30-28EE-F786-9FD5E56EED24}"/>
                  </a:ext>
                </a:extLst>
              </p:cNvPr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4953622" y="2964033"/>
                <a:ext cx="29160" cy="37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9D9D04D-6B63-17D3-1814-FC9C8330CE38}"/>
              </a:ext>
            </a:extLst>
          </p:cNvPr>
          <p:cNvGrpSpPr/>
          <p:nvPr/>
        </p:nvGrpSpPr>
        <p:grpSpPr>
          <a:xfrm>
            <a:off x="4968022" y="3325113"/>
            <a:ext cx="574920" cy="33480"/>
            <a:chOff x="4968022" y="3325113"/>
            <a:chExt cx="574920" cy="3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Рукописный ввод 18">
                  <a:extLst>
                    <a:ext uri="{FF2B5EF4-FFF2-40B4-BE49-F238E27FC236}">
                      <a16:creationId xmlns:a16="http://schemas.microsoft.com/office/drawing/2014/main" id="{74646EE2-E3A3-0D70-B345-00EA0A8A5B50}"/>
                    </a:ext>
                  </a:extLst>
                </p14:cNvPr>
                <p14:cNvContentPartPr/>
                <p14:nvPr/>
              </p14:nvContentPartPr>
              <p14:xfrm>
                <a:off x="4979182" y="3332673"/>
                <a:ext cx="563760" cy="25920"/>
              </p14:xfrm>
            </p:contentPart>
          </mc:Choice>
          <mc:Fallback xmlns="">
            <p:pic>
              <p:nvPicPr>
                <p:cNvPr id="19" name="Рукописный ввод 18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74646EE2-E3A3-0D70-B345-00EA0A8A5B50}"/>
                    </a:ext>
                  </a:extLst>
                </p:cNvPr>
                <p:cNvPicPr/>
                <p:nvPr/>
              </p:nvPicPr>
              <p:blipFill>
                <a:blip r:embed="rId12" cstate="print"/>
                <a:stretch>
                  <a:fillRect/>
                </a:stretch>
              </p:blipFill>
              <p:spPr>
                <a:xfrm>
                  <a:off x="4970542" y="3323673"/>
                  <a:ext cx="5814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Рукописный ввод 19">
                  <a:extLst>
                    <a:ext uri="{FF2B5EF4-FFF2-40B4-BE49-F238E27FC236}">
                      <a16:creationId xmlns:a16="http://schemas.microsoft.com/office/drawing/2014/main" id="{7F42498E-BAB3-202D-BAC3-BECC64F4800A}"/>
                    </a:ext>
                  </a:extLst>
                </p14:cNvPr>
                <p14:cNvContentPartPr/>
                <p14:nvPr/>
              </p14:nvContentPartPr>
              <p14:xfrm>
                <a:off x="4968022" y="3325113"/>
                <a:ext cx="2880" cy="11160"/>
              </p14:xfrm>
            </p:contentPart>
          </mc:Choice>
          <mc:Fallback xmlns="">
            <p:pic>
              <p:nvPicPr>
                <p:cNvPr id="20" name="Рукописный ввод 19">
                  <a:extLst>
                    <a:ext uri="{FF2B5EF4-FFF2-40B4-BE49-F238E27FC236}">
                      <a16:creationId xmlns:p14="http://schemas.microsoft.com/office/powerpoint/2010/main" xmlns="" xmlns:a16="http://schemas.microsoft.com/office/drawing/2014/main" id="{7F42498E-BAB3-202D-BAC3-BECC64F4800A}"/>
                    </a:ext>
                  </a:extLst>
                </p:cNvPr>
                <p:cNvPicPr/>
                <p:nvPr/>
              </p:nvPicPr>
              <p:blipFill>
                <a:blip r:embed="rId14" cstate="print"/>
                <a:stretch>
                  <a:fillRect/>
                </a:stretch>
              </p:blipFill>
              <p:spPr>
                <a:xfrm>
                  <a:off x="4959382" y="3316473"/>
                  <a:ext cx="20520" cy="28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11198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CE629F-A155-5242-87C6-D119B7269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368152"/>
          </a:xfrm>
        </p:spPr>
        <p:txBody>
          <a:bodyPr>
            <a:normAutofit/>
          </a:bodyPr>
          <a:lstStyle/>
          <a:p>
            <a:r>
              <a:rPr kumimoji="0" lang="ru-RU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 (очно)</a:t>
            </a:r>
            <a:endParaRPr lang="ru-RU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570CCB-5F62-1555-D9F2-7E516E60D81C}"/>
              </a:ext>
            </a:extLst>
          </p:cNvPr>
          <p:cNvSpPr txBox="1"/>
          <p:nvPr/>
        </p:nvSpPr>
        <p:spPr>
          <a:xfrm>
            <a:off x="2364392" y="1521032"/>
            <a:ext cx="4559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A2ABEA-C3EA-FB84-F162-B1B10670777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360" y="1958337"/>
            <a:ext cx="4641656" cy="45049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3440565-D23A-38D3-64AE-1431ECBD4E64}"/>
              </a:ext>
            </a:extLst>
          </p:cNvPr>
          <p:cNvSpPr txBox="1"/>
          <p:nvPr/>
        </p:nvSpPr>
        <p:spPr>
          <a:xfrm>
            <a:off x="4823520" y="5301208"/>
            <a:ext cx="4320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https://vk.com/video-133658140_456257532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1CBF40-52AE-88EB-DCA3-AAA48CDAE88C}"/>
              </a:ext>
            </a:extLst>
          </p:cNvPr>
          <p:cNvSpPr txBox="1"/>
          <p:nvPr/>
        </p:nvSpPr>
        <p:spPr>
          <a:xfrm>
            <a:off x="5364088" y="2564904"/>
            <a:ext cx="3096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Интервью в Мордовском национальном театре на республиканской торжественной церемонии, посвященной Дню матери.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Народное телевидение Мордовии. Эфир от 29.11.2022</a:t>
            </a:r>
          </a:p>
        </p:txBody>
      </p:sp>
    </p:spTree>
    <p:extLst>
      <p:ext uri="{BB962C8B-B14F-4D97-AF65-F5344CB8AC3E}">
        <p14:creationId xmlns:p14="http://schemas.microsoft.com/office/powerpoint/2010/main" val="2957381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B8D7-DE5D-DAC0-6B95-10A2E995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5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 – классов, открытых мероприятий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B616F-E07D-BBDD-EA6A-8F7A487A4641}"/>
              </a:ext>
            </a:extLst>
          </p:cNvPr>
          <p:cNvSpPr txBox="1"/>
          <p:nvPr/>
        </p:nvSpPr>
        <p:spPr>
          <a:xfrm>
            <a:off x="179511" y="1348678"/>
            <a:ext cx="878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9CA17A-9706-6152-6288-0B2D624E1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3" y="1725920"/>
            <a:ext cx="3539487" cy="500321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E9CE404-239D-4C4F-E337-DEB88A2C97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725920"/>
            <a:ext cx="2949792" cy="39330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A3F9C6-6A4C-5371-93A2-9AF951A5B0CD}"/>
              </a:ext>
            </a:extLst>
          </p:cNvPr>
          <p:cNvSpPr txBox="1"/>
          <p:nvPr/>
        </p:nvSpPr>
        <p:spPr>
          <a:xfrm>
            <a:off x="4716016" y="5877272"/>
            <a:ext cx="396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осенних каникул «Листья желтые летят».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ЦДТ № 2, 2022 г.</a:t>
            </a:r>
          </a:p>
        </p:txBody>
      </p:sp>
    </p:spTree>
    <p:extLst>
      <p:ext uri="{BB962C8B-B14F-4D97-AF65-F5344CB8AC3E}">
        <p14:creationId xmlns:p14="http://schemas.microsoft.com/office/powerpoint/2010/main" val="401719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B8D7-DE5D-DAC0-6B95-10A2E995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40" y="332656"/>
            <a:ext cx="8840255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 – классов, открытых мероприятий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987F39-B626-3E3A-CB22-89B26EC0437C}"/>
              </a:ext>
            </a:extLst>
          </p:cNvPr>
          <p:cNvSpPr txBox="1"/>
          <p:nvPr/>
        </p:nvSpPr>
        <p:spPr>
          <a:xfrm>
            <a:off x="366034" y="5338080"/>
            <a:ext cx="3962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Мастер – класс отчетной выставки, тема «Дерево из бисера».</a:t>
            </a:r>
            <a:r>
              <a:rPr kumimoji="0" lang="ru-RU" sz="1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ДДТ,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2018 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E0796-9157-8BCB-71BE-B38E3C91F861}"/>
              </a:ext>
            </a:extLst>
          </p:cNvPr>
          <p:cNvSpPr txBox="1"/>
          <p:nvPr/>
        </p:nvSpPr>
        <p:spPr>
          <a:xfrm>
            <a:off x="4932040" y="5373215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Закрытие лаг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Трансформер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ДДТ, 2018 г.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1CBB28-4634-1315-13C7-E64C8832A4B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240" y="2132856"/>
            <a:ext cx="4301991" cy="28803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539239-BA95-467E-C53F-4CCF935D3E4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14525" y="2134970"/>
            <a:ext cx="4318993" cy="28782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0F6A96-6038-AD7B-6543-5B35559B1990}"/>
              </a:ext>
            </a:extLst>
          </p:cNvPr>
          <p:cNvSpPr txBox="1"/>
          <p:nvPr/>
        </p:nvSpPr>
        <p:spPr>
          <a:xfrm>
            <a:off x="2286000" y="15835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134910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B8D7-DE5D-DAC0-6B95-10A2E995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32656"/>
            <a:ext cx="8941785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 – классов, открытых мероприятий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847662C-E15A-539A-3C5B-C3620C3F21E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02958" y="2276872"/>
            <a:ext cx="4646332" cy="30963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43F0CD-8AD0-BEB8-2F33-89E292D317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2276872"/>
            <a:ext cx="4128458" cy="3096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FF67D0-0CC0-DE70-C193-1299ECA836E3}"/>
              </a:ext>
            </a:extLst>
          </p:cNvPr>
          <p:cNvSpPr txBox="1"/>
          <p:nvPr/>
        </p:nvSpPr>
        <p:spPr>
          <a:xfrm>
            <a:off x="467544" y="5764613"/>
            <a:ext cx="83925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 по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бисероплетению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тема «Незабудки». ДДТ, 2018 г.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8F7ABD-850E-F386-F360-BE51AE778C9A}"/>
              </a:ext>
            </a:extLst>
          </p:cNvPr>
          <p:cNvSpPr txBox="1"/>
          <p:nvPr/>
        </p:nvSpPr>
        <p:spPr>
          <a:xfrm>
            <a:off x="2377816" y="169151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378731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B8D7-DE5D-DAC0-6B95-10A2E995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5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 – классов, открытых мероприятий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D4A4AB-C2A5-2B55-2B9B-DDC0CD1F01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8064" y="2132856"/>
            <a:ext cx="4316423" cy="2880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987F39-B626-3E3A-CB22-89B26EC0437C}"/>
              </a:ext>
            </a:extLst>
          </p:cNvPr>
          <p:cNvSpPr txBox="1"/>
          <p:nvPr/>
        </p:nvSpPr>
        <p:spPr>
          <a:xfrm>
            <a:off x="539552" y="5373216"/>
            <a:ext cx="3962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на Дне открытых дверей, тема «Батик». ДДТ, 2019 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0E0796-9157-8BCB-71BE-B38E3C91F861}"/>
              </a:ext>
            </a:extLst>
          </p:cNvPr>
          <p:cNvSpPr txBox="1"/>
          <p:nvPr/>
        </p:nvSpPr>
        <p:spPr>
          <a:xfrm>
            <a:off x="4932040" y="5373215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на отчетном концерте, тема «Вышивка бисером». ДДТ, 2019 г.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EA13B0C-ADCC-84E2-1025-E1CBB0D3C6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132856"/>
            <a:ext cx="4337423" cy="28803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FBF23D-F900-EC1B-05F4-86CF7735496F}"/>
              </a:ext>
            </a:extLst>
          </p:cNvPr>
          <p:cNvSpPr txBox="1"/>
          <p:nvPr/>
        </p:nvSpPr>
        <p:spPr>
          <a:xfrm>
            <a:off x="1907704" y="158350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530752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B8D7-DE5D-DAC0-6B95-10A2E995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32656"/>
            <a:ext cx="8928991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 – классов, открытых мероприятий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F67D0-0CC0-DE70-C193-1299ECA836E3}"/>
              </a:ext>
            </a:extLst>
          </p:cNvPr>
          <p:cNvSpPr txBox="1"/>
          <p:nvPr/>
        </p:nvSpPr>
        <p:spPr>
          <a:xfrm>
            <a:off x="107505" y="5188549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Проведение открытого мероприятия «Праздники и игры народов мира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ДДТ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2019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3B011D-0985-7010-59E7-6427DC0076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044493"/>
            <a:ext cx="4294710" cy="276901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F73D6D-0EBE-4B7F-852B-55F5B42D9A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64496" y="2044493"/>
            <a:ext cx="4572000" cy="27690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23B57A-AF05-DF8D-8E46-6ECDCB6A8E20}"/>
              </a:ext>
            </a:extLst>
          </p:cNvPr>
          <p:cNvSpPr txBox="1"/>
          <p:nvPr/>
        </p:nvSpPr>
        <p:spPr>
          <a:xfrm>
            <a:off x="2555776" y="157997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4000393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B8D7-DE5D-DAC0-6B95-10A2E995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32656"/>
            <a:ext cx="8928991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 – классов, открытых мероприятий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F67D0-0CC0-DE70-C193-1299ECA836E3}"/>
              </a:ext>
            </a:extLst>
          </p:cNvPr>
          <p:cNvSpPr txBox="1"/>
          <p:nvPr/>
        </p:nvSpPr>
        <p:spPr>
          <a:xfrm>
            <a:off x="107503" y="5512586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Проведение мастер-класса «Цветы из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фоамирана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ЦДТ №2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2022 г.</a:t>
            </a:r>
          </a:p>
        </p:txBody>
      </p:sp>
      <p:pic>
        <p:nvPicPr>
          <p:cNvPr id="5" name="Рисунок 4" descr="Изображение выглядит как текст, человек, ребено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0F73B674-B614-6B91-6AB0-8C4A6508E0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28" y="2066282"/>
            <a:ext cx="4585401" cy="2864806"/>
          </a:xfrm>
          <a:prstGeom prst="rect">
            <a:avLst/>
          </a:prstGeom>
        </p:spPr>
      </p:pic>
      <p:pic>
        <p:nvPicPr>
          <p:cNvPr id="9" name="Рисунок 8" descr="Изображение выглядит как человек, стол, внутренний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CB73D564-A174-0A14-DD6D-2A4DA8976A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066282"/>
            <a:ext cx="3827716" cy="2864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E6313F-FFCA-AD0C-82D8-A1C8A1501A81}"/>
              </a:ext>
            </a:extLst>
          </p:cNvPr>
          <p:cNvSpPr txBox="1"/>
          <p:nvPr/>
        </p:nvSpPr>
        <p:spPr>
          <a:xfrm>
            <a:off x="2285999" y="157192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1929157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B8D7-DE5D-DAC0-6B95-10A2E995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32656"/>
            <a:ext cx="8928991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 – классов, открытых мероприятий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FF67D0-0CC0-DE70-C193-1299ECA836E3}"/>
              </a:ext>
            </a:extLst>
          </p:cNvPr>
          <p:cNvSpPr txBox="1"/>
          <p:nvPr/>
        </p:nvSpPr>
        <p:spPr>
          <a:xfrm>
            <a:off x="107504" y="5451454"/>
            <a:ext cx="892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Проведение мастер – класса на День отца «Подарок папе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ЦДТ №2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2022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9AF2CA-91E1-FB10-54BA-6DC814AA384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070855"/>
            <a:ext cx="4156926" cy="311769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DB91BD-2873-0077-A35F-51E8BD8AC9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5851" y="2070855"/>
            <a:ext cx="4205235" cy="31539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7B7226-73C7-CBE8-8F32-D3EBB4727C89}"/>
              </a:ext>
            </a:extLst>
          </p:cNvPr>
          <p:cNvSpPr txBox="1"/>
          <p:nvPr/>
        </p:nvSpPr>
        <p:spPr>
          <a:xfrm>
            <a:off x="2349036" y="1593153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</a:t>
            </a:r>
          </a:p>
        </p:txBody>
      </p:sp>
    </p:spTree>
    <p:extLst>
      <p:ext uri="{BB962C8B-B14F-4D97-AF65-F5344CB8AC3E}">
        <p14:creationId xmlns:p14="http://schemas.microsoft.com/office/powerpoint/2010/main" val="2158825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36904" cy="890144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Реализация образовательных программ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C65E36-0F03-AA65-5A1C-18D799101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522767"/>
            <a:ext cx="3394910" cy="1912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2E95C3-C65D-AA1B-C46D-53B46640C76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9575" y="4128282"/>
            <a:ext cx="3386881" cy="19077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B0014B-65F4-BBB1-EF8B-39FC5ECBD0FE}"/>
              </a:ext>
            </a:extLst>
          </p:cNvPr>
          <p:cNvSpPr txBox="1"/>
          <p:nvPr/>
        </p:nvSpPr>
        <p:spPr>
          <a:xfrm>
            <a:off x="4281957" y="3198569"/>
            <a:ext cx="46105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Детское объединение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«Калейдоскоп», тема «Витраж». ДДТ, 2020 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E64B54-BA98-8133-BA23-F491F10DE3CC}"/>
              </a:ext>
            </a:extLst>
          </p:cNvPr>
          <p:cNvSpPr txBox="1"/>
          <p:nvPr/>
        </p:nvSpPr>
        <p:spPr>
          <a:xfrm>
            <a:off x="4281957" y="6134764"/>
            <a:ext cx="4610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Детское объединение </a:t>
            </a:r>
          </a:p>
          <a:p>
            <a:pPr lvl="0" algn="ctr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«Калейдоскоп», тема «Витраж».</a:t>
            </a:r>
            <a:r>
              <a:rPr kumimoji="0" lang="ru-RU" sz="1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ДДТ,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2020 г.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2D7A2BA-1B51-6740-57C1-6E81FA93B2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1285860"/>
            <a:ext cx="3879064" cy="533523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B8D7-DE5D-DAC0-6B95-10A2E995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5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 – классов, открытых мероприятий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B616F-E07D-BBDD-EA6A-8F7A487A4641}"/>
              </a:ext>
            </a:extLst>
          </p:cNvPr>
          <p:cNvSpPr txBox="1"/>
          <p:nvPr/>
        </p:nvSpPr>
        <p:spPr>
          <a:xfrm>
            <a:off x="179512" y="1547270"/>
            <a:ext cx="878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F428034-9B22-B61D-92E7-718D86C75F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79089"/>
            <a:ext cx="3384376" cy="478396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5D59ECD-CFFA-84C2-E83B-D6F64975A63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7956" y="1979089"/>
            <a:ext cx="4560534" cy="3420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E86FE5-BF54-6F2F-1F75-6A1F20D47858}"/>
              </a:ext>
            </a:extLst>
          </p:cNvPr>
          <p:cNvSpPr txBox="1"/>
          <p:nvPr/>
        </p:nvSpPr>
        <p:spPr>
          <a:xfrm>
            <a:off x="4307956" y="5517232"/>
            <a:ext cx="45605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 «Волшебная избушка». МОУ «СОШ №38», 2022 г.</a:t>
            </a:r>
          </a:p>
        </p:txBody>
      </p:sp>
    </p:spTree>
    <p:extLst>
      <p:ext uri="{BB962C8B-B14F-4D97-AF65-F5344CB8AC3E}">
        <p14:creationId xmlns:p14="http://schemas.microsoft.com/office/powerpoint/2010/main" val="7318150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B6B8D7-DE5D-DAC0-6B95-10A2E995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5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 – классов, открытых мероприятий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AB616F-E07D-BBDD-EA6A-8F7A487A4641}"/>
              </a:ext>
            </a:extLst>
          </p:cNvPr>
          <p:cNvSpPr txBox="1"/>
          <p:nvPr/>
        </p:nvSpPr>
        <p:spPr>
          <a:xfrm>
            <a:off x="179512" y="1500808"/>
            <a:ext cx="878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0BE3C29-B7EA-11C0-BF69-C0FA3DC8B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16" y="1994874"/>
            <a:ext cx="294979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CF9339-9F5F-BC75-3E56-960F44AE82C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0894" y="1994874"/>
            <a:ext cx="2964884" cy="3953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220835-1658-4292-50BC-888011B7EC15}"/>
              </a:ext>
            </a:extLst>
          </p:cNvPr>
          <p:cNvSpPr txBox="1"/>
          <p:nvPr/>
        </p:nvSpPr>
        <p:spPr>
          <a:xfrm>
            <a:off x="3162072" y="2973610"/>
            <a:ext cx="28198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мастер-класса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Кукла-крупеничка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Мордовском национальном театре. Республиканская торжественная церемония награждения, посвященная  Дню матери.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29.11.2022 </a:t>
            </a:r>
          </a:p>
        </p:txBody>
      </p:sp>
    </p:spTree>
    <p:extLst>
      <p:ext uri="{BB962C8B-B14F-4D97-AF65-F5344CB8AC3E}">
        <p14:creationId xmlns:p14="http://schemas.microsoft.com/office/powerpoint/2010/main" val="1768526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8013DE-BA5F-F554-0E59-6303E7C59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5" cy="86409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166A45E-5D70-9090-6A99-C6913A9A8FB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2128" y="1710100"/>
            <a:ext cx="3579743" cy="50667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B4B5E8-E556-8141-C5BA-9B7A5500E260}"/>
              </a:ext>
            </a:extLst>
          </p:cNvPr>
          <p:cNvSpPr txBox="1"/>
          <p:nvPr/>
        </p:nvSpPr>
        <p:spPr>
          <a:xfrm>
            <a:off x="179512" y="1229544"/>
            <a:ext cx="878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75510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EAE9A-758E-2B3F-4492-C85D341A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4016"/>
            <a:ext cx="8856983" cy="1052736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ОБЩЕСТВЕННО – ПЕДАГОГИЧЕСКАЯ АКТИВНОСТЬ ПЕДАГОГА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8D407-2774-2D04-9C9B-370F4528855D}"/>
              </a:ext>
            </a:extLst>
          </p:cNvPr>
          <p:cNvSpPr txBox="1"/>
          <p:nvPr/>
        </p:nvSpPr>
        <p:spPr>
          <a:xfrm>
            <a:off x="143509" y="1235890"/>
            <a:ext cx="885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сообщество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B4D52F-5F4A-CDE3-55FB-C37F776B4813}"/>
              </a:ext>
            </a:extLst>
          </p:cNvPr>
          <p:cNvSpPr txBox="1"/>
          <p:nvPr/>
        </p:nvSpPr>
        <p:spPr>
          <a:xfrm>
            <a:off x="611560" y="1605222"/>
            <a:ext cx="7416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https://infourok.ru/user/savushkina-marina-melikovna</a:t>
            </a:r>
            <a:endParaRPr lang="ru-RU" dirty="0"/>
          </a:p>
          <a:p>
            <a:pPr algn="ctr"/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58C62FE-E446-0904-CF6D-4FCDE8B3884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648" y="1974554"/>
            <a:ext cx="8212640" cy="473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868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EAE9A-758E-2B3F-4492-C85D341A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4016"/>
            <a:ext cx="8856983" cy="1052736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ОБЩЕСТВЕННО – ПЕДАГОГИЧЕСКАЯ АКТИВНОСТЬ ПЕДАГОГА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AC639D-3DA6-B7A8-2035-87BC25D9201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1416859"/>
            <a:ext cx="4023653" cy="53404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57371C-94DC-1645-645D-F2D28A45C900}"/>
              </a:ext>
            </a:extLst>
          </p:cNvPr>
          <p:cNvSpPr txBox="1"/>
          <p:nvPr/>
        </p:nvSpPr>
        <p:spPr>
          <a:xfrm>
            <a:off x="971600" y="17008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54A359-AD07-DC93-914B-5C11BE4CA79C}"/>
              </a:ext>
            </a:extLst>
          </p:cNvPr>
          <p:cNvSpPr txBox="1"/>
          <p:nvPr/>
        </p:nvSpPr>
        <p:spPr>
          <a:xfrm>
            <a:off x="971600" y="2924944"/>
            <a:ext cx="26642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Благодарность от музея А.И. Полежаева – филиала МБУК «Мемориальный музей военного и трудового подвига 1942-1945 гг.» за организацию выставки, приуроченной к празднованию Дня Победы.</a:t>
            </a:r>
          </a:p>
        </p:txBody>
      </p:sp>
    </p:spTree>
    <p:extLst>
      <p:ext uri="{BB962C8B-B14F-4D97-AF65-F5344CB8AC3E}">
        <p14:creationId xmlns:p14="http://schemas.microsoft.com/office/powerpoint/2010/main" val="24099536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12A9B-1B1D-E4E4-5F4B-341B3B8A8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1080120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ОБЩЕСТВЕННО – ПЕДАГОГИЧЕСКАЯ АКТИВНОСТЬ ПЕДАГОГА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4BCD07-3D77-075B-CED8-03202827EF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638" y="1873778"/>
            <a:ext cx="3089165" cy="46531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58BF57-F233-7F52-9DC5-30FCC1994BE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2616" y="1873778"/>
            <a:ext cx="3089165" cy="46531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D7CCDB-2ABC-9390-C0D5-43CF33C46D83}"/>
              </a:ext>
            </a:extLst>
          </p:cNvPr>
          <p:cNvSpPr txBox="1"/>
          <p:nvPr/>
        </p:nvSpPr>
        <p:spPr>
          <a:xfrm>
            <a:off x="7137792" y="2186233"/>
            <a:ext cx="18266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Дворец детского творчества. Муниципальное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мероприятие «Торжественное награждение педагогов школ г. Саранска, руководителей и победителей олимпиад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«Образование. Творчество. Развитие»,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 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473109-823A-6F6C-6778-8ADB2B092A8C}"/>
              </a:ext>
            </a:extLst>
          </p:cNvPr>
          <p:cNvSpPr txBox="1"/>
          <p:nvPr/>
        </p:nvSpPr>
        <p:spPr>
          <a:xfrm>
            <a:off x="193034" y="1412776"/>
            <a:ext cx="8784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094255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EAE9A-758E-2B3F-4492-C85D341A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4016"/>
            <a:ext cx="8856983" cy="1052736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ОБЩЕСТВЕННО – ПЕДАГОГИЧЕСКАЯ АКТИВНОСТЬ ПЕДАГОГА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8C43A2-BF55-860F-3F75-DD13603B3A2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36812"/>
            <a:ext cx="3576502" cy="50501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4AB289-571C-7E6C-8875-C02847A28F9A}"/>
              </a:ext>
            </a:extLst>
          </p:cNvPr>
          <p:cNvSpPr txBox="1"/>
          <p:nvPr/>
        </p:nvSpPr>
        <p:spPr>
          <a:xfrm>
            <a:off x="179512" y="1276495"/>
            <a:ext cx="885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78B8331-8E58-2A08-13C4-807887D82D6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83932" y="1739290"/>
            <a:ext cx="2949792" cy="3933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2FA5C2-7152-98A2-A89D-91DDD24D6680}"/>
              </a:ext>
            </a:extLst>
          </p:cNvPr>
          <p:cNvSpPr txBox="1"/>
          <p:nvPr/>
        </p:nvSpPr>
        <p:spPr>
          <a:xfrm>
            <a:off x="4355976" y="5851430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в жюри муниципального конкурса «Краски осени – 2022».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ЦДТ №2, 2022 г.</a:t>
            </a:r>
          </a:p>
        </p:txBody>
      </p:sp>
    </p:spTree>
    <p:extLst>
      <p:ext uri="{BB962C8B-B14F-4D97-AF65-F5344CB8AC3E}">
        <p14:creationId xmlns:p14="http://schemas.microsoft.com/office/powerpoint/2010/main" val="28961577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12A9B-1B1D-E4E4-5F4B-341B3B8A8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72468" cy="1152128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ОБЩЕСТВЕННО – ПЕДАГОГИЧЕСКАЯ АКТИВНОСТЬ ПЕДАГОГА</a:t>
            </a:r>
            <a:endParaRPr lang="ru-RU" sz="2400" dirty="0"/>
          </a:p>
        </p:txBody>
      </p:sp>
      <p:pic>
        <p:nvPicPr>
          <p:cNvPr id="7" name="Рисунок 6" descr="Изображение выглядит как человек, внешний, ребено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87583031-469A-8BFB-07B6-73BE836AB1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59" y="1727330"/>
            <a:ext cx="2546203" cy="3403340"/>
          </a:xfrm>
          <a:prstGeom prst="rect">
            <a:avLst/>
          </a:prstGeom>
        </p:spPr>
      </p:pic>
      <p:pic>
        <p:nvPicPr>
          <p:cNvPr id="9" name="Рисунок 8" descr="Изображение выглядит как дерево, небо,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74ECFB65-145C-8FF1-8095-78BE0DF7C0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84" y="1727330"/>
            <a:ext cx="2555657" cy="340334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внешний, люди, групп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3D12519-B4EF-41A2-54A4-A6EDE745E4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27330"/>
            <a:ext cx="3120342" cy="34033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9C280C5-109D-7C45-5A52-8EE32757B866}"/>
              </a:ext>
            </a:extLst>
          </p:cNvPr>
          <p:cNvSpPr txBox="1"/>
          <p:nvPr/>
        </p:nvSpPr>
        <p:spPr>
          <a:xfrm>
            <a:off x="214282" y="5103674"/>
            <a:ext cx="254620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 лагере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Туристенок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Экскурсия в Русский драматический театр. ЦДТ №2. Июнь 2022 г.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29B2E6-28B6-90AE-F1EB-1338783EE3DD}"/>
              </a:ext>
            </a:extLst>
          </p:cNvPr>
          <p:cNvSpPr txBox="1"/>
          <p:nvPr/>
        </p:nvSpPr>
        <p:spPr>
          <a:xfrm>
            <a:off x="2928926" y="5143512"/>
            <a:ext cx="27118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 лагере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Туристенок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Игра с детьми в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Лазертаг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ЦДТ №2. Июнь 2022 г. </a:t>
            </a: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D4B4DE-6AF2-7125-88C6-603E947CA44E}"/>
              </a:ext>
            </a:extLst>
          </p:cNvPr>
          <p:cNvSpPr txBox="1"/>
          <p:nvPr/>
        </p:nvSpPr>
        <p:spPr>
          <a:xfrm>
            <a:off x="5786446" y="5143512"/>
            <a:ext cx="31558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в лагере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Туристенок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Рисование с детьми на асфальте.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 города на Советской площади. ЦДТ №2.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Июнь 2022 г. </a:t>
            </a: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36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12A9B-1B1D-E4E4-5F4B-341B3B8A8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72468" cy="1152128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ОБЩЕСТВЕННО – ПЕДАГОГИЧЕСКАЯ АКТИВНОСТЬ ПЕДАГОГА</a:t>
            </a:r>
            <a:endParaRPr lang="ru-RU" sz="2400" dirty="0"/>
          </a:p>
        </p:txBody>
      </p:sp>
      <p:pic>
        <p:nvPicPr>
          <p:cNvPr id="4" name="Рисунок 3" descr="Изображение выглядит как дерево, человек, внешний, снег&#10;&#10;Автоматически созданное описание">
            <a:extLst>
              <a:ext uri="{FF2B5EF4-FFF2-40B4-BE49-F238E27FC236}">
                <a16:creationId xmlns:a16="http://schemas.microsoft.com/office/drawing/2014/main" id="{99AB7A69-603D-7268-62C4-09CFF4D9FE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3" y="1896537"/>
            <a:ext cx="3816424" cy="381642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человек, земля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5F666ED8-AA6D-D4CA-A39C-AD1EFE0569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915783"/>
            <a:ext cx="4998995" cy="33326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2479A1-74AD-57CF-0413-D7955EC8840E}"/>
              </a:ext>
            </a:extLst>
          </p:cNvPr>
          <p:cNvSpPr txBox="1"/>
          <p:nvPr/>
        </p:nvSpPr>
        <p:spPr>
          <a:xfrm>
            <a:off x="162133" y="5805264"/>
            <a:ext cx="3799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мероприятия «Встречаем Рождество».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ДДТ, 2020 г.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53E8A9-D206-D86A-79D8-B02AF4140605}"/>
              </a:ext>
            </a:extLst>
          </p:cNvPr>
          <p:cNvSpPr txBox="1"/>
          <p:nvPr/>
        </p:nvSpPr>
        <p:spPr>
          <a:xfrm>
            <a:off x="4067943" y="5445224"/>
            <a:ext cx="49989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закрытии лагеря «Трансформер» в роли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Знайка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ЦДТ №2, 2022 г.</a:t>
            </a:r>
          </a:p>
        </p:txBody>
      </p:sp>
    </p:spTree>
    <p:extLst>
      <p:ext uri="{BB962C8B-B14F-4D97-AF65-F5344CB8AC3E}">
        <p14:creationId xmlns:p14="http://schemas.microsoft.com/office/powerpoint/2010/main" val="7075682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EAE9A-758E-2B3F-4492-C85D341A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44016"/>
            <a:ext cx="8856983" cy="1052736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ОБЩЕСТВЕННО – ПЕДАГОГИЧЕСКАЯ АКТИВНОСТЬ ПЕДАГОГА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445610-AC32-85A5-1EE3-04846D3A3C8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722434"/>
            <a:ext cx="3522924" cy="49915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AAA9D6-2C5C-BE49-C8E1-1E30D72189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3104" y="1722434"/>
            <a:ext cx="3626845" cy="49915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6DC784-E950-50DC-0F60-5A891DB70548}"/>
              </a:ext>
            </a:extLst>
          </p:cNvPr>
          <p:cNvSpPr txBox="1"/>
          <p:nvPr/>
        </p:nvSpPr>
        <p:spPr>
          <a:xfrm>
            <a:off x="179511" y="1274927"/>
            <a:ext cx="8856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75267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20DB5-5729-AB45-00EC-686DD8446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76672"/>
            <a:ext cx="7992888" cy="792088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образовательных программ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5E312A-07E4-D9B1-412C-76BFE53BCD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11" y="1484784"/>
            <a:ext cx="2648958" cy="37444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734423-562E-E392-5A72-2391496D4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295" y="1491587"/>
            <a:ext cx="2644145" cy="37376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7A7FA1-E628-9550-4651-B4F8962CF6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64" y="1484651"/>
            <a:ext cx="2648958" cy="37444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81C788-A3BB-22DF-F705-7A48819C5641}"/>
              </a:ext>
            </a:extLst>
          </p:cNvPr>
          <p:cNvSpPr txBox="1"/>
          <p:nvPr/>
        </p:nvSpPr>
        <p:spPr>
          <a:xfrm>
            <a:off x="323528" y="5445224"/>
            <a:ext cx="29335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Дополнительная общеобразовательная (общеразвивающая) программа «Калейдоскоп», МЗ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9790B2-F325-886E-DE66-08DA675AA9B9}"/>
              </a:ext>
            </a:extLst>
          </p:cNvPr>
          <p:cNvSpPr txBox="1"/>
          <p:nvPr/>
        </p:nvSpPr>
        <p:spPr>
          <a:xfrm>
            <a:off x="3337915" y="5366413"/>
            <a:ext cx="2789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Дополнительная общеобразовательная (общеразвивающая) программа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«Ручное творчество», МЗ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4C31DF-52E5-507A-0DA0-FE755E652763}"/>
              </a:ext>
            </a:extLst>
          </p:cNvPr>
          <p:cNvSpPr txBox="1"/>
          <p:nvPr/>
        </p:nvSpPr>
        <p:spPr>
          <a:xfrm>
            <a:off x="6322864" y="5444958"/>
            <a:ext cx="26489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Дополнительная общеобразовательная (общеразвивающая) программа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«Юные мастера», ПФДО</a:t>
            </a:r>
          </a:p>
        </p:txBody>
      </p:sp>
    </p:spTree>
    <p:extLst>
      <p:ext uri="{BB962C8B-B14F-4D97-AF65-F5344CB8AC3E}">
        <p14:creationId xmlns:p14="http://schemas.microsoft.com/office/powerpoint/2010/main" val="23703153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158B9-5D28-09B4-D857-DF1E43FFE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32657"/>
            <a:ext cx="8856983" cy="897802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ОБЩЕСТВЕННО – ПЕДАГОГИЧЕСКАЯ АКТИВНОСТЬ ПЕДАГОГА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289B6B-E12E-2C5A-EF25-6A03A3B54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2" y="1593950"/>
            <a:ext cx="2935999" cy="40413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094254-4855-FFC7-FD3C-C3C1025566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791" y="1772816"/>
            <a:ext cx="2879422" cy="39634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F758712-30A3-184F-2A9E-C481BD1F1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0992" y="1938917"/>
            <a:ext cx="2879423" cy="396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D874A0-92EF-0262-C11D-3075092610E4}"/>
              </a:ext>
            </a:extLst>
          </p:cNvPr>
          <p:cNvSpPr txBox="1"/>
          <p:nvPr/>
        </p:nvSpPr>
        <p:spPr>
          <a:xfrm>
            <a:off x="424675" y="5902357"/>
            <a:ext cx="8294650" cy="773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Всероссийская акция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«Бабушка рядышком с дедушкой»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 Дню пожилого человека, 2020 г.</a:t>
            </a:r>
            <a:endParaRPr lang="ru-RU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F0E459-87AB-5E46-857B-D8F967A7358F}"/>
              </a:ext>
            </a:extLst>
          </p:cNvPr>
          <p:cNvSpPr txBox="1"/>
          <p:nvPr/>
        </p:nvSpPr>
        <p:spPr>
          <a:xfrm>
            <a:off x="2286000" y="125137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03997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2181F-CFCB-FE95-AC76-7422C6A0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88640"/>
            <a:ext cx="8856984" cy="934407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ОБЩЕСТВЕННО – ПЕДАГОГИЧЕСКАЯ АКТИВНОСТЬ ПЕДАГОГА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82A963-B6CC-0AF5-563B-EAFDF022B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7" y="1123047"/>
            <a:ext cx="7778826" cy="577761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Всероссийский уровень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BB7B4C-2250-F17D-0A7E-9199212F67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597" y="1831820"/>
            <a:ext cx="3819589" cy="38195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EC4BD5-6B89-F3D0-E4F2-8C0C4BCE9EE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831820"/>
            <a:ext cx="3819588" cy="3819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C1524B-E370-FD19-3272-9BBA79DC7DE5}"/>
              </a:ext>
            </a:extLst>
          </p:cNvPr>
          <p:cNvSpPr txBox="1"/>
          <p:nvPr/>
        </p:nvSpPr>
        <p:spPr>
          <a:xfrm>
            <a:off x="609596" y="5946924"/>
            <a:ext cx="3819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«Окна Победы», 2020 г.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06B105-9057-575F-E2AA-672C4A0DD606}"/>
              </a:ext>
            </a:extLst>
          </p:cNvPr>
          <p:cNvSpPr txBox="1"/>
          <p:nvPr/>
        </p:nvSpPr>
        <p:spPr>
          <a:xfrm>
            <a:off x="4788022" y="5865964"/>
            <a:ext cx="3819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«Помоги зимующим птицам», </a:t>
            </a:r>
          </a:p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</a:t>
            </a:r>
          </a:p>
        </p:txBody>
      </p:sp>
    </p:spTree>
    <p:extLst>
      <p:ext uri="{BB962C8B-B14F-4D97-AF65-F5344CB8AC3E}">
        <p14:creationId xmlns:p14="http://schemas.microsoft.com/office/powerpoint/2010/main" val="29888249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50B443-0B68-3CE5-791C-F36A0238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856983" cy="1080120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ОБЩЕСТВЕННО – ПЕДАГОГИЧЕСКАЯ АКТИВНОСТЬ ПЕДАГОГА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DFC65F-E8EB-B1DC-7274-0F86F4CA3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438502"/>
            <a:ext cx="7706816" cy="7920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2862E9-920D-C3F8-C111-EE9000570A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16744" y="1988840"/>
            <a:ext cx="2899722" cy="41044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2F2CC3-A6E2-1C73-47C9-E4BAB8DBA1CC}"/>
              </a:ext>
            </a:extLst>
          </p:cNvPr>
          <p:cNvSpPr txBox="1"/>
          <p:nvPr/>
        </p:nvSpPr>
        <p:spPr>
          <a:xfrm>
            <a:off x="609599" y="6274302"/>
            <a:ext cx="7706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«Рисуем победу – 2021»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0FF7EA-3F64-2EF5-5840-7883A28892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38" y="1988840"/>
            <a:ext cx="298420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94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DCC94C-1975-52B3-FF19-22E8AA9EC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850" y="337304"/>
            <a:ext cx="8810646" cy="936104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9. ОБЩЕСТВЕННО – ПЕДАГОГИЧЕСКАЯ АКТИВНОСТЬ ПЕДАГОГА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C2899-3CAC-F062-0BD4-A597B4561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72" y="1374990"/>
            <a:ext cx="7704855" cy="5760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2FC678-5293-A5F0-90AA-49BD5E43E478}"/>
              </a:ext>
            </a:extLst>
          </p:cNvPr>
          <p:cNvSpPr txBox="1"/>
          <p:nvPr/>
        </p:nvSpPr>
        <p:spPr>
          <a:xfrm>
            <a:off x="2195736" y="5476581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Всероссийская акция «Мы рисуем мир», 2021 г.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143868B-B70B-69FB-D01A-D7DE3AE19B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0" y="2214190"/>
            <a:ext cx="4309166" cy="28727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A846EF-92ED-F23B-2167-3B6EEA56AB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3" y="2212407"/>
            <a:ext cx="4309166" cy="287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526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E4381-3C25-A430-913C-2A7812015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93610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Наставничество</a:t>
            </a:r>
          </a:p>
        </p:txBody>
      </p:sp>
      <p:pic>
        <p:nvPicPr>
          <p:cNvPr id="5" name="Рисунок 4" descr="Изображение выглядит как текст, полка, стол&#10;&#10;Автоматически созданное описание">
            <a:extLst>
              <a:ext uri="{FF2B5EF4-FFF2-40B4-BE49-F238E27FC236}">
                <a16:creationId xmlns:a16="http://schemas.microsoft.com/office/drawing/2014/main" id="{A07C1441-D35F-C60F-4879-D35260F59D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896" y="1499165"/>
            <a:ext cx="3240360" cy="243027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4DC06C-6CA0-AFE5-9007-FBD006527BE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4250594"/>
            <a:ext cx="3225021" cy="24187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D1B06F-6833-59EE-9D6F-DADE91549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487660"/>
            <a:ext cx="3642691" cy="51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888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E0111-B8F9-3826-BACC-212E094F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1" cy="122413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Позитивные результаты работы с детьми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67297F-D94E-5DAB-628C-306C986BB9A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07496" y="1700808"/>
            <a:ext cx="4320480" cy="32403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4D4B76-E98D-0FCF-8491-A8CCE90E11BE}"/>
              </a:ext>
            </a:extLst>
          </p:cNvPr>
          <p:cNvSpPr txBox="1"/>
          <p:nvPr/>
        </p:nvSpPr>
        <p:spPr>
          <a:xfrm>
            <a:off x="5003540" y="5229200"/>
            <a:ext cx="35283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ЦДТ №2. Детское объединение «Калейдоскоп», тема занятия «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Полхов-Майданская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роспись», 2022 г.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ECECE5-F766-25BA-FE11-961EB2C1D42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2068" y="1484784"/>
            <a:ext cx="3718730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676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2E0111-B8F9-3826-BACC-212E094F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1" cy="1224136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Позитивные результаты работы с детьми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955837-4EE2-1205-6B07-7F5AA03A1C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75" y="2017386"/>
            <a:ext cx="3994385" cy="299578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931E72-6CBF-B70A-CC3D-E6889D351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017386"/>
            <a:ext cx="4495441" cy="29957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85D2C7-F606-D966-72F3-71E0AA8CFD98}"/>
              </a:ext>
            </a:extLst>
          </p:cNvPr>
          <p:cNvSpPr txBox="1"/>
          <p:nvPr/>
        </p:nvSpPr>
        <p:spPr>
          <a:xfrm>
            <a:off x="220574" y="5157192"/>
            <a:ext cx="39943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воспитанников похвальными грамотами за активное участие в конкурсах и мероприятиях ДДТ. ДДТ, 2021  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5FD8D4-4647-87DA-D803-A6523991EC49}"/>
              </a:ext>
            </a:extLst>
          </p:cNvPr>
          <p:cNvSpPr txBox="1"/>
          <p:nvPr/>
        </p:nvSpPr>
        <p:spPr>
          <a:xfrm>
            <a:off x="4553154" y="5157192"/>
            <a:ext cx="4217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Мордовский музей им. С.Д.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Эрьзи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Просмотр выставки художника Натальи Сюзевой «Девичьи игры», 2021 г.</a:t>
            </a:r>
          </a:p>
        </p:txBody>
      </p:sp>
    </p:spTree>
    <p:extLst>
      <p:ext uri="{BB962C8B-B14F-4D97-AF65-F5344CB8AC3E}">
        <p14:creationId xmlns:p14="http://schemas.microsoft.com/office/powerpoint/2010/main" val="25087571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2F6DD-1D55-920F-38DE-CB155D6E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158342"/>
            <a:ext cx="8784976" cy="1182426"/>
          </a:xfrm>
        </p:spPr>
        <p:txBody>
          <a:bodyPr>
            <a:normAutofit/>
          </a:bodyPr>
          <a:lstStyle/>
          <a:p>
            <a:r>
              <a:rPr kumimoji="0" lang="ru-RU" sz="2400" b="0" i="0" u="none" strike="noStrike" kern="1200" cap="all" spc="20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11. Позитивные результаты работы с детьми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BB9130-5BA0-3ED9-4D6D-C2401702867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244" y="1619574"/>
            <a:ext cx="2052115" cy="47971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CF7128-83B5-F161-1F33-C88D972021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9326" y="1619573"/>
            <a:ext cx="2052116" cy="47971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6753AC-70C7-4B72-FDCB-7249ADA8F55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1" y="1914528"/>
            <a:ext cx="4320479" cy="32403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18C6DC-487A-142C-DF22-8E6AF10C3D29}"/>
              </a:ext>
            </a:extLst>
          </p:cNvPr>
          <p:cNvSpPr txBox="1"/>
          <p:nvPr/>
        </p:nvSpPr>
        <p:spPr>
          <a:xfrm>
            <a:off x="251520" y="5405482"/>
            <a:ext cx="4320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отчетной выставки детских работ. ДДТ, 2021 г.</a:t>
            </a:r>
          </a:p>
        </p:txBody>
      </p:sp>
    </p:spTree>
    <p:extLst>
      <p:ext uri="{BB962C8B-B14F-4D97-AF65-F5344CB8AC3E}">
        <p14:creationId xmlns:p14="http://schemas.microsoft.com/office/powerpoint/2010/main" val="868561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A6981C-DA93-A3E0-4635-B5A9F821C44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132856"/>
            <a:ext cx="4320480" cy="32403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F249313-93DF-3219-FB53-49C5B9476C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3508" y="2132856"/>
            <a:ext cx="4320480" cy="32403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34EAB7-5379-E6B5-2E2C-5A824809664E}"/>
              </a:ext>
            </a:extLst>
          </p:cNvPr>
          <p:cNvSpPr txBox="1"/>
          <p:nvPr/>
        </p:nvSpPr>
        <p:spPr>
          <a:xfrm>
            <a:off x="251520" y="5661248"/>
            <a:ext cx="8772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работ к выставочной экспозиции отчетной выставки. ЦДТ №2, 2022 г.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E5B549A-7604-72B3-5703-43CFC0C5C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60350"/>
            <a:ext cx="8772525" cy="1152525"/>
          </a:xfrm>
        </p:spPr>
        <p:txBody>
          <a:bodyPr>
            <a:normAutofit/>
          </a:bodyPr>
          <a:lstStyle/>
          <a:p>
            <a:r>
              <a:rPr kumimoji="0" lang="ru-RU" sz="2400" b="0" i="0" u="none" strike="noStrike" kern="1200" cap="all" spc="20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11. Позитивные результаты работы с детьми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852572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F2F6DD-1D55-920F-38DE-CB155D6EE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58342"/>
            <a:ext cx="8712967" cy="1398450"/>
          </a:xfrm>
        </p:spPr>
        <p:txBody>
          <a:bodyPr>
            <a:normAutofit/>
          </a:bodyPr>
          <a:lstStyle/>
          <a:p>
            <a:r>
              <a:rPr kumimoji="0" lang="ru-RU" sz="2400" b="0" i="0" u="none" strike="noStrike" kern="1200" cap="all" spc="20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11. Позитивные результаты работы с детьми</a:t>
            </a:r>
            <a:endParaRPr lang="ru-RU" sz="24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2C7FE0A-A91E-EDEB-561E-F5FF96B01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8623" y="1902505"/>
            <a:ext cx="2052114" cy="47971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131283-C50A-9C56-008F-9673BC0CFD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902506"/>
            <a:ext cx="2052115" cy="479715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1DBCE0-6A72-E790-3E4B-57E57E3150F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7184" y="2348880"/>
            <a:ext cx="4379979" cy="3284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47DCB0-0FDC-5186-0F6B-EC1849058152}"/>
              </a:ext>
            </a:extLst>
          </p:cNvPr>
          <p:cNvSpPr txBox="1"/>
          <p:nvPr/>
        </p:nvSpPr>
        <p:spPr>
          <a:xfrm>
            <a:off x="4680011" y="5886762"/>
            <a:ext cx="4379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Отчетная выставка, представление авторских кукол. ДДТ, 2021 г.</a:t>
            </a:r>
          </a:p>
        </p:txBody>
      </p:sp>
    </p:spTree>
    <p:extLst>
      <p:ext uri="{BB962C8B-B14F-4D97-AF65-F5344CB8AC3E}">
        <p14:creationId xmlns:p14="http://schemas.microsoft.com/office/powerpoint/2010/main" val="3670933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720DB5-5729-AB45-00EC-686DD8446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345" y="295488"/>
            <a:ext cx="8017119" cy="97327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образовательных программ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4CEED6-83CE-A98C-A1A3-E389425D9886}"/>
              </a:ext>
            </a:extLst>
          </p:cNvPr>
          <p:cNvSpPr txBox="1"/>
          <p:nvPr/>
        </p:nvSpPr>
        <p:spPr>
          <a:xfrm>
            <a:off x="735427" y="1301552"/>
            <a:ext cx="7992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Дистанционное обучение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7D3D07-2486-9119-4977-E08046A463F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13466"/>
            <a:ext cx="2099525" cy="4904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9F6579-A42A-7498-D3C0-A07C0262217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17121" y="1813466"/>
            <a:ext cx="2109758" cy="49279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242A85-B383-B8E3-1C9A-00E8BEEC0BB3}"/>
              </a:ext>
            </a:extLst>
          </p:cNvPr>
          <p:cNvSpPr txBox="1"/>
          <p:nvPr/>
        </p:nvSpPr>
        <p:spPr>
          <a:xfrm>
            <a:off x="5871334" y="2492896"/>
            <a:ext cx="297247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Дистанционные занятия с детьми. Приказ </a:t>
            </a:r>
            <a:r>
              <a:rPr lang="ru-RU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уки</a:t>
            </a:r>
            <a:r>
              <a:rPr lang="ru-RU" i="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от 11.11.2020. №1402 «О дистанционном обучении в связи с коронавирусом»</a:t>
            </a:r>
          </a:p>
          <a:p>
            <a:pPr algn="ctr"/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4572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852E0-E501-D633-F4A3-31950AEF8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1" y="260648"/>
            <a:ext cx="8757092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Участие педагога в профессиональных конкурсах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E23B36-5A13-1EDA-55A3-0A32AA5CB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484784"/>
            <a:ext cx="7850833" cy="6480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- конкурсы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231674-8833-D4FF-85BD-F96A879864B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347639"/>
            <a:ext cx="2797977" cy="39604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A741E6-B1AC-03A4-DD8A-F3ECDB5F02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4844" y="2348880"/>
            <a:ext cx="2753109" cy="39591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F09C86-BBC3-11C2-125F-C4598B804A1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81292" y="2348880"/>
            <a:ext cx="2827321" cy="397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7838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AC337-435F-E5E9-BFC1-55174F8C3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32656"/>
            <a:ext cx="8903502" cy="1137726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0" i="0" u="none" strike="noStrike" kern="1200" cap="all" spc="20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12. Участие педагога в профессиональных конкурсах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388C0A-131B-2EAF-BAC2-2735FAB551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84649" y="2936988"/>
            <a:ext cx="3990160" cy="28985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F1950E-6AD9-EA14-06AE-BB71913D87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582" y="2391168"/>
            <a:ext cx="2898836" cy="39901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4B734E-356A-3CC7-814B-A3FF1FC10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170" y="2386930"/>
            <a:ext cx="2898836" cy="39901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2DD26E-C958-0BB1-E691-96781D8D4DAA}"/>
              </a:ext>
            </a:extLst>
          </p:cNvPr>
          <p:cNvSpPr txBox="1"/>
          <p:nvPr/>
        </p:nvSpPr>
        <p:spPr>
          <a:xfrm>
            <a:off x="609599" y="1628800"/>
            <a:ext cx="7778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540658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D28C0-15CD-E2DD-D48F-06B3528F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5" cy="93610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5B2256-FE76-758C-0FE0-977BE27F5F3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772817"/>
            <a:ext cx="3544798" cy="49351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4C3BB7-62F6-53C7-02CB-BBAF24C8E90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3354" y="1772816"/>
            <a:ext cx="3507038" cy="49351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213ABD-F049-F7BF-5548-F0C1A02E1541}"/>
              </a:ext>
            </a:extLst>
          </p:cNvPr>
          <p:cNvSpPr txBox="1"/>
          <p:nvPr/>
        </p:nvSpPr>
        <p:spPr>
          <a:xfrm>
            <a:off x="203747" y="1242053"/>
            <a:ext cx="878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Благодарственные письма интернет-конкурсов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0046957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D28C0-15CD-E2DD-D48F-06B3528F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5" cy="93610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213ABD-F049-F7BF-5548-F0C1A02E1541}"/>
              </a:ext>
            </a:extLst>
          </p:cNvPr>
          <p:cNvSpPr txBox="1"/>
          <p:nvPr/>
        </p:nvSpPr>
        <p:spPr>
          <a:xfrm>
            <a:off x="203747" y="1242053"/>
            <a:ext cx="878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Благодарственные письма интернет-конкурсов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2B709A-6C06-C08E-A123-BAF042049D5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747" y="1611385"/>
            <a:ext cx="2999939" cy="42439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447CB1-15D3-B975-8225-328EFF1DF2E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40377" y="1916831"/>
            <a:ext cx="2999939" cy="424394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16ED15-8312-2F29-1227-40D72C97200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2322920"/>
            <a:ext cx="3000030" cy="424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4169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D28C0-15CD-E2DD-D48F-06B3528F1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5" cy="93610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38819D7-7D4C-15B4-4207-4D92B66AC5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02" y="1713314"/>
            <a:ext cx="3555504" cy="4894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CA9332-BB73-DFFF-6F00-851AD2C57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512" y="1697250"/>
            <a:ext cx="3559904" cy="49001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D226AE-4DFE-692C-0B7E-2A3871D4187F}"/>
              </a:ext>
            </a:extLst>
          </p:cNvPr>
          <p:cNvSpPr txBox="1"/>
          <p:nvPr/>
        </p:nvSpPr>
        <p:spPr>
          <a:xfrm>
            <a:off x="682587" y="1270500"/>
            <a:ext cx="777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346637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92F37-9A67-9C1F-EBBC-4FCBA320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3" y="404664"/>
            <a:ext cx="8948620" cy="720080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0" i="0" u="none" strike="noStrike" kern="1200" cap="all" spc="20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13. Награды и поощрения</a:t>
            </a:r>
            <a:endParaRPr lang="ru-RU" sz="2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91DA1D-1C64-6A07-7D71-26170A22A8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679267"/>
            <a:ext cx="3160150" cy="43498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06667A-32BA-2BCD-62FB-30B6749C0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69" y="1988840"/>
            <a:ext cx="3160151" cy="43498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241098-E962-3A4B-197E-B7AB4B7DB7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78" y="2300320"/>
            <a:ext cx="3075922" cy="4347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1B497A-84BF-9199-7CF5-9478B9457DEC}"/>
              </a:ext>
            </a:extLst>
          </p:cNvPr>
          <p:cNvSpPr txBox="1"/>
          <p:nvPr/>
        </p:nvSpPr>
        <p:spPr>
          <a:xfrm>
            <a:off x="682588" y="1206411"/>
            <a:ext cx="777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648344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92F37-9A67-9C1F-EBBC-4FCBA320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90" y="91661"/>
            <a:ext cx="8948620" cy="720080"/>
          </a:xfrm>
        </p:spPr>
        <p:txBody>
          <a:bodyPr>
            <a:normAutofit/>
          </a:bodyPr>
          <a:lstStyle/>
          <a:p>
            <a:pPr algn="ctr"/>
            <a:r>
              <a:rPr kumimoji="0" lang="ru-RU" sz="2400" b="0" i="0" u="none" strike="noStrike" kern="1200" cap="all" spc="20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13. Награды и поощрения</a:t>
            </a:r>
            <a:endParaRPr lang="ru-RU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1B497A-84BF-9199-7CF5-9478B9457DEC}"/>
              </a:ext>
            </a:extLst>
          </p:cNvPr>
          <p:cNvSpPr txBox="1"/>
          <p:nvPr/>
        </p:nvSpPr>
        <p:spPr>
          <a:xfrm>
            <a:off x="682588" y="877650"/>
            <a:ext cx="777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827AAFC-A643-9125-046D-F5B500E528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3468" y="1312757"/>
            <a:ext cx="3738452" cy="528446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98BFB611-9353-150F-9A41-B9F116783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88" y="1312757"/>
            <a:ext cx="3738452" cy="52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298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EAE9A-758E-2B3F-4492-C85D341A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188640"/>
            <a:ext cx="8928990" cy="720080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0" i="0" u="none" strike="noStrike" kern="1200" cap="all" spc="20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13. Награды и поощрения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7BFD4D-2578-3078-8E59-22D0293EB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12776"/>
            <a:ext cx="3713384" cy="51113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9CC79C-D572-B3CB-94A1-1BD0EF822A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003" y="1412776"/>
            <a:ext cx="3713384" cy="51113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40EDA6-7CBA-216B-897E-CF19E79FC908}"/>
              </a:ext>
            </a:extLst>
          </p:cNvPr>
          <p:cNvSpPr txBox="1"/>
          <p:nvPr/>
        </p:nvSpPr>
        <p:spPr>
          <a:xfrm>
            <a:off x="2322003" y="97608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192337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EEAE9A-758E-2B3F-4492-C85D341AA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5" y="188640"/>
            <a:ext cx="8928990" cy="720080"/>
          </a:xfrm>
        </p:spPr>
        <p:txBody>
          <a:bodyPr>
            <a:noAutofit/>
          </a:bodyPr>
          <a:lstStyle/>
          <a:p>
            <a:pPr algn="ctr"/>
            <a:r>
              <a:rPr kumimoji="0" lang="ru-RU" sz="2400" b="0" i="0" u="none" strike="noStrike" kern="1200" cap="all" spc="20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14. Дополнительная информация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F049D-9CC5-0650-6C1C-5FBDAA3640C3}"/>
              </a:ext>
            </a:extLst>
          </p:cNvPr>
          <p:cNvSpPr txBox="1"/>
          <p:nvPr/>
        </p:nvSpPr>
        <p:spPr>
          <a:xfrm>
            <a:off x="2555776" y="1196752"/>
            <a:ext cx="3602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Ссылка на видео фрагмента урока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D33647-3F18-03C0-F523-DB78F2094F2B}"/>
              </a:ext>
            </a:extLst>
          </p:cNvPr>
          <p:cNvSpPr txBox="1"/>
          <p:nvPr/>
        </p:nvSpPr>
        <p:spPr>
          <a:xfrm>
            <a:off x="971599" y="1758774"/>
            <a:ext cx="720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59E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https://vk.com/away.php?to=https%3A%2F%2Fcdt2sar.schoolrm.ru%2Flife%2Fvideo%2F28100%2F646659%2F&amp;el=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snippet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437704-A9BD-F1C0-E7FF-C1F3671F3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1725" y="2564904"/>
            <a:ext cx="446055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243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E63B9-3A46-6053-BC90-9040F27B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1" y="404664"/>
            <a:ext cx="7848873" cy="1296144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Участие в инновационной (экспериментальной) деятельности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F21338-35F3-D7DB-87D4-590484F75256}"/>
              </a:ext>
            </a:extLst>
          </p:cNvPr>
          <p:cNvSpPr txBox="1"/>
          <p:nvPr/>
        </p:nvSpPr>
        <p:spPr>
          <a:xfrm>
            <a:off x="539552" y="2420888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val="130022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4BB5CB-95F4-7E2F-D2BF-459C6EC36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8783247" cy="720080"/>
          </a:xfrm>
        </p:spPr>
        <p:txBody>
          <a:bodyPr>
            <a:normAutofit/>
          </a:bodyPr>
          <a:lstStyle/>
          <a:p>
            <a:pPr algn="ctr"/>
            <a:r>
              <a:rPr kumimoji="0" lang="ru-RU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3. УЧАСТИЕ ДЕТЕЙ В КОНКУРСАХ, ВЫСТАВКАХ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16378D-8C31-6311-AFEA-3BC0F25F8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139" y="1124745"/>
            <a:ext cx="7778825" cy="504056"/>
          </a:xfrm>
        </p:spPr>
        <p:txBody>
          <a:bodyPr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Интернет - конкурсы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C47C42-7CCD-3D45-71A9-7678817C03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686727"/>
            <a:ext cx="3651672" cy="25817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810D5D-9F21-BF1C-6930-C2EC3AAACE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9956" y="1686727"/>
            <a:ext cx="3651671" cy="25817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A62E53-0F1B-FE4A-30E9-7BA50D5484E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45299" y="4225452"/>
            <a:ext cx="3651671" cy="258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1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0B2345-8A40-5856-F802-8B09B8D42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332656"/>
            <a:ext cx="8928991" cy="717283"/>
          </a:xfrm>
        </p:spPr>
        <p:txBody>
          <a:bodyPr>
            <a:normAutofit/>
          </a:bodyPr>
          <a:lstStyle/>
          <a:p>
            <a:pPr algn="ctr"/>
            <a:r>
              <a:rPr kumimoji="0" lang="ru-RU" alt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418AB3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3. УЧАСТИЕ ДЕТЕЙ В КОНКУРСАХ, ВЫСТАВКАХ</a:t>
            </a:r>
            <a:endParaRPr lang="ru-RU" sz="24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7C43E-2E86-AD36-6D98-C0BBE67590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8" y="1192944"/>
            <a:ext cx="7778824" cy="576065"/>
          </a:xfrm>
        </p:spPr>
        <p:txBody>
          <a:bodyPr/>
          <a:lstStyle/>
          <a:p>
            <a:pPr marL="0" marR="0" lvl="0" indent="0" algn="ctr" defTabSz="449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Интернет - конкурсы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97802B-0D72-2B8E-77E2-F6294E53630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904" y="1712046"/>
            <a:ext cx="2818572" cy="39843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9E21051-A9FC-F0AE-6FB8-D8CDE8F1F3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06489" y="1903076"/>
            <a:ext cx="2931021" cy="41736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F92F3E4-ACBC-7376-10A3-3329E1558E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52999" y="2132856"/>
            <a:ext cx="2948618" cy="41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18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E60DF-0E30-72B4-EB09-25DA9B6C0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070" y="145800"/>
            <a:ext cx="8783418" cy="762920"/>
          </a:xfrm>
        </p:spPr>
        <p:txBody>
          <a:bodyPr>
            <a:normAutofit/>
          </a:bodyPr>
          <a:lstStyle/>
          <a:p>
            <a:pPr algn="ctr"/>
            <a:r>
              <a:rPr kumimoji="0" lang="ru-RU" altLang="ru-RU" sz="24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MS Gothic"/>
                <a:cs typeface="Times New Roman" panose="02020603050405020304" pitchFamily="18" charset="0"/>
              </a:rPr>
              <a:t>3. УЧАСТИЕ ДЕТЕЙ В КОНКУРСАХ, ВЫСТАВКАХ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B02EDA-93D7-8CBB-8414-E048ABB51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025223"/>
            <a:ext cx="7418784" cy="6549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D9224E-F8CC-9125-2EB7-AEF1EB0603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56792"/>
            <a:ext cx="3203847" cy="44100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D04918-4333-812F-D812-FCB1A1D8ED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796634"/>
            <a:ext cx="3203847" cy="44100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CDA2BC-1700-ECF3-5764-9B45FAE8B90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32651" y="2060848"/>
            <a:ext cx="3170195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636503"/>
      </p:ext>
    </p:extLst>
  </p:cSld>
  <p:clrMapOvr>
    <a:masterClrMapping/>
  </p:clrMapOvr>
</p:sld>
</file>

<file path=ppt/theme/theme1.xml><?xml version="1.0" encoding="utf-8"?>
<a:theme xmlns:a="http://schemas.openxmlformats.org/drawingml/2006/main" name="Посылка">
  <a:themeElements>
    <a:clrScheme name="Посыл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Посылка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сылка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2405</TotalTime>
  <Words>1371</Words>
  <Application>Microsoft Office PowerPoint</Application>
  <PresentationFormat>Экран (4:3)</PresentationFormat>
  <Paragraphs>176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4" baseType="lpstr">
      <vt:lpstr>Arial</vt:lpstr>
      <vt:lpstr>Calibri</vt:lpstr>
      <vt:lpstr>Corbel</vt:lpstr>
      <vt:lpstr>Gill Sans MT</vt:lpstr>
      <vt:lpstr>Times New Roman</vt:lpstr>
      <vt:lpstr>Посылка</vt:lpstr>
      <vt:lpstr>МИНИСТЕРСТВО ОБРАЗОВАНИЯ РЕСПУБЛИКИ МОРДОВИЯ МУ ДО  «Центр детского творчества № 2» го Саранск ПОРТФОЛИО педагога дополнительного образования Савушкиной Марины Меликовны дата рождения: 10.09.1991г.</vt:lpstr>
      <vt:lpstr>Характеристика - представление</vt:lpstr>
      <vt:lpstr>1. Реализация образовательных программ</vt:lpstr>
      <vt:lpstr>1. Реализация образовательных программ</vt:lpstr>
      <vt:lpstr>1. Реализация образовательных программ</vt:lpstr>
      <vt:lpstr>2. Участие в инновационной (экспериментальной) деятельности</vt:lpstr>
      <vt:lpstr>3. УЧАСТИЕ ДЕТЕЙ В КОНКУРСАХ, ВЫСТАВКАХ</vt:lpstr>
      <vt:lpstr>3. УЧАСТИЕ ДЕТЕЙ В КОНКУРСАХ, ВЫСТАВКАХ</vt:lpstr>
      <vt:lpstr>3. УЧАСТИЕ ДЕТЕЙ В КОНКУРСАХ, ВЫСТАВКАХ</vt:lpstr>
      <vt:lpstr>3. УЧАСТИЕ ДЕТЕЙ В КОНКУРСАХ, ВЫСТАВКАХ</vt:lpstr>
      <vt:lpstr>3. УЧАСТИЕ ДЕТЕЙ В КОНКУРСАХ, ВЫСТАВКАХ</vt:lpstr>
      <vt:lpstr>3. УЧАСТИЕ ДЕТЕЙ В КОНКУРСАХ, ВЫСТАВКАХ</vt:lpstr>
      <vt:lpstr>3. УЧАСТИЕ ДЕТЕЙ В КОНКУРСАХ, ВЫСТАВКАХ</vt:lpstr>
      <vt:lpstr>4. Наличие публикаций</vt:lpstr>
      <vt:lpstr>4. Наличие публикаций</vt:lpstr>
      <vt:lpstr>4. Наличие публикаций</vt:lpstr>
      <vt:lpstr>4. Наличие публикаций</vt:lpstr>
      <vt:lpstr>4. Наличие публикаций</vt:lpstr>
      <vt:lpstr>5. Наличие авторских программ, методических пособий</vt:lpstr>
      <vt:lpstr>6. Выступления на заседаниях методических советов, научно-практических конференциях, педагогических чтениях, семинарах (очно)</vt:lpstr>
      <vt:lpstr>6. Выступления на заседаниях методических советов, научно-практических конференциях, педагогических чтениях, семинарах (очно)</vt:lpstr>
      <vt:lpstr>6. Выступления на заседаниях методических советов, научно-практических конференциях, педагогических чтениях, семинарах (очно)</vt:lpstr>
      <vt:lpstr>7. Проведение мастер – классов, открытых мероприятий</vt:lpstr>
      <vt:lpstr>7. Проведение мастер – классов, открытых мероприятий</vt:lpstr>
      <vt:lpstr>7. Проведение мастер – классов, открытых мероприятий</vt:lpstr>
      <vt:lpstr>7. Проведение мастер – классов, открытых мероприятий</vt:lpstr>
      <vt:lpstr>7. Проведение мастер – классов, открытых мероприятий</vt:lpstr>
      <vt:lpstr>7. Проведение мастер – классов, открытых мероприятий</vt:lpstr>
      <vt:lpstr>7. Проведение мастер – классов, открытых мероприятий</vt:lpstr>
      <vt:lpstr>7. Проведение мастер – классов, открытых мероприятий</vt:lpstr>
      <vt:lpstr>7. Проведение мастер – классов, открытых мероприятий</vt:lpstr>
      <vt:lpstr>8. Экспертная деятельность</vt:lpstr>
      <vt:lpstr>9. ОБЩЕСТВЕННО – ПЕДАГОГИЧЕСКАЯ АКТИВНОСТЬ ПЕДАГОГА</vt:lpstr>
      <vt:lpstr>9. ОБЩЕСТВЕННО – ПЕДАГОГИЧЕСКАЯ АКТИВНОСТЬ ПЕДАГОГА</vt:lpstr>
      <vt:lpstr>9. ОБЩЕСТВЕННО – ПЕДАГОГИЧЕСКАЯ АКТИВНОСТЬ ПЕДАГОГА</vt:lpstr>
      <vt:lpstr>9. ОБЩЕСТВЕННО – ПЕДАГОГИЧЕСКАЯ АКТИВНОСТЬ ПЕДАГОГА</vt:lpstr>
      <vt:lpstr>9. ОБЩЕСТВЕННО – ПЕДАГОГИЧЕСКАЯ АКТИВНОСТЬ ПЕДАГОГА</vt:lpstr>
      <vt:lpstr>9. ОБЩЕСТВЕННО – ПЕДАГОГИЧЕСКАЯ АКТИВНОСТЬ ПЕДАГОГА</vt:lpstr>
      <vt:lpstr>9. ОБЩЕСТВЕННО – ПЕДАГОГИЧЕСКАЯ АКТИВНОСТЬ ПЕДАГОГА</vt:lpstr>
      <vt:lpstr>9. ОБЩЕСТВЕННО – ПЕДАГОГИЧЕСКАЯ АКТИВНОСТЬ ПЕДАГОГА</vt:lpstr>
      <vt:lpstr>9. ОБЩЕСТВЕННО – ПЕДАГОГИЧЕСКАЯ АКТИВНОСТЬ ПЕДАГОГА</vt:lpstr>
      <vt:lpstr>9. ОБЩЕСТВЕННО – ПЕДАГОГИЧЕСКАЯ АКТИВНОСТЬ ПЕДАГОГА</vt:lpstr>
      <vt:lpstr>9. ОБЩЕСТВЕННО – ПЕДАГОГИЧЕСКАЯ АКТИВНОСТЬ ПЕДАГОГА</vt:lpstr>
      <vt:lpstr>10. Наставничество</vt:lpstr>
      <vt:lpstr>11. Позитивные результаты работы с детьми</vt:lpstr>
      <vt:lpstr>11. Позитивные результаты работы с детьми</vt:lpstr>
      <vt:lpstr>11. Позитивные результаты работы с детьми</vt:lpstr>
      <vt:lpstr>11. Позитивные результаты работы с детьми</vt:lpstr>
      <vt:lpstr>11. Позитивные результаты работы с детьми</vt:lpstr>
      <vt:lpstr>12. Участие педагога в профессиональных конкурсах</vt:lpstr>
      <vt:lpstr>12. Участие педагога в профессиональных конкурсах</vt:lpstr>
      <vt:lpstr>13. Награды и поощрения</vt:lpstr>
      <vt:lpstr>13. Награды и поощрения</vt:lpstr>
      <vt:lpstr>13. Награды и поощрения</vt:lpstr>
      <vt:lpstr>13. Награды и поощрения</vt:lpstr>
      <vt:lpstr>13. Награды и поощрения</vt:lpstr>
      <vt:lpstr>13. Награды и поощрения</vt:lpstr>
      <vt:lpstr>14. Дополнительная информация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 МУДО  «Дворец детского творчества» го Саранск ПОРТФОЛИО педагога дополнительного образования Савушкиной Марины Меликовны дата рождения: 10.09.1991г.</dc:title>
  <cp:lastModifiedBy>Marina Savushkina</cp:lastModifiedBy>
  <cp:revision>176</cp:revision>
  <dcterms:modified xsi:type="dcterms:W3CDTF">2022-12-16T20:22:38Z</dcterms:modified>
</cp:coreProperties>
</file>