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0490-3C84-4F72-9ACD-A954B6EB5F2B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00490-3C84-4F72-9ACD-A954B6EB5F2B}" type="datetimeFigureOut">
              <a:rPr lang="ru-RU" smtClean="0"/>
              <a:pPr/>
              <a:t>15.03.2022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67247E-C9AD-4770-ADD7-374D66C2472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6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9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10.jpeg"/><Relationship Id="rId7" Type="http://schemas.openxmlformats.org/officeDocument/2006/relationships/image" Target="../media/image9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0.jpeg"/><Relationship Id="rId7" Type="http://schemas.openxmlformats.org/officeDocument/2006/relationships/image" Target="../media/image12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9.jpeg"/><Relationship Id="rId7" Type="http://schemas.openxmlformats.org/officeDocument/2006/relationships/image" Target="../media/image13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10" Type="http://schemas.openxmlformats.org/officeDocument/2006/relationships/image" Target="../media/image137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jpeg"/><Relationship Id="rId7" Type="http://schemas.openxmlformats.org/officeDocument/2006/relationships/image" Target="../media/image14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jpeg"/><Relationship Id="rId5" Type="http://schemas.openxmlformats.org/officeDocument/2006/relationships/image" Target="../media/image140.jpeg"/><Relationship Id="rId4" Type="http://schemas.openxmlformats.org/officeDocument/2006/relationships/image" Target="../media/image139.jpeg"/><Relationship Id="rId9" Type="http://schemas.openxmlformats.org/officeDocument/2006/relationships/image" Target="../media/image14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jpeg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splatnye-fony-dlya-presentacii-powerpoin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71600" y="476672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«Культура и традиции  народов моего края»</a:t>
            </a:r>
          </a:p>
          <a:p>
            <a:pPr algn="ctr"/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28dc66f562cd6fd8b35294f3e9548e66.jpg"/>
          <p:cNvPicPr>
            <a:picLocks noChangeAspect="1"/>
          </p:cNvPicPr>
          <p:nvPr/>
        </p:nvPicPr>
        <p:blipFill>
          <a:blip r:embed="rId3" cstate="print"/>
          <a:srcRect l="8349" r="8163"/>
          <a:stretch>
            <a:fillRect/>
          </a:stretch>
        </p:blipFill>
        <p:spPr>
          <a:xfrm>
            <a:off x="323528" y="4293096"/>
            <a:ext cx="2880320" cy="2298535"/>
          </a:xfrm>
          <a:prstGeom prst="rect">
            <a:avLst/>
          </a:prstGeom>
        </p:spPr>
      </p:pic>
      <p:pic>
        <p:nvPicPr>
          <p:cNvPr id="7" name="Рисунок 6" descr="139969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19872" y="2420888"/>
            <a:ext cx="2404864" cy="3607296"/>
          </a:xfrm>
          <a:prstGeom prst="rect">
            <a:avLst/>
          </a:prstGeom>
        </p:spPr>
      </p:pic>
      <p:pic>
        <p:nvPicPr>
          <p:cNvPr id="8" name="Рисунок 7" descr="b4aacfc98f6b1bae2990efa67af4d676_768.jpg"/>
          <p:cNvPicPr>
            <a:picLocks noChangeAspect="1"/>
          </p:cNvPicPr>
          <p:nvPr/>
        </p:nvPicPr>
        <p:blipFill>
          <a:blip r:embed="rId5" cstate="print"/>
          <a:srcRect l="13189"/>
          <a:stretch>
            <a:fillRect/>
          </a:stretch>
        </p:blipFill>
        <p:spPr>
          <a:xfrm>
            <a:off x="6012160" y="2132856"/>
            <a:ext cx="2843808" cy="22868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0152" y="5013176"/>
            <a:ext cx="302433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Подготовила: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воспитатель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 </a:t>
            </a:r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етский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№20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комбинированного вида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Валеева А.К.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rcRect l="34949" b="86749"/>
          <a:stretch>
            <a:fillRect/>
          </a:stretch>
        </p:blipFill>
        <p:spPr>
          <a:xfrm rot="5400000">
            <a:off x="-2519772" y="2519772"/>
            <a:ext cx="5948264" cy="908720"/>
          </a:xfrm>
          <a:prstGeom prst="rect">
            <a:avLst/>
          </a:prstGeom>
        </p:spPr>
      </p:pic>
      <p:pic>
        <p:nvPicPr>
          <p:cNvPr id="3" name="Рисунок 2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188640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Жилище татарского народа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 descr="877936.jpg"/>
          <p:cNvPicPr>
            <a:picLocks noChangeAspect="1"/>
          </p:cNvPicPr>
          <p:nvPr/>
        </p:nvPicPr>
        <p:blipFill>
          <a:blip r:embed="rId3" cstate="print"/>
          <a:srcRect l="10692"/>
          <a:stretch>
            <a:fillRect/>
          </a:stretch>
        </p:blipFill>
        <p:spPr>
          <a:xfrm>
            <a:off x="1115616" y="836711"/>
            <a:ext cx="3744416" cy="3138047"/>
          </a:xfrm>
          <a:prstGeom prst="rect">
            <a:avLst/>
          </a:prstGeom>
        </p:spPr>
      </p:pic>
      <p:pic>
        <p:nvPicPr>
          <p:cNvPr id="6" name="Рисунок 5" descr="2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636912"/>
            <a:ext cx="4355976" cy="3238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rcRect l="34949" b="86749"/>
          <a:stretch>
            <a:fillRect/>
          </a:stretch>
        </p:blipFill>
        <p:spPr>
          <a:xfrm rot="5400000">
            <a:off x="-2519772" y="2519772"/>
            <a:ext cx="5948264" cy="908720"/>
          </a:xfrm>
          <a:prstGeom prst="rect">
            <a:avLst/>
          </a:prstGeom>
        </p:spPr>
      </p:pic>
      <p:pic>
        <p:nvPicPr>
          <p:cNvPr id="3" name="Рисунок 2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188640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Планировка жилой </a:t>
            </a:r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части татар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slide_4.jpg"/>
          <p:cNvPicPr>
            <a:picLocks noChangeAspect="1"/>
          </p:cNvPicPr>
          <p:nvPr/>
        </p:nvPicPr>
        <p:blipFill>
          <a:blip r:embed="rId3" cstate="print"/>
          <a:srcRect l="9838" t="9051" r="10626" b="9051"/>
          <a:stretch>
            <a:fillRect/>
          </a:stretch>
        </p:blipFill>
        <p:spPr>
          <a:xfrm>
            <a:off x="1187624" y="908720"/>
            <a:ext cx="3960440" cy="3058558"/>
          </a:xfrm>
          <a:prstGeom prst="rect">
            <a:avLst/>
          </a:prstGeom>
        </p:spPr>
      </p:pic>
      <p:pic>
        <p:nvPicPr>
          <p:cNvPr id="6" name="Рисунок 5" descr="301_1.jpg"/>
          <p:cNvPicPr>
            <a:picLocks noChangeAspect="1"/>
          </p:cNvPicPr>
          <p:nvPr/>
        </p:nvPicPr>
        <p:blipFill>
          <a:blip r:embed="rId4" cstate="print"/>
          <a:srcRect l="18421"/>
          <a:stretch>
            <a:fillRect/>
          </a:stretch>
        </p:blipFill>
        <p:spPr>
          <a:xfrm>
            <a:off x="5436096" y="2780928"/>
            <a:ext cx="3354804" cy="2912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16632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Домашняя утварь </a:t>
            </a:r>
          </a:p>
        </p:txBody>
      </p:sp>
      <p:pic>
        <p:nvPicPr>
          <p:cNvPr id="3" name="Рисунок 2" descr="14cfe7240a45.jpg"/>
          <p:cNvPicPr>
            <a:picLocks noChangeAspect="1"/>
          </p:cNvPicPr>
          <p:nvPr/>
        </p:nvPicPr>
        <p:blipFill>
          <a:blip r:embed="rId2" cstate="print"/>
          <a:srcRect l="8962" t="17709" r="3538" b="20417"/>
          <a:stretch>
            <a:fillRect/>
          </a:stretch>
        </p:blipFill>
        <p:spPr>
          <a:xfrm>
            <a:off x="0" y="5705872"/>
            <a:ext cx="9144000" cy="1152128"/>
          </a:xfrm>
          <a:prstGeom prst="rect">
            <a:avLst/>
          </a:prstGeom>
        </p:spPr>
      </p:pic>
      <p:pic>
        <p:nvPicPr>
          <p:cNvPr id="4" name="Рисунок 3" descr="4220f7e20f2f2e81e993227ffff373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836712"/>
            <a:ext cx="2520280" cy="1890210"/>
          </a:xfrm>
          <a:prstGeom prst="rect">
            <a:avLst/>
          </a:prstGeom>
        </p:spPr>
      </p:pic>
      <p:pic>
        <p:nvPicPr>
          <p:cNvPr id="5" name="Рисунок 4" descr="1920x1080resize_portfolio266_88_13341341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3212976"/>
            <a:ext cx="2808312" cy="2106234"/>
          </a:xfrm>
          <a:prstGeom prst="rect">
            <a:avLst/>
          </a:prstGeom>
        </p:spPr>
      </p:pic>
      <p:pic>
        <p:nvPicPr>
          <p:cNvPr id="6" name="Рисунок 5" descr="148413678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856" y="836712"/>
            <a:ext cx="2483768" cy="1862826"/>
          </a:xfrm>
          <a:prstGeom prst="rect">
            <a:avLst/>
          </a:prstGeom>
        </p:spPr>
      </p:pic>
      <p:pic>
        <p:nvPicPr>
          <p:cNvPr id="7" name="Рисунок 6" descr="_1_06_62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12160" y="3284984"/>
            <a:ext cx="2929508" cy="1953005"/>
          </a:xfrm>
          <a:prstGeom prst="rect">
            <a:avLst/>
          </a:prstGeom>
        </p:spPr>
      </p:pic>
      <p:pic>
        <p:nvPicPr>
          <p:cNvPr id="8" name="Рисунок 7" descr="information_items_402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88224" y="764704"/>
            <a:ext cx="2173596" cy="1988840"/>
          </a:xfrm>
          <a:prstGeom prst="rect">
            <a:avLst/>
          </a:prstGeom>
        </p:spPr>
      </p:pic>
      <p:pic>
        <p:nvPicPr>
          <p:cNvPr id="9" name="Рисунок 8" descr="k6jpg_8485654_20355381.jpg"/>
          <p:cNvPicPr>
            <a:picLocks noChangeAspect="1"/>
          </p:cNvPicPr>
          <p:nvPr/>
        </p:nvPicPr>
        <p:blipFill>
          <a:blip r:embed="rId8" cstate="print"/>
          <a:srcRect t="13060" r="9419"/>
          <a:stretch>
            <a:fillRect/>
          </a:stretch>
        </p:blipFill>
        <p:spPr>
          <a:xfrm>
            <a:off x="3707904" y="3068960"/>
            <a:ext cx="1728192" cy="22123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6" y="2708920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Утюг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888" y="2708920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Туески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04248" y="2708920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Самовар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7544" y="5445224"/>
            <a:ext cx="27363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Сундук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07904" y="5301208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Фонарь керосиновый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0192" y="5301208"/>
            <a:ext cx="23762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Крынка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cfe7240a45.jpg"/>
          <p:cNvPicPr>
            <a:picLocks noChangeAspect="1"/>
          </p:cNvPicPr>
          <p:nvPr/>
        </p:nvPicPr>
        <p:blipFill>
          <a:blip r:embed="rId2" cstate="print"/>
          <a:srcRect l="8962" t="17709" r="3538" b="20417"/>
          <a:stretch>
            <a:fillRect/>
          </a:stretch>
        </p:blipFill>
        <p:spPr>
          <a:xfrm>
            <a:off x="0" y="5705872"/>
            <a:ext cx="9144000" cy="11521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188640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Домашняя утварь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547c0688b5cac53a45b69feceef26f9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908720"/>
            <a:ext cx="2497460" cy="2493297"/>
          </a:xfrm>
          <a:prstGeom prst="rect">
            <a:avLst/>
          </a:prstGeom>
        </p:spPr>
      </p:pic>
      <p:pic>
        <p:nvPicPr>
          <p:cNvPr id="4098" name="Picture 2" descr="http://samovarchiki.ru/images/products/206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908720"/>
            <a:ext cx="2808312" cy="2445271"/>
          </a:xfrm>
          <a:prstGeom prst="rect">
            <a:avLst/>
          </a:prstGeom>
          <a:noFill/>
        </p:spPr>
      </p:pic>
      <p:pic>
        <p:nvPicPr>
          <p:cNvPr id="7" name="Рисунок 6" descr="imag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3284984"/>
            <a:ext cx="3096344" cy="2322258"/>
          </a:xfrm>
          <a:prstGeom prst="rect">
            <a:avLst/>
          </a:prstGeom>
        </p:spPr>
      </p:pic>
      <p:pic>
        <p:nvPicPr>
          <p:cNvPr id="8" name="Рисунок 7" descr="0013-021-.jpg"/>
          <p:cNvPicPr>
            <a:picLocks noChangeAspect="1"/>
          </p:cNvPicPr>
          <p:nvPr/>
        </p:nvPicPr>
        <p:blipFill>
          <a:blip r:embed="rId6" cstate="print"/>
          <a:srcRect l="11090" t="6238" b="23065"/>
          <a:stretch>
            <a:fillRect/>
          </a:stretch>
        </p:blipFill>
        <p:spPr>
          <a:xfrm>
            <a:off x="6372200" y="3212976"/>
            <a:ext cx="2520280" cy="2448272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9632" y="332656"/>
            <a:ext cx="6696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Пашенное </a:t>
            </a:r>
            <a:r>
              <a:rPr lang="ru-RU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земледелие</a:t>
            </a:r>
            <a:r>
              <a:rPr lang="ru-RU" dirty="0"/>
              <a:t>. </a:t>
            </a:r>
          </a:p>
        </p:txBody>
      </p:sp>
      <p:pic>
        <p:nvPicPr>
          <p:cNvPr id="4" name="Рисунок 3" descr="dc008764cd9d237eb10e00ad3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268760"/>
            <a:ext cx="4680520" cy="4104456"/>
          </a:xfrm>
          <a:prstGeom prst="rect">
            <a:avLst/>
          </a:prstGeom>
        </p:spPr>
      </p:pic>
      <p:pic>
        <p:nvPicPr>
          <p:cNvPr id="5" name="Рисунок 4" descr="yach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620688"/>
            <a:ext cx="1907704" cy="1431159"/>
          </a:xfrm>
          <a:prstGeom prst="rect">
            <a:avLst/>
          </a:prstGeom>
        </p:spPr>
      </p:pic>
      <p:pic>
        <p:nvPicPr>
          <p:cNvPr id="6" name="Рисунок 5" descr="175862-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060848"/>
            <a:ext cx="2016224" cy="2060848"/>
          </a:xfrm>
          <a:prstGeom prst="rect">
            <a:avLst/>
          </a:prstGeom>
        </p:spPr>
      </p:pic>
      <p:pic>
        <p:nvPicPr>
          <p:cNvPr id="7" name="Рисунок 6" descr="kolos-chastnyi-selskohozyaistvennyi-vk-v-lunintse.jpg"/>
          <p:cNvPicPr>
            <a:picLocks noChangeAspect="1"/>
          </p:cNvPicPr>
          <p:nvPr/>
        </p:nvPicPr>
        <p:blipFill>
          <a:blip r:embed="rId5" cstate="print"/>
          <a:srcRect t="12715" b="14174"/>
          <a:stretch>
            <a:fillRect/>
          </a:stretch>
        </p:blipFill>
        <p:spPr>
          <a:xfrm>
            <a:off x="179512" y="4005064"/>
            <a:ext cx="2026728" cy="1390309"/>
          </a:xfrm>
          <a:prstGeom prst="rect">
            <a:avLst/>
          </a:prstGeom>
        </p:spPr>
      </p:pic>
      <p:pic>
        <p:nvPicPr>
          <p:cNvPr id="8" name="Рисунок 7" descr="rizol-za-grasak-galerija-0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908720"/>
            <a:ext cx="1841593" cy="1484784"/>
          </a:xfrm>
          <a:prstGeom prst="rect">
            <a:avLst/>
          </a:prstGeom>
        </p:spPr>
      </p:pic>
      <p:pic>
        <p:nvPicPr>
          <p:cNvPr id="9" name="Рисунок 8" descr="2226096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288" y="2780928"/>
            <a:ext cx="1777360" cy="2580039"/>
          </a:xfrm>
          <a:prstGeom prst="rect">
            <a:avLst/>
          </a:prstGeom>
        </p:spPr>
      </p:pic>
      <p:pic>
        <p:nvPicPr>
          <p:cNvPr id="10" name="Рисунок 9" descr="bb90fe1433f5e5ed733e32d58121c39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pic>
        <p:nvPicPr>
          <p:cNvPr id="11" name="Рисунок 10" descr="bb90fe1433f5e5ed733e32d58121c391.jpg"/>
          <p:cNvPicPr>
            <a:picLocks noChangeAspect="1"/>
          </p:cNvPicPr>
          <p:nvPr/>
        </p:nvPicPr>
        <p:blipFill>
          <a:blip r:embed="rId9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1680" y="33265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Огородничество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4" name="Рисунок 3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6" name="Рисунок 5" descr="1450647941849e09c158b16dc73f7d51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376326" cy="1825135"/>
          </a:xfrm>
          <a:prstGeom prst="rect">
            <a:avLst/>
          </a:prstGeom>
        </p:spPr>
      </p:pic>
      <p:pic>
        <p:nvPicPr>
          <p:cNvPr id="7" name="Рисунок 6" descr="Tehnologiya-vyirashhivaniya-i-hraneniya-morkovi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484784"/>
            <a:ext cx="2195736" cy="1500289"/>
          </a:xfrm>
          <a:prstGeom prst="rect">
            <a:avLst/>
          </a:prstGeom>
        </p:spPr>
      </p:pic>
      <p:pic>
        <p:nvPicPr>
          <p:cNvPr id="9" name="Рисунок 8" descr="107156_or-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924944"/>
            <a:ext cx="2339752" cy="1798320"/>
          </a:xfrm>
          <a:prstGeom prst="rect">
            <a:avLst/>
          </a:prstGeom>
        </p:spPr>
      </p:pic>
      <p:pic>
        <p:nvPicPr>
          <p:cNvPr id="10" name="Рисунок 9" descr="ogurci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725144"/>
            <a:ext cx="2267744" cy="1274984"/>
          </a:xfrm>
          <a:prstGeom prst="rect">
            <a:avLst/>
          </a:prstGeom>
        </p:spPr>
      </p:pic>
      <p:pic>
        <p:nvPicPr>
          <p:cNvPr id="11" name="Рисунок 10" descr="852d6ce53c800d6c3b4aa864633101f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164288" y="116632"/>
            <a:ext cx="1979712" cy="1772816"/>
          </a:xfrm>
          <a:prstGeom prst="rect">
            <a:avLst/>
          </a:prstGeom>
        </p:spPr>
      </p:pic>
      <p:pic>
        <p:nvPicPr>
          <p:cNvPr id="12" name="Рисунок 11" descr="2-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092280" y="1844824"/>
            <a:ext cx="2051720" cy="1624584"/>
          </a:xfrm>
          <a:prstGeom prst="rect">
            <a:avLst/>
          </a:prstGeom>
        </p:spPr>
      </p:pic>
      <p:pic>
        <p:nvPicPr>
          <p:cNvPr id="13" name="Рисунок 12" descr="10-samykh-poleznykh-produktov-dlya-zhenshchin-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243292" y="3501008"/>
            <a:ext cx="1900708" cy="1032718"/>
          </a:xfrm>
          <a:prstGeom prst="rect">
            <a:avLst/>
          </a:prstGeom>
        </p:spPr>
      </p:pic>
      <p:pic>
        <p:nvPicPr>
          <p:cNvPr id="14" name="Рисунок 13" descr="лук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36296" y="4797152"/>
            <a:ext cx="1907704" cy="1240971"/>
          </a:xfrm>
          <a:prstGeom prst="rect">
            <a:avLst/>
          </a:prstGeom>
        </p:spPr>
      </p:pic>
      <p:pic>
        <p:nvPicPr>
          <p:cNvPr id="15" name="Рисунок 14" descr="image (1)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267744" y="1268760"/>
            <a:ext cx="4982804" cy="4248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7664" y="18864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Скотоводство и пчеловодство.</a:t>
            </a:r>
            <a:endParaRPr lang="ru-RU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0012-031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1772816"/>
            <a:ext cx="3912435" cy="2934326"/>
          </a:xfrm>
          <a:prstGeom prst="rect">
            <a:avLst/>
          </a:prstGeom>
        </p:spPr>
      </p:pic>
      <p:pic>
        <p:nvPicPr>
          <p:cNvPr id="6" name="Рисунок 5" descr="img9.jpg"/>
          <p:cNvPicPr>
            <a:picLocks noChangeAspect="1"/>
          </p:cNvPicPr>
          <p:nvPr/>
        </p:nvPicPr>
        <p:blipFill>
          <a:blip r:embed="rId4" cstate="print"/>
          <a:srcRect t="11151" r="50000"/>
          <a:stretch>
            <a:fillRect/>
          </a:stretch>
        </p:blipFill>
        <p:spPr>
          <a:xfrm>
            <a:off x="5580112" y="1700808"/>
            <a:ext cx="2968696" cy="3956505"/>
          </a:xfrm>
          <a:prstGeom prst="rect">
            <a:avLst/>
          </a:prstGeom>
        </p:spPr>
      </p:pic>
      <p:pic>
        <p:nvPicPr>
          <p:cNvPr id="7" name="Рисунок 6" descr="img15.jpg"/>
          <p:cNvPicPr>
            <a:picLocks noChangeAspect="1"/>
          </p:cNvPicPr>
          <p:nvPr/>
        </p:nvPicPr>
        <p:blipFill>
          <a:blip r:embed="rId2" cstate="print"/>
          <a:srcRect l="34949" b="86749"/>
          <a:stretch>
            <a:fillRect/>
          </a:stretch>
        </p:blipFill>
        <p:spPr>
          <a:xfrm rot="5400000">
            <a:off x="-2519772" y="2519772"/>
            <a:ext cx="5948264" cy="908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116632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Русский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мужской национальный 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костюм. </a:t>
            </a:r>
          </a:p>
        </p:txBody>
      </p:sp>
      <p:pic>
        <p:nvPicPr>
          <p:cNvPr id="3" name="Рисунок 2" descr="bb90fe1433f5e5ed733e32d58121c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pic>
        <p:nvPicPr>
          <p:cNvPr id="4" name="Рисунок 3" descr="bb90fe1433f5e5ed733e32d58121c391.jpg"/>
          <p:cNvPicPr>
            <a:picLocks noChangeAspect="1"/>
          </p:cNvPicPr>
          <p:nvPr/>
        </p:nvPicPr>
        <p:blipFill>
          <a:blip r:embed="rId3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  <p:pic>
        <p:nvPicPr>
          <p:cNvPr id="6" name="Рисунок 5" descr="s1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692696"/>
            <a:ext cx="3098989" cy="4653136"/>
          </a:xfrm>
          <a:prstGeom prst="rect">
            <a:avLst/>
          </a:prstGeom>
        </p:spPr>
      </p:pic>
      <p:pic>
        <p:nvPicPr>
          <p:cNvPr id="7" name="Рисунок 6" descr="aaa(3).jpg"/>
          <p:cNvPicPr>
            <a:picLocks noChangeAspect="1"/>
          </p:cNvPicPr>
          <p:nvPr/>
        </p:nvPicPr>
        <p:blipFill>
          <a:blip r:embed="rId5" cstate="print"/>
          <a:srcRect b="4756"/>
          <a:stretch>
            <a:fillRect/>
          </a:stretch>
        </p:blipFill>
        <p:spPr>
          <a:xfrm>
            <a:off x="4644008" y="620688"/>
            <a:ext cx="4019210" cy="446449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5157192"/>
            <a:ext cx="82809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Мужской народный костюм представлял собой рубаху с вышитым воротом, штаны. Рубаху носили навыпуск и подбирали поясом из ткани. В качестве верхней одежды надевали кафтан.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b90fe1433f5e5ed733e32d58121c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pic>
        <p:nvPicPr>
          <p:cNvPr id="3" name="Рисунок 2" descr="bb90fe1433f5e5ed733e32d58121c391.jpg"/>
          <p:cNvPicPr>
            <a:picLocks noChangeAspect="1"/>
          </p:cNvPicPr>
          <p:nvPr/>
        </p:nvPicPr>
        <p:blipFill>
          <a:blip r:embed="rId3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404664"/>
            <a:ext cx="84249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Женский русский национальный  костюм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endParaRPr lang="ru-RU" dirty="0"/>
          </a:p>
        </p:txBody>
      </p:sp>
      <p:pic>
        <p:nvPicPr>
          <p:cNvPr id="5" name="Рисунок 4" descr="hello_html_m4b6770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585" y="980728"/>
            <a:ext cx="2952328" cy="4080524"/>
          </a:xfrm>
          <a:prstGeom prst="rect">
            <a:avLst/>
          </a:prstGeom>
        </p:spPr>
      </p:pic>
      <p:pic>
        <p:nvPicPr>
          <p:cNvPr id="6" name="Рисунок 5" descr="311016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0111" y="980728"/>
            <a:ext cx="2736304" cy="4104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55576" y="5085184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Длинная вышитая рубаха с длинным рукавом и  сарафан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64088" y="508518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Длинная вышитая рубаха с длинным рукавом и юбка –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панева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b90fe1433f5e5ed733e32d58121c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pic>
        <p:nvPicPr>
          <p:cNvPr id="3" name="Рисунок 2" descr="bb90fe1433f5e5ed733e32d58121c391.jpg"/>
          <p:cNvPicPr>
            <a:picLocks noChangeAspect="1"/>
          </p:cNvPicPr>
          <p:nvPr/>
        </p:nvPicPr>
        <p:blipFill>
          <a:blip r:embed="rId3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3608" y="188640"/>
            <a:ext cx="748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Национальная обувь русского народа</a:t>
            </a:r>
            <a:endParaRPr lang="ru-RU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sssr_vf_1935_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692696"/>
            <a:ext cx="2971031" cy="2437622"/>
          </a:xfrm>
          <a:prstGeom prst="rect">
            <a:avLst/>
          </a:prstGeom>
        </p:spPr>
      </p:pic>
      <p:pic>
        <p:nvPicPr>
          <p:cNvPr id="6" name="Рисунок 5" descr="lapt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990" y="3501008"/>
            <a:ext cx="3102890" cy="2016224"/>
          </a:xfrm>
          <a:prstGeom prst="rect">
            <a:avLst/>
          </a:prstGeom>
        </p:spPr>
      </p:pic>
      <p:pic>
        <p:nvPicPr>
          <p:cNvPr id="8" name="Рисунок 7" descr="lapotnye-portianki.jpg"/>
          <p:cNvPicPr>
            <a:picLocks noChangeAspect="1"/>
          </p:cNvPicPr>
          <p:nvPr/>
        </p:nvPicPr>
        <p:blipFill>
          <a:blip r:embed="rId6" cstate="print"/>
          <a:srcRect l="10061" r="25751"/>
          <a:stretch>
            <a:fillRect/>
          </a:stretch>
        </p:blipFill>
        <p:spPr>
          <a:xfrm>
            <a:off x="5004048" y="3356992"/>
            <a:ext cx="2316738" cy="203619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1600" y="5517232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Лапти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76056" y="5445224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Лапти с онучами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03648" y="3212976"/>
            <a:ext cx="26642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Сапоги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russkie_narodnie_sapogi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81296" y="980728"/>
            <a:ext cx="2950980" cy="20162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32040" y="2924944"/>
            <a:ext cx="2808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Сафьяновые сапоги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splatnye-fony-dlya-presentacii-powerpoin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28" y="476672"/>
            <a:ext cx="3672408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«Мой любимый мордовский край»</a:t>
            </a:r>
          </a:p>
          <a:p>
            <a:pPr algn="ctr"/>
            <a:r>
              <a:rPr lang="ru-RU" dirty="0"/>
              <a:t> </a:t>
            </a: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На российских огромных просторах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Есть зелёный затерянный рай.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Это светлый, уютный и скромный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Мой любимый мордовский край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А народ весёлый и сильный,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Работящий и дружный народ,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И приветливый, и красивый,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Он в согласье и в мире живёт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  <a:p>
            <a:pPr algn="ctr"/>
            <a:r>
              <a:rPr lang="ru-RU" b="1" dirty="0">
                <a:solidFill>
                  <a:srgbClr val="002060"/>
                </a:solidFill>
              </a:rPr>
              <a:t>Здесь гостей хлебом-солью встречают,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На столе - стопка </a:t>
            </a:r>
            <a:r>
              <a:rPr lang="ru-RU" b="1" dirty="0" err="1">
                <a:solidFill>
                  <a:srgbClr val="002060"/>
                </a:solidFill>
              </a:rPr>
              <a:t>пачат</a:t>
            </a:r>
            <a:r>
              <a:rPr lang="ru-RU" b="1" dirty="0">
                <a:solidFill>
                  <a:srgbClr val="002060"/>
                </a:solidFill>
              </a:rPr>
              <a:t> - блинов, 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Позой - брагой поят - угощают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Да водой из святых родников</a:t>
            </a:r>
            <a:r>
              <a:rPr lang="ru-RU" b="1" dirty="0" smtClean="0">
                <a:solidFill>
                  <a:srgbClr val="002060"/>
                </a:solidFill>
              </a:rPr>
              <a:t>…</a:t>
            </a:r>
          </a:p>
          <a:p>
            <a:pPr algn="ctr"/>
            <a:endParaRPr lang="ru-RU" dirty="0"/>
          </a:p>
          <a:p>
            <a:pPr algn="r"/>
            <a:r>
              <a:rPr lang="ru-RU" i="1" dirty="0"/>
              <a:t> </a:t>
            </a:r>
            <a:endParaRPr lang="ru-RU" dirty="0"/>
          </a:p>
          <a:p>
            <a:endParaRPr lang="ru-RU" dirty="0"/>
          </a:p>
        </p:txBody>
      </p:sp>
      <p:pic>
        <p:nvPicPr>
          <p:cNvPr id="6" name="Рисунок 5" descr="7RH1JkdnATE.jpg"/>
          <p:cNvPicPr>
            <a:picLocks noChangeAspect="1"/>
          </p:cNvPicPr>
          <p:nvPr/>
        </p:nvPicPr>
        <p:blipFill>
          <a:blip r:embed="rId3" cstate="print"/>
          <a:srcRect l="6313" r="4849"/>
          <a:stretch>
            <a:fillRect/>
          </a:stretch>
        </p:blipFill>
        <p:spPr>
          <a:xfrm>
            <a:off x="3923928" y="980728"/>
            <a:ext cx="5112568" cy="4680520"/>
          </a:xfrm>
          <a:prstGeom prst="rect">
            <a:avLst/>
          </a:prstGeom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b90fe1433f5e5ed733e32d58121c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pic>
        <p:nvPicPr>
          <p:cNvPr id="3" name="Рисунок 2" descr="bb90fe1433f5e5ed733e32d58121c391.jpg"/>
          <p:cNvPicPr>
            <a:picLocks noChangeAspect="1"/>
          </p:cNvPicPr>
          <p:nvPr/>
        </p:nvPicPr>
        <p:blipFill>
          <a:blip r:embed="rId3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332656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Головные уборы и украшения русского национального костюма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img13.jpg"/>
          <p:cNvPicPr>
            <a:picLocks noChangeAspect="1"/>
          </p:cNvPicPr>
          <p:nvPr/>
        </p:nvPicPr>
        <p:blipFill>
          <a:blip r:embed="rId4" cstate="print"/>
          <a:srcRect l="9050" t="4851" r="46063" b="30050"/>
          <a:stretch>
            <a:fillRect/>
          </a:stretch>
        </p:blipFill>
        <p:spPr>
          <a:xfrm>
            <a:off x="323528" y="980728"/>
            <a:ext cx="2284512" cy="2484907"/>
          </a:xfrm>
          <a:prstGeom prst="rect">
            <a:avLst/>
          </a:prstGeom>
        </p:spPr>
      </p:pic>
      <p:pic>
        <p:nvPicPr>
          <p:cNvPr id="6" name="Рисунок 5" descr="278ac2586e3fff6aa352df6e4f56--russkij-stil-kokoshnik-krasnyj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627784" y="2420888"/>
            <a:ext cx="2428868" cy="288464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64502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Повойник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43808" y="5445224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Кокошник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0152" y="5445224"/>
            <a:ext cx="3024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Украшение из бисера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4282c0226fb27a21095e42e0393x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48064" y="980728"/>
            <a:ext cx="2021108" cy="2708920"/>
          </a:xfrm>
          <a:prstGeom prst="rect">
            <a:avLst/>
          </a:prstGeom>
        </p:spPr>
      </p:pic>
      <p:pic>
        <p:nvPicPr>
          <p:cNvPr id="13" name="Рисунок 12" descr="2320715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28184" y="3490796"/>
            <a:ext cx="2771800" cy="1980577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188640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Мужской мордовский национальный костюм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7131a880ca75723f672897d35906a74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692696"/>
            <a:ext cx="2326754" cy="4701318"/>
          </a:xfrm>
          <a:prstGeom prst="rect">
            <a:avLst/>
          </a:prstGeom>
        </p:spPr>
      </p:pic>
      <p:pic>
        <p:nvPicPr>
          <p:cNvPr id="6" name="Рисунок 5" descr="4627ffede39cbe5664868e49545470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836712"/>
            <a:ext cx="4174217" cy="44644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9552" y="5517232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Рубаха -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панар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,  штаны –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понкст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 и пояс - кушак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44008" y="5373216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Сумань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- приталенное суконное пальто черного или коричневого цвета.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4" name="Рисунок 3" descr="aqltzuga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908720"/>
            <a:ext cx="2490155" cy="4581128"/>
          </a:xfrm>
          <a:prstGeom prst="rect">
            <a:avLst/>
          </a:prstGeom>
        </p:spPr>
      </p:pic>
      <p:pic>
        <p:nvPicPr>
          <p:cNvPr id="5" name="Рисунок 4" descr="vishivka-na-mordovskom-kostyume-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980728"/>
            <a:ext cx="2437408" cy="44097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1663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Женский мордовский национальный костюм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558924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Девушка - эрзянка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80112" y="5589240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Девушка - </a:t>
            </a:r>
            <a:r>
              <a:rPr lang="ru-RU" dirty="0" err="1" smtClean="0"/>
              <a:t>мокшанка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3528" y="116632"/>
            <a:ext cx="8424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Женский мордовский национальный костюм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80207333b59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2120" y="1196752"/>
            <a:ext cx="2699513" cy="2912100"/>
          </a:xfrm>
          <a:prstGeom prst="rect">
            <a:avLst/>
          </a:prstGeom>
        </p:spPr>
      </p:pic>
      <p:pic>
        <p:nvPicPr>
          <p:cNvPr id="7" name="Рисунок 6" descr="ff3bdb8d_sma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268760"/>
            <a:ext cx="3476104" cy="2607078"/>
          </a:xfrm>
          <a:prstGeom prst="rect">
            <a:avLst/>
          </a:prstGeom>
        </p:spPr>
      </p:pic>
      <p:pic>
        <p:nvPicPr>
          <p:cNvPr id="8" name="Рисунок 7" descr="poyas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47864" y="3284984"/>
            <a:ext cx="2735782" cy="222510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8184" y="4221088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Пулай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– украшение  наподобие пояса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568" y="4077072"/>
            <a:ext cx="23042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Праздничный 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пулай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– украшение наподобие пояса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635896" y="5661248"/>
            <a:ext cx="2304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Пояс с кистями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4" name="Рисунок 3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5" name="Рисунок 4" descr="598c3f956d89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052736"/>
            <a:ext cx="2924175" cy="4238625"/>
          </a:xfrm>
          <a:prstGeom prst="rect">
            <a:avLst/>
          </a:prstGeom>
        </p:spPr>
      </p:pic>
      <p:pic>
        <p:nvPicPr>
          <p:cNvPr id="8" name="Рисунок 7" descr="tatarskij-nacionalnyj-kostyum-1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1340768"/>
            <a:ext cx="3618532" cy="3618532"/>
          </a:xfrm>
          <a:prstGeom prst="rect">
            <a:avLst/>
          </a:prstGeom>
        </p:spPr>
      </p:pic>
      <p:pic>
        <p:nvPicPr>
          <p:cNvPr id="9" name="Рисунок 8" descr="aneuet8k.jpg"/>
          <p:cNvPicPr>
            <a:picLocks noChangeAspect="1"/>
          </p:cNvPicPr>
          <p:nvPr/>
        </p:nvPicPr>
        <p:blipFill>
          <a:blip r:embed="rId5" cstate="print"/>
          <a:srcRect r="26948"/>
          <a:stretch>
            <a:fillRect/>
          </a:stretch>
        </p:blipFill>
        <p:spPr>
          <a:xfrm>
            <a:off x="2195736" y="2924944"/>
            <a:ext cx="4032448" cy="2854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71600" y="0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Головные уборы мордовского национального костюма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9512" y="530120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Панго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– высокие головные уборы мордвы.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72200" y="5157192"/>
            <a:ext cx="2376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Панго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– высокие головные уборы мордвы.</a:t>
            </a: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332656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Обувь мордовского народа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01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908720"/>
            <a:ext cx="3563888" cy="2672916"/>
          </a:xfrm>
          <a:prstGeom prst="rect">
            <a:avLst/>
          </a:prstGeom>
        </p:spPr>
      </p:pic>
      <p:pic>
        <p:nvPicPr>
          <p:cNvPr id="6" name="Рисунок 5" descr="lapt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908720"/>
            <a:ext cx="3899912" cy="2534120"/>
          </a:xfrm>
          <a:prstGeom prst="rect">
            <a:avLst/>
          </a:prstGeom>
        </p:spPr>
      </p:pic>
      <p:pic>
        <p:nvPicPr>
          <p:cNvPr id="7" name="Рисунок 6" descr="1_52551efd8c1a652551efd8c1e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3068960"/>
            <a:ext cx="2592288" cy="23973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9592" y="3429000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Лапти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91880" y="5661248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Валенки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00192" y="3717032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Сапоги со складчатым голенищем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1600" y="404664"/>
            <a:ext cx="6984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Татарский национальный костюм</a:t>
            </a:r>
          </a:p>
        </p:txBody>
      </p:sp>
      <p:pic>
        <p:nvPicPr>
          <p:cNvPr id="8" name="Рисунок 7" descr="SDC146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1052736"/>
            <a:ext cx="2862318" cy="4320480"/>
          </a:xfrm>
          <a:prstGeom prst="rect">
            <a:avLst/>
          </a:prstGeom>
        </p:spPr>
      </p:pic>
      <p:pic>
        <p:nvPicPr>
          <p:cNvPr id="10" name="Рисунок 9" descr="hello_html_3360a536.jpg"/>
          <p:cNvPicPr>
            <a:picLocks noChangeAspect="1"/>
          </p:cNvPicPr>
          <p:nvPr/>
        </p:nvPicPr>
        <p:blipFill>
          <a:blip r:embed="rId4" cstate="print"/>
          <a:srcRect b="6173"/>
          <a:stretch>
            <a:fillRect/>
          </a:stretch>
        </p:blipFill>
        <p:spPr>
          <a:xfrm>
            <a:off x="6156176" y="1052736"/>
            <a:ext cx="2720870" cy="4320480"/>
          </a:xfrm>
          <a:prstGeom prst="rect">
            <a:avLst/>
          </a:prstGeom>
        </p:spPr>
      </p:pic>
      <p:pic>
        <p:nvPicPr>
          <p:cNvPr id="11" name="Рисунок 10" descr="JjiLaLd9peI.jpg"/>
          <p:cNvPicPr>
            <a:picLocks noChangeAspect="1"/>
          </p:cNvPicPr>
          <p:nvPr/>
        </p:nvPicPr>
        <p:blipFill>
          <a:blip r:embed="rId5" cstate="print"/>
          <a:srcRect t="11146" r="48523" b="45"/>
          <a:stretch>
            <a:fillRect/>
          </a:stretch>
        </p:blipFill>
        <p:spPr>
          <a:xfrm>
            <a:off x="3779912" y="1052736"/>
            <a:ext cx="1976946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Головные уборы татарского национального костюма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uf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764704"/>
            <a:ext cx="2456944" cy="1761130"/>
          </a:xfrm>
          <a:prstGeom prst="rect">
            <a:avLst/>
          </a:prstGeom>
        </p:spPr>
      </p:pic>
      <p:pic>
        <p:nvPicPr>
          <p:cNvPr id="5" name="Рисунок 4" descr="575411b250f8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632" y="2996952"/>
            <a:ext cx="3096344" cy="2369735"/>
          </a:xfrm>
          <a:prstGeom prst="rect">
            <a:avLst/>
          </a:prstGeom>
        </p:spPr>
      </p:pic>
      <p:pic>
        <p:nvPicPr>
          <p:cNvPr id="7" name="Рисунок 6" descr="a799d9d090b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99992" y="764704"/>
            <a:ext cx="1800200" cy="2128357"/>
          </a:xfrm>
          <a:prstGeom prst="rect">
            <a:avLst/>
          </a:prstGeom>
        </p:spPr>
      </p:pic>
      <p:pic>
        <p:nvPicPr>
          <p:cNvPr id="8" name="Рисунок 7" descr="slide_4 (1).jpg"/>
          <p:cNvPicPr>
            <a:picLocks noChangeAspect="1"/>
          </p:cNvPicPr>
          <p:nvPr/>
        </p:nvPicPr>
        <p:blipFill>
          <a:blip r:embed="rId6" cstate="print"/>
          <a:srcRect l="54626" t="6819" r="3735" b="29027"/>
          <a:stretch>
            <a:fillRect/>
          </a:stretch>
        </p:blipFill>
        <p:spPr>
          <a:xfrm>
            <a:off x="6372200" y="2060848"/>
            <a:ext cx="2492584" cy="28803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67544" y="263691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Тюбетейка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44008" y="3068960"/>
            <a:ext cx="1512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Калфак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91680" y="551723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Чалма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72200" y="4941168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Головной убор замужней женщины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15616" y="260648"/>
            <a:ext cx="6912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Обувь татарского народа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tatarskij-nacionalnyj-kostyum-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980728"/>
            <a:ext cx="2182368" cy="2438400"/>
          </a:xfrm>
          <a:prstGeom prst="rect">
            <a:avLst/>
          </a:prstGeom>
        </p:spPr>
      </p:pic>
      <p:pic>
        <p:nvPicPr>
          <p:cNvPr id="5" name="Рисунок 4" descr="img14.jpg"/>
          <p:cNvPicPr>
            <a:picLocks noChangeAspect="1"/>
          </p:cNvPicPr>
          <p:nvPr/>
        </p:nvPicPr>
        <p:blipFill>
          <a:blip r:embed="rId4" cstate="print"/>
          <a:srcRect l="67955" t="10724" r="10147" b="50000"/>
          <a:stretch>
            <a:fillRect/>
          </a:stretch>
        </p:blipFill>
        <p:spPr>
          <a:xfrm>
            <a:off x="6588224" y="980728"/>
            <a:ext cx="2016224" cy="2712300"/>
          </a:xfrm>
          <a:prstGeom prst="rect">
            <a:avLst/>
          </a:prstGeom>
        </p:spPr>
      </p:pic>
      <p:pic>
        <p:nvPicPr>
          <p:cNvPr id="7" name="Рисунок 6" descr="YiNS4FdJYEM.jpg"/>
          <p:cNvPicPr>
            <a:picLocks noChangeAspect="1"/>
          </p:cNvPicPr>
          <p:nvPr/>
        </p:nvPicPr>
        <p:blipFill>
          <a:blip r:embed="rId5" cstate="print"/>
          <a:srcRect l="29877" t="22775" r="47633" b="40531"/>
          <a:stretch>
            <a:fillRect/>
          </a:stretch>
        </p:blipFill>
        <p:spPr>
          <a:xfrm>
            <a:off x="3347864" y="980728"/>
            <a:ext cx="1944216" cy="194421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Рисунок 7" descr="ural-tatar-bashkir-costume-5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3808" y="3140968"/>
            <a:ext cx="3248025" cy="21240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3501008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Сапожки  -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читек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или ичиги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2200" y="3861048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Сапожки  -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читек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или ичиги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059832" y="5517232"/>
            <a:ext cx="31683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Лапти -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чабата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b90fe1433f5e5ed733e32d58121c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pic>
        <p:nvPicPr>
          <p:cNvPr id="3" name="Рисунок 2" descr="bb90fe1433f5e5ed733e32d58121c391.jpg"/>
          <p:cNvPicPr>
            <a:picLocks noChangeAspect="1"/>
          </p:cNvPicPr>
          <p:nvPr/>
        </p:nvPicPr>
        <p:blipFill>
          <a:blip r:embed="rId3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116632"/>
            <a:ext cx="6768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Русская </a:t>
            </a:r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национальная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кухня</a:t>
            </a:r>
          </a:p>
        </p:txBody>
      </p:sp>
      <p:pic>
        <p:nvPicPr>
          <p:cNvPr id="7" name="Рисунок 6" descr="imag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908720"/>
            <a:ext cx="2954610" cy="1927062"/>
          </a:xfrm>
          <a:prstGeom prst="rect">
            <a:avLst/>
          </a:prstGeom>
        </p:spPr>
      </p:pic>
      <p:pic>
        <p:nvPicPr>
          <p:cNvPr id="8" name="Рисунок 7" descr="248186_5782b4965e61f5782b4965e655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79712" y="3212976"/>
            <a:ext cx="2915816" cy="19438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2924944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Щи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83768" y="5229200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Уха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3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72000" y="980728"/>
            <a:ext cx="3024336" cy="19442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076056" y="292494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Окрошка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Pshenichnaya-kash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84168" y="3284984"/>
            <a:ext cx="2795803" cy="18808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72200" y="5157192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Каша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esplatnye-fony-dlya-presentacii-powerpoint-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7544" y="260648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Многонациональная Мордовия.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124744"/>
            <a:ext cx="3115511" cy="44371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Рисунок 5" descr="ib7ab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196752"/>
            <a:ext cx="3086833" cy="42930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5940152" y="5445224"/>
            <a:ext cx="3096344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ТАТАРЫ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23161_95f5c14d91355997b73653d1698420e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15816" y="2276872"/>
            <a:ext cx="3034423" cy="42930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b90fe1433f5e5ed733e32d58121c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pic>
        <p:nvPicPr>
          <p:cNvPr id="3" name="Рисунок 2" descr="bb90fe1433f5e5ed733e32d58121c391.jpg"/>
          <p:cNvPicPr>
            <a:picLocks noChangeAspect="1"/>
          </p:cNvPicPr>
          <p:nvPr/>
        </p:nvPicPr>
        <p:blipFill>
          <a:blip r:embed="rId3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7584" y="188640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Русская национальная кухня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vatrushka_servirovk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1052736"/>
            <a:ext cx="2757252" cy="17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52" y="285293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Ватрушки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131207233339-131211162202-p-O-vozdushnie-sirnik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63688" y="3501008"/>
            <a:ext cx="2590616" cy="17281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07704" y="5301208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Сырники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22-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91881" y="1196752"/>
            <a:ext cx="2448272" cy="15841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63888" y="2996952"/>
            <a:ext cx="23042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Соленья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37962309.o677h56ju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92080" y="3573016"/>
            <a:ext cx="2561861" cy="172819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436096" y="5517232"/>
            <a:ext cx="22322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Холодец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3984690_origina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1196752"/>
            <a:ext cx="2627784" cy="161083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72200" y="299695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Заливная рыба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03648" y="260648"/>
            <a:ext cx="640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Мордовская национальная кухня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Medvezhi-lapy-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908720"/>
            <a:ext cx="2304256" cy="17281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7544" y="2636912"/>
            <a:ext cx="2520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Офтонь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мадя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(мокш.)/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Овтонь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лапа (</a:t>
            </a:r>
            <a:r>
              <a:rPr lang="ru-RU" sz="1400" b="1" dirty="0" err="1">
                <a:latin typeface="Times New Roman" pitchFamily="18" charset="0"/>
                <a:cs typeface="Times New Roman" pitchFamily="18" charset="0"/>
              </a:rPr>
              <a:t>эрз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.) 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 «Медвежья лапа».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7" name="Рисунок 6" descr="vyalinaya-plotva-recep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3429000"/>
            <a:ext cx="2736304" cy="20041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728" y="5589240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Рыба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article4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51920" y="908720"/>
            <a:ext cx="2188602" cy="19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23928" y="2996952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Квашеные овощи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maska-iz-rzhanogo-hleba-vosstanovit-zhiznesposobnyy-balans-kozhnogo-pokrov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652120" y="3573016"/>
            <a:ext cx="2712165" cy="18722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796136" y="551723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Хлеб ржаной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0336435a611f4b1d1c8f0673f53038dd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1124744"/>
            <a:ext cx="2505472" cy="16630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72200" y="2996952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Хлеб пшеничный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9552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Мордовская национальная кухня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836712"/>
            <a:ext cx="2736304" cy="2052228"/>
          </a:xfrm>
          <a:prstGeom prst="rect">
            <a:avLst/>
          </a:prstGeom>
        </p:spPr>
      </p:pic>
      <p:pic>
        <p:nvPicPr>
          <p:cNvPr id="6" name="Рисунок 5" descr="perlovka_s_mjasom-06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764705"/>
            <a:ext cx="3024336" cy="2113837"/>
          </a:xfrm>
          <a:prstGeom prst="rect">
            <a:avLst/>
          </a:prstGeom>
        </p:spPr>
      </p:pic>
      <p:pic>
        <p:nvPicPr>
          <p:cNvPr id="7" name="Рисунок 6" descr="orig (1)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5656" y="3429000"/>
            <a:ext cx="2952328" cy="2160240"/>
          </a:xfrm>
          <a:prstGeom prst="rect">
            <a:avLst/>
          </a:prstGeom>
        </p:spPr>
      </p:pic>
      <p:pic>
        <p:nvPicPr>
          <p:cNvPr id="8" name="Рисунок 7" descr="lcTBKtvkqsFs8XPDskPl5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3429000"/>
            <a:ext cx="3491880" cy="20882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299695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Пшенная каша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83968" y="2924944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Перловая каша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47664" y="5661248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Каша из полбы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80112" y="5733256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Каша из ржи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9592" y="116632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Мордовская национальная кухня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original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44824"/>
            <a:ext cx="2376264" cy="17639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528" y="3789040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евчелень-прякат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ирог со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свежей калиной </a:t>
            </a:r>
          </a:p>
        </p:txBody>
      </p:sp>
      <p:pic>
        <p:nvPicPr>
          <p:cNvPr id="7" name="Рисунок 6" descr="ixdft6.jpg"/>
          <p:cNvPicPr>
            <a:picLocks noChangeAspect="1"/>
          </p:cNvPicPr>
          <p:nvPr/>
        </p:nvPicPr>
        <p:blipFill>
          <a:blip r:embed="rId4" cstate="print"/>
          <a:srcRect l="27950"/>
          <a:stretch>
            <a:fillRect/>
          </a:stretch>
        </p:blipFill>
        <p:spPr>
          <a:xfrm>
            <a:off x="3059832" y="3789040"/>
            <a:ext cx="3347864" cy="1815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87824" y="5517232"/>
            <a:ext cx="35283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Пачат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мокш.) или 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Пачалксеть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эрз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.) 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блины 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08685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836712"/>
            <a:ext cx="1739535" cy="20439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07904" y="2924944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Чапамо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ловса</a:t>
            </a:r>
            <a:endParaRPr lang="ru-RU" sz="1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густой кисломолочный напиток</a:t>
            </a:r>
          </a:p>
        </p:txBody>
      </p:sp>
      <p:pic>
        <p:nvPicPr>
          <p:cNvPr id="11" name="Рисунок 10" descr="168_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56176" y="1556792"/>
            <a:ext cx="2627784" cy="19684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4208" y="3861048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Поза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9632" y="188640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Татарская  национальная кухня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pelmeni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19" y="836712"/>
            <a:ext cx="2688299" cy="20162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544" y="299695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Пельмени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495477233_bb4lf8lj78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43808" y="3068960"/>
            <a:ext cx="3707904" cy="2317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1840" y="5445224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Плов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s12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764704"/>
            <a:ext cx="3002060" cy="220486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04248" y="3212976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Пахлава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1600" y="116632"/>
            <a:ext cx="705678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Татарская  национальная кухня</a:t>
            </a:r>
          </a:p>
          <a:p>
            <a:endParaRPr lang="ru-RU" dirty="0"/>
          </a:p>
        </p:txBody>
      </p:sp>
      <p:pic>
        <p:nvPicPr>
          <p:cNvPr id="4" name="Рисунок 3" descr="_katu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3573016"/>
            <a:ext cx="2121024" cy="1866501"/>
          </a:xfrm>
          <a:prstGeom prst="rect">
            <a:avLst/>
          </a:prstGeom>
        </p:spPr>
      </p:pic>
      <p:pic>
        <p:nvPicPr>
          <p:cNvPr id="5" name="Рисунок 4" descr="0_11a781_4975ddc6_ori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836712"/>
            <a:ext cx="2915816" cy="2129768"/>
          </a:xfrm>
          <a:prstGeom prst="rect">
            <a:avLst/>
          </a:prstGeom>
        </p:spPr>
      </p:pic>
      <p:pic>
        <p:nvPicPr>
          <p:cNvPr id="6" name="Рисунок 5" descr="660x6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980728"/>
            <a:ext cx="2567186" cy="1684230"/>
          </a:xfrm>
          <a:prstGeom prst="rect">
            <a:avLst/>
          </a:prstGeom>
        </p:spPr>
      </p:pic>
      <p:pic>
        <p:nvPicPr>
          <p:cNvPr id="7" name="Рисунок 6" descr="kizil-eremsek-w6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3356992"/>
            <a:ext cx="2204864" cy="2204864"/>
          </a:xfrm>
          <a:prstGeom prst="rect">
            <a:avLst/>
          </a:prstGeom>
        </p:spPr>
      </p:pic>
      <p:pic>
        <p:nvPicPr>
          <p:cNvPr id="8" name="Рисунок 7" descr="p381r6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72200" y="1052736"/>
            <a:ext cx="2555776" cy="17500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1520" y="2708920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Эчпочмак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9912" y="2996952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Кыстыбый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04248" y="2924944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Кабартма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03648" y="551723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Катык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5220072" y="5589240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Эремчек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88640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Искусство  </a:t>
            </a:r>
            <a:r>
              <a:rPr 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русского народа </a:t>
            </a:r>
          </a:p>
        </p:txBody>
      </p:sp>
      <p:pic>
        <p:nvPicPr>
          <p:cNvPr id="3" name="Рисунок 2" descr="bb90fe1433f5e5ed733e32d58121c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pic>
        <p:nvPicPr>
          <p:cNvPr id="4" name="Рисунок 3" descr="bb90fe1433f5e5ed733e32d58121c391.jpg"/>
          <p:cNvPicPr>
            <a:picLocks noChangeAspect="1"/>
          </p:cNvPicPr>
          <p:nvPr/>
        </p:nvPicPr>
        <p:blipFill>
          <a:blip r:embed="rId3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  <p:pic>
        <p:nvPicPr>
          <p:cNvPr id="5" name="Рисунок 4" descr="27940_html_m178875a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2852936"/>
            <a:ext cx="2845203" cy="2134385"/>
          </a:xfrm>
          <a:prstGeom prst="rect">
            <a:avLst/>
          </a:prstGeom>
        </p:spPr>
      </p:pic>
      <p:pic>
        <p:nvPicPr>
          <p:cNvPr id="6" name="Рисунок 5" descr="depositphotos_1171266-stock-photo-assorted-russian-folk-wooden-toy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3068960"/>
            <a:ext cx="3131840" cy="2087894"/>
          </a:xfrm>
          <a:prstGeom prst="rect">
            <a:avLst/>
          </a:prstGeom>
        </p:spPr>
      </p:pic>
      <p:pic>
        <p:nvPicPr>
          <p:cNvPr id="7" name="Рисунок 6" descr="vyshivk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47864" y="2060848"/>
            <a:ext cx="2627784" cy="1749928"/>
          </a:xfrm>
          <a:prstGeom prst="rect">
            <a:avLst/>
          </a:prstGeom>
        </p:spPr>
      </p:pic>
      <p:pic>
        <p:nvPicPr>
          <p:cNvPr id="8" name="Рисунок 7" descr="img_335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980728"/>
            <a:ext cx="2592289" cy="1728192"/>
          </a:xfrm>
          <a:prstGeom prst="rect">
            <a:avLst/>
          </a:prstGeom>
        </p:spPr>
      </p:pic>
      <p:pic>
        <p:nvPicPr>
          <p:cNvPr id="9" name="Рисунок 8" descr="222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764704"/>
            <a:ext cx="2699792" cy="17991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95536" y="2564904"/>
            <a:ext cx="21602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Ткачество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63888" y="4005064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88224" y="2852936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Лепка из глины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5536" y="4941168"/>
            <a:ext cx="28803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Изготовление и роспись  деревянных игрушек и посуды. </a:t>
            </a:r>
          </a:p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444208" y="4941168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Изготовление и роспись  деревянных игрушек и посуды. </a:t>
            </a:r>
          </a:p>
          <a:p>
            <a:pPr algn="ctr"/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59632" y="260648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Искусство  мордовского  народа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thumb_12828_default_big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7784" y="908720"/>
            <a:ext cx="2710780" cy="1805379"/>
          </a:xfrm>
          <a:prstGeom prst="rect">
            <a:avLst/>
          </a:prstGeom>
        </p:spPr>
      </p:pic>
      <p:pic>
        <p:nvPicPr>
          <p:cNvPr id="6" name="Рисунок 5" descr="10572_f7c9adcd1be1dc88ade38ff8d68b40f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1268760"/>
            <a:ext cx="3018681" cy="4024908"/>
          </a:xfrm>
          <a:prstGeom prst="rect">
            <a:avLst/>
          </a:prstGeom>
        </p:spPr>
      </p:pic>
      <p:pic>
        <p:nvPicPr>
          <p:cNvPr id="7" name="Рисунок 6" descr="601047-w70@3x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908720"/>
            <a:ext cx="1800200" cy="4286190"/>
          </a:xfrm>
          <a:prstGeom prst="rect">
            <a:avLst/>
          </a:prstGeom>
        </p:spPr>
      </p:pic>
      <p:pic>
        <p:nvPicPr>
          <p:cNvPr id="8" name="Рисунок 7" descr="etnografic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7744" y="3284984"/>
            <a:ext cx="3441576" cy="2275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8184" y="5445224"/>
            <a:ext cx="23762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99792" y="2708920"/>
            <a:ext cx="24482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Узорное ткачество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3528" y="5373216"/>
            <a:ext cx="1656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Ювелирное искусство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11760" y="5589240"/>
            <a:ext cx="30963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Декоративная резьба по дереву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688" y="260648"/>
            <a:ext cx="5040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Искусство татарского народа </a:t>
            </a:r>
            <a:endParaRPr lang="ru-RU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ori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612972" y="2061244"/>
            <a:ext cx="3889224" cy="2160240"/>
          </a:xfrm>
          <a:prstGeom prst="rect">
            <a:avLst/>
          </a:prstGeom>
        </p:spPr>
      </p:pic>
      <p:pic>
        <p:nvPicPr>
          <p:cNvPr id="5" name="Рисунок 4" descr="9149918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2132856"/>
            <a:ext cx="3354964" cy="2233148"/>
          </a:xfrm>
          <a:prstGeom prst="rect">
            <a:avLst/>
          </a:prstGeom>
        </p:spPr>
      </p:pic>
      <p:pic>
        <p:nvPicPr>
          <p:cNvPr id="6" name="Рисунок 5" descr="yadker-nasledie_origin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1484784"/>
            <a:ext cx="2998835" cy="37755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3528" y="530120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Кожаная 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мозайка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56176" y="5445224"/>
            <a:ext cx="25922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Вышивка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43808" y="4581128"/>
            <a:ext cx="2448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Золотное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шитьё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bb90fe1433f5e5ed733e32d58121c391.jpg"/>
          <p:cNvPicPr>
            <a:picLocks noChangeAspect="1"/>
          </p:cNvPicPr>
          <p:nvPr/>
        </p:nvPicPr>
        <p:blipFill>
          <a:blip r:embed="rId2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  <p:pic>
        <p:nvPicPr>
          <p:cNvPr id="3" name="Рисунок 2" descr="bb90fe1433f5e5ed733e32d58121c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188640"/>
            <a:ext cx="7776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Русские народные музыкальные инструменты</a:t>
            </a:r>
          </a:p>
        </p:txBody>
      </p:sp>
      <p:pic>
        <p:nvPicPr>
          <p:cNvPr id="7" name="Рисунок 6" descr="domr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052736"/>
            <a:ext cx="1943778" cy="2492896"/>
          </a:xfrm>
          <a:prstGeom prst="rect">
            <a:avLst/>
          </a:prstGeom>
        </p:spPr>
      </p:pic>
      <p:pic>
        <p:nvPicPr>
          <p:cNvPr id="8" name="Рисунок 7" descr="fr-8xb-rd_open_ga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1124744"/>
            <a:ext cx="2886189" cy="1886985"/>
          </a:xfrm>
          <a:prstGeom prst="rect">
            <a:avLst/>
          </a:prstGeom>
        </p:spPr>
      </p:pic>
      <p:pic>
        <p:nvPicPr>
          <p:cNvPr id="9" name="Рисунок 8" descr="рожк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1052736"/>
            <a:ext cx="2213233" cy="1876822"/>
          </a:xfrm>
          <a:prstGeom prst="rect">
            <a:avLst/>
          </a:prstGeom>
        </p:spPr>
      </p:pic>
      <p:pic>
        <p:nvPicPr>
          <p:cNvPr id="10" name="Рисунок 9" descr="131764_html_20be665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6200000">
            <a:off x="6102763" y="2474302"/>
            <a:ext cx="4678827" cy="1403648"/>
          </a:xfrm>
          <a:prstGeom prst="rect">
            <a:avLst/>
          </a:prstGeom>
        </p:spPr>
      </p:pic>
      <p:pic>
        <p:nvPicPr>
          <p:cNvPr id="11" name="Рисунок 10" descr="svirel_min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3789040"/>
            <a:ext cx="2376264" cy="1944216"/>
          </a:xfrm>
          <a:prstGeom prst="rect">
            <a:avLst/>
          </a:prstGeom>
        </p:spPr>
      </p:pic>
      <p:pic>
        <p:nvPicPr>
          <p:cNvPr id="12" name="Рисунок 11" descr="gusli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267744" y="3284984"/>
            <a:ext cx="2534204" cy="2016224"/>
          </a:xfrm>
          <a:prstGeom prst="rect">
            <a:avLst/>
          </a:prstGeom>
        </p:spPr>
      </p:pic>
      <p:pic>
        <p:nvPicPr>
          <p:cNvPr id="13" name="Рисунок 12" descr="buben-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788024" y="3429000"/>
            <a:ext cx="2658616" cy="189486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1520" y="3717032"/>
            <a:ext cx="17281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Домбра</a:t>
            </a:r>
            <a:endParaRPr 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771800" y="3140968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Баян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724128" y="3068960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Рожок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7740352" y="5661248"/>
            <a:ext cx="14036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Жалейка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23528" y="5517232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Свирель</a:t>
            </a:r>
            <a:endParaRPr lang="ru-RU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699792" y="5157192"/>
            <a:ext cx="19442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Гусли</a:t>
            </a:r>
            <a:endParaRPr lang="ru-RU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5436096" y="5445224"/>
            <a:ext cx="1656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Бубен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b90fe1433f5e5ed733e32d58121c3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pic>
        <p:nvPicPr>
          <p:cNvPr id="5" name="Рисунок 4" descr="bb90fe1433f5e5ed733e32d58121c391.jpg"/>
          <p:cNvPicPr>
            <a:picLocks noChangeAspect="1"/>
          </p:cNvPicPr>
          <p:nvPr/>
        </p:nvPicPr>
        <p:blipFill>
          <a:blip r:embed="rId3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  <p:pic>
        <p:nvPicPr>
          <p:cNvPr id="7" name="Рисунок 6" descr="karusel_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764704"/>
            <a:ext cx="7056784" cy="49501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31640" y="0"/>
            <a:ext cx="62646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Русский народ</a:t>
            </a:r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Рисунок 11" descr="bb90fe1433f5e5ed733e32d58121c391.jpg"/>
          <p:cNvPicPr>
            <a:picLocks noChangeAspect="1"/>
          </p:cNvPicPr>
          <p:nvPr/>
        </p:nvPicPr>
        <p:blipFill>
          <a:blip r:embed="rId2" cstate="print"/>
          <a:srcRect l="4049"/>
          <a:stretch>
            <a:fillRect/>
          </a:stretch>
        </p:blipFill>
        <p:spPr>
          <a:xfrm rot="16200000">
            <a:off x="-2362572" y="2362572"/>
            <a:ext cx="5768752" cy="1043608"/>
          </a:xfrm>
          <a:prstGeom prst="rect">
            <a:avLst/>
          </a:prstGeom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520" y="33265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Мордовские народные музыкальные инструменты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eb1411cf025b710a5bde4ef316456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5" y="980728"/>
            <a:ext cx="2455957" cy="1512168"/>
          </a:xfrm>
          <a:prstGeom prst="rect">
            <a:avLst/>
          </a:prstGeom>
        </p:spPr>
      </p:pic>
      <p:pic>
        <p:nvPicPr>
          <p:cNvPr id="6" name="Рисунок 5" descr="ClarinetMusicalInstrument_13.jpg0333ccaf-06fe-4fe4-a47e-799570c697a3Origina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00192" y="908720"/>
            <a:ext cx="1728192" cy="1728192"/>
          </a:xfrm>
          <a:prstGeom prst="rect">
            <a:avLst/>
          </a:prstGeom>
        </p:spPr>
      </p:pic>
      <p:pic>
        <p:nvPicPr>
          <p:cNvPr id="7" name="Рисунок 6" descr="trembita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76056" y="2852936"/>
            <a:ext cx="3445396" cy="1535448"/>
          </a:xfrm>
          <a:prstGeom prst="rect">
            <a:avLst/>
          </a:prstGeom>
        </p:spPr>
      </p:pic>
      <p:pic>
        <p:nvPicPr>
          <p:cNvPr id="10" name="Рисунок 9" descr="308862_html_m53e6ebb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3568" y="4221088"/>
            <a:ext cx="4626124" cy="1553867"/>
          </a:xfrm>
          <a:prstGeom prst="rect">
            <a:avLst/>
          </a:prstGeom>
        </p:spPr>
      </p:pic>
      <p:pic>
        <p:nvPicPr>
          <p:cNvPr id="11" name="Рисунок 10" descr="PNGPIX-COM-Flute-PNG-Imag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23928" y="1124744"/>
            <a:ext cx="2448272" cy="1830764"/>
          </a:xfrm>
          <a:prstGeom prst="rect">
            <a:avLst/>
          </a:prstGeom>
        </p:spPr>
      </p:pic>
      <p:pic>
        <p:nvPicPr>
          <p:cNvPr id="12" name="Рисунок 11" descr="c9b7b20ac0e60fc6864025a113f191fa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03648" y="2420888"/>
            <a:ext cx="3008188" cy="1861788"/>
          </a:xfrm>
          <a:prstGeom prst="rect">
            <a:avLst/>
          </a:prstGeom>
        </p:spPr>
      </p:pic>
      <p:pic>
        <p:nvPicPr>
          <p:cNvPr id="13" name="Рисунок 12" descr="_________________571a393e316f3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4128" y="4077072"/>
            <a:ext cx="2627784" cy="17082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1560" y="2564904"/>
            <a:ext cx="14401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Волынка</a:t>
            </a:r>
            <a:endParaRPr lang="ru-RU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644008" y="2924944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Флейта</a:t>
            </a:r>
            <a:endParaRPr lang="ru-RU" sz="1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020272" y="2636912"/>
            <a:ext cx="1584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Кларнет</a:t>
            </a:r>
            <a:endParaRPr lang="ru-RU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732240" y="3861048"/>
            <a:ext cx="1800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err="1" smtClean="0"/>
              <a:t>Торама</a:t>
            </a:r>
            <a:endParaRPr lang="ru-RU" sz="12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403648" y="5661248"/>
            <a:ext cx="3960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cs typeface="Times New Roman" pitchFamily="18" charset="0"/>
              </a:rPr>
              <a:t>Трещотка</a:t>
            </a:r>
            <a:endParaRPr lang="ru-RU" sz="1200" b="1" dirty="0"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331640" y="4005064"/>
            <a:ext cx="15121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cs typeface="Times New Roman" pitchFamily="18" charset="0"/>
              </a:rPr>
              <a:t>Трещотка</a:t>
            </a:r>
            <a:endParaRPr lang="ru-RU" sz="1200" b="1" dirty="0"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23720" y="5589240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/>
              <a:t>Ксилофон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7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770" decel="100000"/>
                                        <p:tgtEl>
                                          <p:spTgt spid="1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50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5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52" dur="77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5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7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770" decel="100000"/>
                                        <p:tgtEl>
                                          <p:spTgt spid="1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5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0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62" dur="77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6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6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7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770" decel="100000"/>
                                        <p:tgtEl>
                                          <p:spTgt spid="1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70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7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2" dur="77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332656"/>
            <a:ext cx="8640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Татарские народные музыкальные инструменты</a:t>
            </a:r>
            <a:endParaRPr lang="ru-RU" sz="28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000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08720"/>
            <a:ext cx="2947037" cy="4437112"/>
          </a:xfrm>
          <a:prstGeom prst="rect">
            <a:avLst/>
          </a:prstGeom>
        </p:spPr>
      </p:pic>
      <p:pic>
        <p:nvPicPr>
          <p:cNvPr id="5" name="Рисунок 4" descr="arm990128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908720"/>
            <a:ext cx="3130805" cy="2416981"/>
          </a:xfrm>
          <a:prstGeom prst="rect">
            <a:avLst/>
          </a:prstGeom>
        </p:spPr>
      </p:pic>
      <p:pic>
        <p:nvPicPr>
          <p:cNvPr id="6" name="Рисунок 5" descr="mandolinn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2060848"/>
            <a:ext cx="3563888" cy="2607578"/>
          </a:xfrm>
          <a:prstGeom prst="rect">
            <a:avLst/>
          </a:prstGeom>
        </p:spPr>
      </p:pic>
      <p:pic>
        <p:nvPicPr>
          <p:cNvPr id="7" name="Рисунок 6" descr="flute_49_01.jpg"/>
          <p:cNvPicPr>
            <a:picLocks noChangeAspect="1"/>
          </p:cNvPicPr>
          <p:nvPr/>
        </p:nvPicPr>
        <p:blipFill>
          <a:blip r:embed="rId6" cstate="print"/>
          <a:srcRect t="4256"/>
          <a:stretch>
            <a:fillRect/>
          </a:stretch>
        </p:blipFill>
        <p:spPr>
          <a:xfrm>
            <a:off x="2699792" y="3284984"/>
            <a:ext cx="3419872" cy="24557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1560" y="5013176"/>
            <a:ext cx="16561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Думбыра</a:t>
            </a:r>
            <a:endParaRPr lang="ru-RU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131840" y="3068960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Кубыз</a:t>
            </a:r>
            <a:endParaRPr lang="ru-RU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32240" y="4725144"/>
            <a:ext cx="1944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/>
              <a:t>Мандолина</a:t>
            </a:r>
            <a:endParaRPr lang="ru-RU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779912" y="5013176"/>
            <a:ext cx="2088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err="1" smtClean="0"/>
              <a:t>Курай</a:t>
            </a:r>
            <a:endParaRPr lang="ru-RU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0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7544" y="404664"/>
            <a:ext cx="4680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4" name="Рисунок 3" descr="russkoe_pol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508104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8104" y="0"/>
            <a:ext cx="3635896" cy="69557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Республика моя».</a:t>
            </a:r>
          </a:p>
          <a:p>
            <a:pPr algn="ctr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тебе, Мордовия, желаю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Звёздочкой негаснущей гореть.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Без тебя, цветущий край,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знаю,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Мне не жить, не строить 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 не петь.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Плещет воды Мокша на приволье,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Хлебородны </a:t>
            </a:r>
            <a:r>
              <a:rPr lang="ru-RU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сурские</a:t>
            </a: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поля,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Это всё Мордовии раздолье,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Родина любимая моя.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Русские с мордвою и татары 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Все живут заботою одной.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Ты, как мать, нас собрала недаром,</a:t>
            </a:r>
            <a:b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Чтобы сделать крепче край родной.</a:t>
            </a:r>
          </a:p>
          <a:p>
            <a:pPr algn="ctr"/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Валентина Мирошина</a:t>
            </a:r>
          </a:p>
          <a:p>
            <a:pPr algn="r"/>
            <a:endParaRPr lang="ru-RU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pic>
        <p:nvPicPr>
          <p:cNvPr id="4" name="Рисунок 3" descr="062916_0022262355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908720"/>
            <a:ext cx="7547992" cy="5028850"/>
          </a:xfrm>
          <a:prstGeom prst="rect">
            <a:avLst/>
          </a:prstGeom>
        </p:spPr>
      </p:pic>
      <p:pic>
        <p:nvPicPr>
          <p:cNvPr id="5" name="Рисунок 4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645509" y="2645507"/>
            <a:ext cx="6118599" cy="8275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35696" y="116632"/>
            <a:ext cx="648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Мордовский народ</a:t>
            </a: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rcRect b="86749"/>
          <a:stretch>
            <a:fillRect/>
          </a:stretch>
        </p:blipFill>
        <p:spPr>
          <a:xfrm>
            <a:off x="0" y="5949280"/>
            <a:ext cx="9144000" cy="908720"/>
          </a:xfrm>
          <a:prstGeom prst="rect">
            <a:avLst/>
          </a:prstGeom>
        </p:spPr>
      </p:pic>
      <p:pic>
        <p:nvPicPr>
          <p:cNvPr id="3" name="Рисунок 2" descr="img15.jpg"/>
          <p:cNvPicPr>
            <a:picLocks noChangeAspect="1"/>
          </p:cNvPicPr>
          <p:nvPr/>
        </p:nvPicPr>
        <p:blipFill>
          <a:blip r:embed="rId2" cstate="print"/>
          <a:srcRect l="34949" b="86749"/>
          <a:stretch>
            <a:fillRect/>
          </a:stretch>
        </p:blipFill>
        <p:spPr>
          <a:xfrm rot="5400000">
            <a:off x="-2519772" y="2519772"/>
            <a:ext cx="5948264" cy="908720"/>
          </a:xfrm>
          <a:prstGeom prst="rect">
            <a:avLst/>
          </a:prstGeom>
        </p:spPr>
      </p:pic>
      <p:pic>
        <p:nvPicPr>
          <p:cNvPr id="4" name="Рисунок 3" descr="IMG_4941.jpg"/>
          <p:cNvPicPr>
            <a:picLocks noChangeAspect="1"/>
          </p:cNvPicPr>
          <p:nvPr/>
        </p:nvPicPr>
        <p:blipFill>
          <a:blip r:embed="rId3" cstate="print"/>
          <a:srcRect l="14509" r="5693"/>
          <a:stretch>
            <a:fillRect/>
          </a:stretch>
        </p:blipFill>
        <p:spPr>
          <a:xfrm>
            <a:off x="1331640" y="980728"/>
            <a:ext cx="7128792" cy="472554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188640"/>
            <a:ext cx="6840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Татарский народ</a:t>
            </a: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196752"/>
            <a:ext cx="4320480" cy="3383633"/>
          </a:xfrm>
          <a:prstGeom prst="rect">
            <a:avLst/>
          </a:prstGeom>
        </p:spPr>
      </p:pic>
      <p:pic>
        <p:nvPicPr>
          <p:cNvPr id="3" name="Рисунок 2" descr="bb90fe1433f5e5ed733e32d58121c391.jpg"/>
          <p:cNvPicPr>
            <a:picLocks noChangeAspect="1"/>
          </p:cNvPicPr>
          <p:nvPr/>
        </p:nvPicPr>
        <p:blipFill>
          <a:blip r:embed="rId3" cstate="print"/>
          <a:srcRect l="4049"/>
          <a:stretch>
            <a:fillRect/>
          </a:stretch>
        </p:blipFill>
        <p:spPr>
          <a:xfrm rot="16200000">
            <a:off x="-2362572" y="2362572"/>
            <a:ext cx="5768752" cy="1043608"/>
          </a:xfrm>
          <a:prstGeom prst="rect">
            <a:avLst/>
          </a:prstGeom>
        </p:spPr>
      </p:pic>
      <p:pic>
        <p:nvPicPr>
          <p:cNvPr id="5" name="Рисунок 4" descr="bb90fe1433f5e5ed733e32d58121c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5733256"/>
            <a:ext cx="6012160" cy="1124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87624" y="188640"/>
            <a:ext cx="7704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Традиционное русское жилище </a:t>
            </a:r>
            <a:endParaRPr lang="ru-RU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img7.jpg"/>
          <p:cNvPicPr>
            <a:picLocks noChangeAspect="1"/>
          </p:cNvPicPr>
          <p:nvPr/>
        </p:nvPicPr>
        <p:blipFill>
          <a:blip r:embed="rId4" cstate="print"/>
          <a:srcRect l="12855" t="8227" r="13101" b="13615"/>
          <a:stretch>
            <a:fillRect/>
          </a:stretch>
        </p:blipFill>
        <p:spPr>
          <a:xfrm>
            <a:off x="5076056" y="2636912"/>
            <a:ext cx="3911171" cy="3096344"/>
          </a:xfrm>
          <a:prstGeom prst="rect">
            <a:avLst/>
          </a:prstGeom>
        </p:spPr>
      </p:pic>
      <p:pic>
        <p:nvPicPr>
          <p:cNvPr id="8" name="Рисунок 7" descr="bb90fe1433f5e5ed733e32d58121c391.jpg"/>
          <p:cNvPicPr>
            <a:picLocks noChangeAspect="1"/>
          </p:cNvPicPr>
          <p:nvPr/>
        </p:nvPicPr>
        <p:blipFill>
          <a:blip r:embed="rId5" cstate="print"/>
          <a:srcRect l="10597" r="32100"/>
          <a:stretch>
            <a:fillRect/>
          </a:stretch>
        </p:blipFill>
        <p:spPr>
          <a:xfrm>
            <a:off x="0" y="5805264"/>
            <a:ext cx="3312368" cy="1052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645509" y="2645507"/>
            <a:ext cx="6118599" cy="827585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4" name="Рисунок 3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404664"/>
            <a:ext cx="7632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Жилище мордовского народа </a:t>
            </a:r>
          </a:p>
        </p:txBody>
      </p:sp>
      <p:pic>
        <p:nvPicPr>
          <p:cNvPr id="6" name="Рисунок 5" descr="1755b.jpg"/>
          <p:cNvPicPr>
            <a:picLocks noChangeAspect="1"/>
          </p:cNvPicPr>
          <p:nvPr/>
        </p:nvPicPr>
        <p:blipFill>
          <a:blip r:embed="rId3" cstate="print"/>
          <a:srcRect r="6614"/>
          <a:stretch>
            <a:fillRect/>
          </a:stretch>
        </p:blipFill>
        <p:spPr>
          <a:xfrm>
            <a:off x="899592" y="1196752"/>
            <a:ext cx="3744416" cy="3000538"/>
          </a:xfrm>
          <a:prstGeom prst="rect">
            <a:avLst/>
          </a:prstGeom>
        </p:spPr>
      </p:pic>
      <p:pic>
        <p:nvPicPr>
          <p:cNvPr id="8" name="Рисунок 7" descr="925753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492896"/>
            <a:ext cx="4355871" cy="3481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645509" y="2645507"/>
            <a:ext cx="6118599" cy="827585"/>
          </a:xfrm>
          <a:prstGeom prst="rect">
            <a:avLst/>
          </a:prstGeom>
        </p:spPr>
      </p:pic>
      <p:pic>
        <p:nvPicPr>
          <p:cNvPr id="3" name="Рисунок 2" descr="421441_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3296"/>
            <a:ext cx="4877223" cy="764704"/>
          </a:xfrm>
          <a:prstGeom prst="rect">
            <a:avLst/>
          </a:prstGeom>
        </p:spPr>
      </p:pic>
      <p:pic>
        <p:nvPicPr>
          <p:cNvPr id="4" name="Рисунок 3" descr="421441_4.png"/>
          <p:cNvPicPr>
            <a:picLocks noChangeAspect="1"/>
          </p:cNvPicPr>
          <p:nvPr/>
        </p:nvPicPr>
        <p:blipFill>
          <a:blip r:embed="rId2" cstate="print"/>
          <a:srcRect l="1830" r="8858"/>
          <a:stretch>
            <a:fillRect/>
          </a:stretch>
        </p:blipFill>
        <p:spPr>
          <a:xfrm>
            <a:off x="4788024" y="6093296"/>
            <a:ext cx="4355976" cy="764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43608" y="188640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Планировка жилой 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части мордвы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ello_html_2d57f3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492896"/>
            <a:ext cx="4329374" cy="3419874"/>
          </a:xfrm>
          <a:prstGeom prst="rect">
            <a:avLst/>
          </a:prstGeom>
        </p:spPr>
      </p:pic>
      <p:pic>
        <p:nvPicPr>
          <p:cNvPr id="9" name="Рисунок 8" descr="img19.jpg"/>
          <p:cNvPicPr>
            <a:picLocks noChangeAspect="1"/>
          </p:cNvPicPr>
          <p:nvPr/>
        </p:nvPicPr>
        <p:blipFill>
          <a:blip r:embed="rId4" cstate="print"/>
          <a:srcRect l="50000" t="26200" r="6688" b="9401"/>
          <a:stretch>
            <a:fillRect/>
          </a:stretch>
        </p:blipFill>
        <p:spPr>
          <a:xfrm>
            <a:off x="1043608" y="908720"/>
            <a:ext cx="3960440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738</TotalTime>
  <Words>440</Words>
  <Application>Microsoft Office PowerPoint</Application>
  <PresentationFormat>Экран (4:3)</PresentationFormat>
  <Paragraphs>161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*</dc:creator>
  <cp:lastModifiedBy>User</cp:lastModifiedBy>
  <cp:revision>75</cp:revision>
  <dcterms:created xsi:type="dcterms:W3CDTF">2017-12-10T11:33:33Z</dcterms:created>
  <dcterms:modified xsi:type="dcterms:W3CDTF">2022-03-14T22:32:02Z</dcterms:modified>
</cp:coreProperties>
</file>