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57" r:id="rId4"/>
    <p:sldId id="258" r:id="rId5"/>
    <p:sldId id="259" r:id="rId6"/>
    <p:sldId id="260" r:id="rId7"/>
    <p:sldId id="261" r:id="rId8"/>
    <p:sldId id="266"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49844FBA-CFAC-46AB-859B-030FF1128CDB}"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91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A0D9C3-C471-475F-AB8E-915D11C338C3}" type="datetimeFigureOut">
              <a:rPr lang="ru-RU" smtClean="0"/>
              <a:t>30.10.2014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844FBA-CFAC-46AB-859B-030FF1128CDB}" type="slidenum">
              <a:rPr lang="ru-RU" smtClean="0"/>
              <a:t>‹#›</a:t>
            </a:fld>
            <a:endParaRPr lang="ru-RU"/>
          </a:p>
        </p:txBody>
      </p:sp>
    </p:spTree>
    <p:extLst>
      <p:ext uri="{BB962C8B-B14F-4D97-AF65-F5344CB8AC3E}">
        <p14:creationId xmlns:p14="http://schemas.microsoft.com/office/powerpoint/2010/main" val="22947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515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3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spTree>
    <p:extLst>
      <p:ext uri="{BB962C8B-B14F-4D97-AF65-F5344CB8AC3E}">
        <p14:creationId xmlns:p14="http://schemas.microsoft.com/office/powerpoint/2010/main" val="83593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69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23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76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6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spTree>
    <p:extLst>
      <p:ext uri="{BB962C8B-B14F-4D97-AF65-F5344CB8AC3E}">
        <p14:creationId xmlns:p14="http://schemas.microsoft.com/office/powerpoint/2010/main" val="405466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A0D9C3-C471-475F-AB8E-915D11C338C3}" type="datetimeFigureOut">
              <a:rPr lang="ru-RU" smtClean="0"/>
              <a:t>30.10.2014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44FBA-CFAC-46AB-859B-030FF1128CDB}"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6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8A0D9C3-C471-475F-AB8E-915D11C338C3}" type="datetimeFigureOut">
              <a:rPr lang="ru-RU" smtClean="0"/>
              <a:t>30.10.2014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844FBA-CFAC-46AB-859B-030FF1128CDB}" type="slidenum">
              <a:rPr lang="ru-RU" smtClean="0"/>
              <a:t>‹#›</a:t>
            </a:fld>
            <a:endParaRPr lang="ru-RU"/>
          </a:p>
        </p:txBody>
      </p:sp>
    </p:spTree>
    <p:extLst>
      <p:ext uri="{BB962C8B-B14F-4D97-AF65-F5344CB8AC3E}">
        <p14:creationId xmlns:p14="http://schemas.microsoft.com/office/powerpoint/2010/main" val="93421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A0D9C3-C471-475F-AB8E-915D11C338C3}" type="datetimeFigureOut">
              <a:rPr lang="ru-RU" smtClean="0"/>
              <a:t>30.10.2014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844FBA-CFAC-46AB-859B-030FF1128CDB}"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2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8A0D9C3-C471-475F-AB8E-915D11C338C3}" type="datetimeFigureOut">
              <a:rPr lang="ru-RU" smtClean="0"/>
              <a:t>30.10.2014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844FBA-CFAC-46AB-859B-030FF1128CD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24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0D9C3-C471-475F-AB8E-915D11C338C3}" type="datetimeFigureOut">
              <a:rPr lang="ru-RU" smtClean="0"/>
              <a:t>30.10.2014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9844FBA-CFAC-46AB-859B-030FF1128CDB}" type="slidenum">
              <a:rPr lang="ru-RU" smtClean="0"/>
              <a:t>‹#›</a:t>
            </a:fld>
            <a:endParaRPr lang="ru-RU"/>
          </a:p>
        </p:txBody>
      </p:sp>
    </p:spTree>
    <p:extLst>
      <p:ext uri="{BB962C8B-B14F-4D97-AF65-F5344CB8AC3E}">
        <p14:creationId xmlns:p14="http://schemas.microsoft.com/office/powerpoint/2010/main" val="361674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A0D9C3-C471-475F-AB8E-915D11C338C3}" type="datetimeFigureOut">
              <a:rPr lang="ru-RU" smtClean="0"/>
              <a:t>30.10.2014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844FBA-CFAC-46AB-859B-030FF1128CDB}"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80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A0D9C3-C471-475F-AB8E-915D11C338C3}" type="datetimeFigureOut">
              <a:rPr lang="ru-RU" smtClean="0"/>
              <a:t>30.10.2014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844FBA-CFAC-46AB-859B-030FF1128CDB}" type="slidenum">
              <a:rPr lang="ru-RU" smtClean="0"/>
              <a:t>‹#›</a:t>
            </a:fld>
            <a:endParaRPr lang="ru-RU"/>
          </a:p>
        </p:txBody>
      </p:sp>
    </p:spTree>
    <p:extLst>
      <p:ext uri="{BB962C8B-B14F-4D97-AF65-F5344CB8AC3E}">
        <p14:creationId xmlns:p14="http://schemas.microsoft.com/office/powerpoint/2010/main" val="99887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A0D9C3-C471-475F-AB8E-915D11C338C3}" type="datetimeFigureOut">
              <a:rPr lang="ru-RU" smtClean="0"/>
              <a:t>30.10.2014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844FBA-CFAC-46AB-859B-030FF1128CDB}" type="slidenum">
              <a:rPr lang="ru-RU" smtClean="0"/>
              <a:t>‹#›</a:t>
            </a:fld>
            <a:endParaRPr lang="ru-RU"/>
          </a:p>
        </p:txBody>
      </p:sp>
    </p:spTree>
    <p:extLst>
      <p:ext uri="{BB962C8B-B14F-4D97-AF65-F5344CB8AC3E}">
        <p14:creationId xmlns:p14="http://schemas.microsoft.com/office/powerpoint/2010/main" val="40635576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latin typeface="Monotype Corsiva" panose="03010101010201010101" pitchFamily="66" charset="0"/>
              </a:rPr>
              <a:t/>
            </a:r>
            <a:br>
              <a:rPr lang="ru-RU" b="1" dirty="0" smtClean="0">
                <a:latin typeface="Monotype Corsiva" panose="03010101010201010101" pitchFamily="66" charset="0"/>
              </a:rPr>
            </a:br>
            <a:r>
              <a:rPr lang="ru-RU" b="1" dirty="0">
                <a:latin typeface="Monotype Corsiva" panose="03010101010201010101" pitchFamily="66" charset="0"/>
              </a:rPr>
              <a:t/>
            </a:r>
            <a:br>
              <a:rPr lang="ru-RU" b="1" dirty="0">
                <a:latin typeface="Monotype Corsiva" panose="03010101010201010101" pitchFamily="66" charset="0"/>
              </a:rPr>
            </a:br>
            <a:r>
              <a:rPr lang="ru-RU" b="1" dirty="0" smtClean="0">
                <a:latin typeface="Monotype Corsiva" panose="03010101010201010101" pitchFamily="66" charset="0"/>
              </a:rPr>
              <a:t/>
            </a:r>
            <a:br>
              <a:rPr lang="ru-RU" b="1" dirty="0" smtClean="0">
                <a:latin typeface="Monotype Corsiva" panose="03010101010201010101" pitchFamily="66" charset="0"/>
              </a:rPr>
            </a:br>
            <a:r>
              <a:rPr lang="ru-RU" b="1" dirty="0" smtClean="0">
                <a:latin typeface="Monotype Corsiva" panose="03010101010201010101" pitchFamily="66" charset="0"/>
              </a:rPr>
              <a:t>Творческое задание</a:t>
            </a:r>
            <a:r>
              <a:rPr lang="ru-RU" b="1" dirty="0">
                <a:latin typeface="Monotype Corsiva" panose="03010101010201010101" pitchFamily="66" charset="0"/>
              </a:rPr>
              <a:t/>
            </a:r>
            <a:br>
              <a:rPr lang="ru-RU" b="1" dirty="0">
                <a:latin typeface="Monotype Corsiva" panose="03010101010201010101" pitchFamily="66" charset="0"/>
              </a:rPr>
            </a:br>
            <a:r>
              <a:rPr lang="ru-RU" b="1" dirty="0" smtClean="0">
                <a:latin typeface="Monotype Corsiva" panose="03010101010201010101" pitchFamily="66" charset="0"/>
              </a:rPr>
              <a:t>по биологии</a:t>
            </a:r>
            <a:endParaRPr lang="ru-RU" dirty="0"/>
          </a:p>
        </p:txBody>
      </p:sp>
      <p:sp>
        <p:nvSpPr>
          <p:cNvPr id="3" name="Подзаголовок 2"/>
          <p:cNvSpPr>
            <a:spLocks noGrp="1"/>
          </p:cNvSpPr>
          <p:nvPr>
            <p:ph type="subTitle" idx="1"/>
          </p:nvPr>
        </p:nvSpPr>
        <p:spPr/>
        <p:txBody>
          <a:bodyPr>
            <a:normAutofit fontScale="85000" lnSpcReduction="20000"/>
          </a:bodyPr>
          <a:lstStyle/>
          <a:p>
            <a:r>
              <a:rPr lang="ru-RU" sz="4800" b="1" dirty="0">
                <a:latin typeface="Monotype Corsiva" panose="03010101010201010101" pitchFamily="66" charset="0"/>
              </a:rPr>
              <a:t>Роль кольчатых </a:t>
            </a:r>
            <a:r>
              <a:rPr lang="ru-RU" sz="4800" b="1" dirty="0" smtClean="0">
                <a:latin typeface="Monotype Corsiva" panose="03010101010201010101" pitchFamily="66" charset="0"/>
              </a:rPr>
              <a:t>червей</a:t>
            </a:r>
          </a:p>
          <a:p>
            <a:r>
              <a:rPr lang="ru-RU" sz="4800" b="1" dirty="0" smtClean="0">
                <a:latin typeface="Monotype Corsiva" panose="03010101010201010101" pitchFamily="66" charset="0"/>
              </a:rPr>
              <a:t>(</a:t>
            </a:r>
            <a:r>
              <a:rPr lang="ru-RU" sz="4800" b="1" dirty="0" err="1" smtClean="0">
                <a:latin typeface="Monotype Corsiva" panose="03010101010201010101" pitchFamily="66" charset="0"/>
              </a:rPr>
              <a:t>Сазонкина</a:t>
            </a:r>
            <a:r>
              <a:rPr lang="ru-RU" sz="4800" b="1" dirty="0" smtClean="0">
                <a:latin typeface="Monotype Corsiva" panose="03010101010201010101" pitchFamily="66" charset="0"/>
              </a:rPr>
              <a:t> Н., 7 А класс)</a:t>
            </a:r>
            <a:endParaRPr lang="ru-RU" sz="4800" b="1" dirty="0">
              <a:latin typeface="Monotype Corsiva" panose="03010101010201010101"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724" y="5638800"/>
            <a:ext cx="4345699" cy="962025"/>
          </a:xfrm>
          <a:prstGeom prst="rect">
            <a:avLst/>
          </a:prstGeom>
        </p:spPr>
      </p:pic>
    </p:spTree>
    <p:extLst>
      <p:ext uri="{BB962C8B-B14F-4D97-AF65-F5344CB8AC3E}">
        <p14:creationId xmlns:p14="http://schemas.microsoft.com/office/powerpoint/2010/main" val="24057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293810" y="842434"/>
            <a:ext cx="3718455" cy="402166"/>
          </a:xfrm>
        </p:spPr>
        <p:txBody>
          <a:bodyPr>
            <a:normAutofit fontScale="90000"/>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6838" y="1041400"/>
            <a:ext cx="6126162" cy="4594621"/>
          </a:xfrm>
        </p:spPr>
      </p:pic>
      <p:sp>
        <p:nvSpPr>
          <p:cNvPr id="8" name="Текст 7"/>
          <p:cNvSpPr>
            <a:spLocks noGrp="1"/>
          </p:cNvSpPr>
          <p:nvPr>
            <p:ph type="body" sz="half" idx="2"/>
          </p:nvPr>
        </p:nvSpPr>
        <p:spPr>
          <a:xfrm>
            <a:off x="1293811" y="1041400"/>
            <a:ext cx="3718455" cy="4428069"/>
          </a:xfrm>
        </p:spPr>
        <p:txBody>
          <a:bodyPr>
            <a:normAutofit lnSpcReduction="10000"/>
          </a:bodyPr>
          <a:lstStyle/>
          <a:p>
            <a:r>
              <a:rPr lang="ru-RU" sz="2800" dirty="0" smtClean="0">
                <a:solidFill>
                  <a:schemeClr val="tx1"/>
                </a:solidFill>
              </a:rPr>
              <a:t>Черви (</a:t>
            </a:r>
            <a:r>
              <a:rPr lang="ru-RU" sz="2800" dirty="0" err="1" smtClean="0">
                <a:solidFill>
                  <a:schemeClr val="tx1"/>
                </a:solidFill>
              </a:rPr>
              <a:t>лат.</a:t>
            </a:r>
            <a:r>
              <a:rPr lang="ru-RU" sz="2800" i="1" dirty="0" err="1" smtClean="0">
                <a:solidFill>
                  <a:schemeClr val="tx1"/>
                </a:solidFill>
              </a:rPr>
              <a:t>Vermes</a:t>
            </a:r>
            <a:r>
              <a:rPr lang="ru-RU" sz="2800" dirty="0">
                <a:solidFill>
                  <a:schemeClr val="tx1"/>
                </a:solidFill>
              </a:rPr>
              <a:t>) — </a:t>
            </a:r>
            <a:r>
              <a:rPr lang="ru-RU" sz="2800" dirty="0" smtClean="0">
                <a:solidFill>
                  <a:schemeClr val="tx1"/>
                </a:solidFill>
              </a:rPr>
              <a:t>установленный Карлом Линнеем тип животного царства.</a:t>
            </a:r>
            <a:r>
              <a:rPr lang="ru-RU" sz="2800" dirty="0">
                <a:solidFill>
                  <a:schemeClr val="tx1"/>
                </a:solidFill>
              </a:rPr>
              <a:t> </a:t>
            </a:r>
            <a:r>
              <a:rPr lang="ru-RU" sz="2800" dirty="0" smtClean="0">
                <a:solidFill>
                  <a:schemeClr val="tx1"/>
                </a:solidFill>
              </a:rPr>
              <a:t>В </a:t>
            </a:r>
            <a:r>
              <a:rPr lang="ru-RU" sz="2800" dirty="0">
                <a:solidFill>
                  <a:schemeClr val="tx1"/>
                </a:solidFill>
              </a:rPr>
              <a:t>современной классификации </a:t>
            </a:r>
            <a:r>
              <a:rPr lang="ru-RU" sz="2800" dirty="0" smtClean="0">
                <a:solidFill>
                  <a:schemeClr val="tx1"/>
                </a:solidFill>
              </a:rPr>
              <a:t>к </a:t>
            </a:r>
            <a:r>
              <a:rPr lang="ru-RU" sz="2800" i="1" dirty="0" smtClean="0">
                <a:solidFill>
                  <a:schemeClr val="tx1"/>
                </a:solidFill>
              </a:rPr>
              <a:t>червям</a:t>
            </a:r>
            <a:r>
              <a:rPr lang="ru-RU" sz="2800" dirty="0">
                <a:solidFill>
                  <a:schemeClr val="tx1"/>
                </a:solidFill>
              </a:rPr>
              <a:t> относят три типа из </a:t>
            </a:r>
            <a:r>
              <a:rPr lang="ru-RU" sz="2800" dirty="0" smtClean="0">
                <a:solidFill>
                  <a:schemeClr val="tx1"/>
                </a:solidFill>
              </a:rPr>
              <a:t>подраздела </a:t>
            </a:r>
            <a:r>
              <a:rPr lang="ru-RU" sz="2800" dirty="0" err="1" smtClean="0">
                <a:solidFill>
                  <a:schemeClr val="tx1"/>
                </a:solidFill>
              </a:rPr>
              <a:t>Первичноротые</a:t>
            </a:r>
            <a:r>
              <a:rPr lang="ru-RU" sz="2800" dirty="0" smtClean="0">
                <a:solidFill>
                  <a:schemeClr val="tx1"/>
                </a:solidFill>
              </a:rPr>
              <a:t> (круглые, плоские и кольчатые черви).</a:t>
            </a:r>
            <a:r>
              <a:rPr lang="ru-RU" sz="2800" dirty="0">
                <a:solidFill>
                  <a:schemeClr val="tx1"/>
                </a:solidFill>
              </a:rPr>
              <a:t> </a:t>
            </a:r>
            <a:endParaRPr lang="ru-RU" dirty="0"/>
          </a:p>
        </p:txBody>
      </p:sp>
    </p:spTree>
    <p:extLst>
      <p:ext uri="{BB962C8B-B14F-4D97-AF65-F5344CB8AC3E}">
        <p14:creationId xmlns:p14="http://schemas.microsoft.com/office/powerpoint/2010/main" val="292569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22301"/>
            <a:ext cx="9601196" cy="1104900"/>
          </a:xfrm>
        </p:spPr>
        <p:txBody>
          <a:bodyPr>
            <a:noAutofit/>
          </a:bodyPr>
          <a:lstStyle/>
          <a:p>
            <a:r>
              <a:rPr lang="ru-RU" sz="2000" dirty="0" err="1" smtClean="0"/>
              <a:t>Ко́льчатые</a:t>
            </a:r>
            <a:r>
              <a:rPr lang="ru-RU" sz="2000" dirty="0" smtClean="0"/>
              <a:t> </a:t>
            </a:r>
            <a:r>
              <a:rPr lang="ru-RU" sz="2000" dirty="0"/>
              <a:t>черви, кольчецы́, или </a:t>
            </a:r>
            <a:r>
              <a:rPr lang="ru-RU" sz="2000" dirty="0" err="1"/>
              <a:t>аннели́ды</a:t>
            </a:r>
            <a:r>
              <a:rPr lang="ru-RU" sz="2000" dirty="0"/>
              <a:t> (лат. </a:t>
            </a:r>
            <a:r>
              <a:rPr lang="ru-RU" sz="2000" dirty="0" err="1"/>
              <a:t>Annelida</a:t>
            </a:r>
            <a:r>
              <a:rPr lang="ru-RU" sz="2000" dirty="0"/>
              <a:t>, от </a:t>
            </a:r>
            <a:r>
              <a:rPr lang="ru-RU" sz="2000" dirty="0" err="1"/>
              <a:t>annelus</a:t>
            </a:r>
            <a:r>
              <a:rPr lang="ru-RU" sz="2000" dirty="0"/>
              <a:t> — колечко) — тип беспозвоночных из группы </a:t>
            </a:r>
            <a:r>
              <a:rPr lang="ru-RU" sz="2000" dirty="0" err="1"/>
              <a:t>первичноротых</a:t>
            </a:r>
            <a:r>
              <a:rPr lang="ru-RU" sz="2000" dirty="0"/>
              <a:t/>
            </a:r>
            <a:br>
              <a:rPr lang="ru-RU" sz="2000" dirty="0"/>
            </a:br>
            <a:r>
              <a:rPr lang="ru-RU" sz="2000" dirty="0"/>
              <a:t>Кольчатые черви являются важным звеном в цепи питания. Тип насчитывает около 18 тысяч видов, обитающих в морских и пресных водах и в толще </a:t>
            </a:r>
            <a:r>
              <a:rPr lang="ru-RU" sz="2000" dirty="0" smtClean="0"/>
              <a:t>почвы.</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1551" y="1883063"/>
            <a:ext cx="4320298" cy="4339937"/>
          </a:xfrm>
        </p:spPr>
      </p:pic>
    </p:spTree>
    <p:extLst>
      <p:ext uri="{BB962C8B-B14F-4D97-AF65-F5344CB8AC3E}">
        <p14:creationId xmlns:p14="http://schemas.microsoft.com/office/powerpoint/2010/main" val="9138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293810" y="791634"/>
            <a:ext cx="3718455" cy="1371600"/>
          </a:xfrm>
        </p:spPr>
        <p:txBody>
          <a:bodyPr/>
          <a:lstStyle/>
          <a:p>
            <a:r>
              <a:rPr lang="ru-RU" b="1" dirty="0" smtClean="0">
                <a:effectLst>
                  <a:outerShdw blurRad="38100" dist="38100" dir="2700000" algn="tl">
                    <a:srgbClr val="000000">
                      <a:alpha val="43137"/>
                    </a:srgbClr>
                  </a:outerShdw>
                </a:effectLst>
              </a:rPr>
              <a:t>Общая характеристика</a:t>
            </a:r>
            <a:r>
              <a:rPr lang="ru-RU" dirty="0" smtClean="0"/>
              <a:t/>
            </a:r>
            <a:br>
              <a:rPr lang="ru-RU"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0379" y="1303154"/>
            <a:ext cx="5940395" cy="4445715"/>
          </a:xfrm>
        </p:spPr>
      </p:pic>
      <p:sp>
        <p:nvSpPr>
          <p:cNvPr id="7" name="Текст 6"/>
          <p:cNvSpPr>
            <a:spLocks noGrp="1"/>
          </p:cNvSpPr>
          <p:nvPr>
            <p:ph type="body" sz="half" idx="2"/>
          </p:nvPr>
        </p:nvSpPr>
        <p:spPr>
          <a:xfrm>
            <a:off x="1293811" y="2286000"/>
            <a:ext cx="3718455" cy="3183469"/>
          </a:xfrm>
        </p:spPr>
        <p:txBody>
          <a:bodyPr>
            <a:noAutofit/>
          </a:bodyPr>
          <a:lstStyle/>
          <a:p>
            <a:pPr marL="342900" indent="-342900" algn="l">
              <a:buAutoNum type="arabicPeriod"/>
            </a:pPr>
            <a:r>
              <a:rPr lang="ru-RU" sz="2000" b="1" dirty="0" smtClean="0">
                <a:solidFill>
                  <a:schemeClr val="tx1"/>
                </a:solidFill>
              </a:rPr>
              <a:t>Обитают в воде, некоторые – во влажной почве</a:t>
            </a:r>
          </a:p>
          <a:p>
            <a:pPr marL="342900" indent="-342900" algn="l">
              <a:buAutoNum type="arabicPeriod"/>
            </a:pPr>
            <a:r>
              <a:rPr lang="ru-RU" sz="2000" b="1" dirty="0" smtClean="0">
                <a:solidFill>
                  <a:schemeClr val="tx1"/>
                </a:solidFill>
              </a:rPr>
              <a:t>Имеют двустороннюю симметрию</a:t>
            </a:r>
          </a:p>
          <a:p>
            <a:pPr marL="342900" indent="-342900" algn="l">
              <a:buAutoNum type="arabicPeriod"/>
            </a:pPr>
            <a:r>
              <a:rPr lang="ru-RU" sz="2000" b="1" dirty="0" smtClean="0">
                <a:solidFill>
                  <a:schemeClr val="tx1"/>
                </a:solidFill>
              </a:rPr>
              <a:t>Тело состоит из отдельных колец – сегментов</a:t>
            </a:r>
          </a:p>
          <a:p>
            <a:pPr marL="342900" indent="-342900" algn="l">
              <a:buAutoNum type="arabicPeriod"/>
            </a:pPr>
            <a:r>
              <a:rPr lang="ru-RU" sz="2000" b="1" dirty="0" smtClean="0">
                <a:solidFill>
                  <a:schemeClr val="tx1"/>
                </a:solidFill>
              </a:rPr>
              <a:t>Внутри – полость тела, заполненная жидкостью</a:t>
            </a:r>
          </a:p>
          <a:p>
            <a:pPr marL="342900" indent="-342900" algn="l">
              <a:buAutoNum type="arabicPeriod"/>
            </a:pPr>
            <a:r>
              <a:rPr lang="ru-RU" sz="2000" b="1" dirty="0" smtClean="0">
                <a:solidFill>
                  <a:schemeClr val="tx1"/>
                </a:solidFill>
              </a:rPr>
              <a:t>Тело покрыто кожно-мускульным мешком</a:t>
            </a:r>
            <a:endParaRPr lang="ru-RU" sz="2000" b="1" dirty="0">
              <a:solidFill>
                <a:schemeClr val="tx1"/>
              </a:solidFill>
            </a:endParaRPr>
          </a:p>
        </p:txBody>
      </p:sp>
    </p:spTree>
    <p:extLst>
      <p:ext uri="{BB962C8B-B14F-4D97-AF65-F5344CB8AC3E}">
        <p14:creationId xmlns:p14="http://schemas.microsoft.com/office/powerpoint/2010/main" val="247301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2000"/>
                                        <p:tgtEl>
                                          <p:spTgt spid="7">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ox(in)">
                                      <p:cBhvr>
                                        <p:cTn id="15" dur="2000"/>
                                        <p:tgtEl>
                                          <p:spTgt spid="7">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ox(in)">
                                      <p:cBhvr>
                                        <p:cTn id="18" dur="2000"/>
                                        <p:tgtEl>
                                          <p:spTgt spid="7">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ox(in)">
                                      <p:cBhvr>
                                        <p:cTn id="21" dur="2000"/>
                                        <p:tgtEl>
                                          <p:spTgt spid="7">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ox(in)">
                                      <p:cBhvr>
                                        <p:cTn id="24" dur="20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smtClean="0"/>
              <a:t>Строение червя</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323" y="2168791"/>
            <a:ext cx="5468173" cy="409231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497" y="606526"/>
            <a:ext cx="5587179" cy="4181373"/>
          </a:xfrm>
          <a:prstGeom prst="rect">
            <a:avLst/>
          </a:prstGeom>
        </p:spPr>
      </p:pic>
    </p:spTree>
    <p:extLst>
      <p:ext uri="{BB962C8B-B14F-4D97-AF65-F5344CB8AC3E}">
        <p14:creationId xmlns:p14="http://schemas.microsoft.com/office/powerpoint/2010/main" val="35074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700" dirty="0" smtClean="0">
                <a:solidFill>
                  <a:schemeClr val="tx1"/>
                </a:solidFill>
              </a:rPr>
              <a:t/>
            </a:r>
            <a:br>
              <a:rPr lang="ru-RU" sz="2700" dirty="0" smtClean="0">
                <a:solidFill>
                  <a:schemeClr val="tx1"/>
                </a:solidFill>
              </a:rPr>
            </a:br>
            <a:r>
              <a:rPr lang="ru-RU" sz="2700" dirty="0">
                <a:solidFill>
                  <a:schemeClr val="tx1"/>
                </a:solidFill>
              </a:rPr>
              <a:t/>
            </a:r>
            <a:br>
              <a:rPr lang="ru-RU" sz="2700" dirty="0">
                <a:solidFill>
                  <a:schemeClr val="tx1"/>
                </a:solidFill>
              </a:rPr>
            </a:br>
            <a:r>
              <a:rPr lang="ru-RU" sz="2700" dirty="0" smtClean="0">
                <a:solidFill>
                  <a:schemeClr val="tx1"/>
                </a:solidFill>
              </a:rPr>
              <a:t/>
            </a:r>
            <a:br>
              <a:rPr lang="ru-RU" sz="2700" dirty="0" smtClean="0">
                <a:solidFill>
                  <a:schemeClr val="tx1"/>
                </a:solidFill>
              </a:rPr>
            </a:br>
            <a:r>
              <a:rPr lang="ru-RU" sz="2700" dirty="0">
                <a:solidFill>
                  <a:schemeClr val="tx1"/>
                </a:solidFill>
              </a:rPr>
              <a:t/>
            </a:r>
            <a:br>
              <a:rPr lang="ru-RU" sz="2700" dirty="0">
                <a:solidFill>
                  <a:schemeClr val="tx1"/>
                </a:solidFill>
              </a:rPr>
            </a:br>
            <a:r>
              <a:rPr lang="ru-RU" sz="2700" dirty="0" smtClean="0">
                <a:solidFill>
                  <a:schemeClr val="tx1"/>
                </a:solidFill>
              </a:rPr>
              <a:t/>
            </a:r>
            <a:br>
              <a:rPr lang="ru-RU" sz="2700" dirty="0" smtClean="0">
                <a:solidFill>
                  <a:schemeClr val="tx1"/>
                </a:solidFill>
              </a:rPr>
            </a:br>
            <a:r>
              <a:rPr lang="ru-RU" sz="2700" dirty="0">
                <a:solidFill>
                  <a:schemeClr val="tx1"/>
                </a:solidFill>
              </a:rPr>
              <a:t/>
            </a:r>
            <a:br>
              <a:rPr lang="ru-RU" sz="2700" dirty="0">
                <a:solidFill>
                  <a:schemeClr val="tx1"/>
                </a:solidFill>
              </a:rPr>
            </a:br>
            <a:r>
              <a:rPr lang="ru-RU" sz="2700" dirty="0" smtClean="0">
                <a:solidFill>
                  <a:schemeClr val="tx1"/>
                </a:solidFill>
              </a:rPr>
              <a:t/>
            </a:r>
            <a:br>
              <a:rPr lang="ru-RU" sz="2700" dirty="0" smtClean="0">
                <a:solidFill>
                  <a:schemeClr val="tx1"/>
                </a:solidFill>
              </a:rPr>
            </a:br>
            <a:r>
              <a:rPr lang="ru-RU" sz="2700" dirty="0">
                <a:solidFill>
                  <a:schemeClr val="tx1"/>
                </a:solidFill>
              </a:rPr>
              <a:t/>
            </a:r>
            <a:br>
              <a:rPr lang="ru-RU" sz="2700" dirty="0">
                <a:solidFill>
                  <a:schemeClr val="tx1"/>
                </a:solidFill>
              </a:rPr>
            </a:br>
            <a:r>
              <a:rPr lang="ru-RU" sz="2700" dirty="0" smtClean="0">
                <a:solidFill>
                  <a:schemeClr val="tx1"/>
                </a:solidFill>
              </a:rPr>
              <a:t/>
            </a:r>
            <a:br>
              <a:rPr lang="ru-RU" sz="2700" dirty="0" smtClean="0">
                <a:solidFill>
                  <a:schemeClr val="tx1"/>
                </a:solidFill>
              </a:rPr>
            </a:br>
            <a:r>
              <a:rPr lang="ru-RU" sz="2700" dirty="0" smtClean="0">
                <a:solidFill>
                  <a:schemeClr val="tx1"/>
                </a:solidFill>
              </a:rPr>
              <a:t>Кольчатые </a:t>
            </a:r>
            <a:r>
              <a:rPr lang="ru-RU" sz="2700" dirty="0">
                <a:solidFill>
                  <a:schemeClr val="tx1"/>
                </a:solidFill>
              </a:rPr>
              <a:t>черви являются важным звеном в цепи питания. Многие виды составляют кормовую базу рыб (например, </a:t>
            </a:r>
            <a:r>
              <a:rPr lang="ru-RU" sz="2700" dirty="0" err="1">
                <a:solidFill>
                  <a:schemeClr val="tx1"/>
                </a:solidFill>
              </a:rPr>
              <a:t>нереис</a:t>
            </a:r>
            <a:r>
              <a:rPr lang="ru-RU" sz="2700" dirty="0">
                <a:solidFill>
                  <a:schemeClr val="tx1"/>
                </a:solidFill>
              </a:rPr>
              <a:t>). Из Азовского моря </a:t>
            </a:r>
            <a:r>
              <a:rPr lang="ru-RU" sz="2700" dirty="0" err="1">
                <a:solidFill>
                  <a:schemeClr val="tx1"/>
                </a:solidFill>
              </a:rPr>
              <a:t>нереис</a:t>
            </a:r>
            <a:r>
              <a:rPr lang="ru-RU" sz="2700" dirty="0">
                <a:solidFill>
                  <a:schemeClr val="tx1"/>
                </a:solidFill>
              </a:rPr>
              <a:t> был переселен в Каспийское, чтобы поддержать кормовую базу ценных промышленных видов рыб</a:t>
            </a:r>
            <a:r>
              <a:rPr lang="ru-RU" sz="2700" dirty="0" smtClean="0">
                <a:solidFill>
                  <a:schemeClr val="tx1"/>
                </a:solidFill>
              </a:rPr>
              <a:t>. Некоторые </a:t>
            </a:r>
            <a:r>
              <a:rPr lang="ru-RU" sz="2700" dirty="0">
                <a:solidFill>
                  <a:schemeClr val="tx1"/>
                </a:solidFill>
              </a:rPr>
              <a:t>виды кольчатых червей употребляются человеком в пищу (</a:t>
            </a:r>
            <a:r>
              <a:rPr lang="ru-RU" sz="2700" dirty="0" err="1">
                <a:solidFill>
                  <a:schemeClr val="tx1"/>
                </a:solidFill>
              </a:rPr>
              <a:t>палоло</a:t>
            </a:r>
            <a:r>
              <a:rPr lang="ru-RU" sz="2700" dirty="0">
                <a:solidFill>
                  <a:schemeClr val="tx1"/>
                </a:solidFill>
              </a:rPr>
              <a:t>), используются как живец на рыбалке (пескожил и т. п.). Кольчатый червь трубочник используется как корм для аквариумных рыбок.</a:t>
            </a:r>
            <a:br>
              <a:rPr lang="ru-RU" sz="2700" dirty="0">
                <a:solidFill>
                  <a:schemeClr val="tx1"/>
                </a:solidFill>
              </a:rPr>
            </a:br>
            <a:r>
              <a:rPr lang="ru-RU" sz="2700" dirty="0">
                <a:solidFill>
                  <a:schemeClr val="tx1"/>
                </a:solidFill>
              </a:rPr>
              <a:t>Медицинских пиявок применяют при гипертонической болезни (повышенное артериальное давление), для снижения свертывания крови, рассасывания тромбов. Для этого пиявок отлавливают или специально </a:t>
            </a:r>
            <a:r>
              <a:rPr lang="ru-RU" sz="2700" dirty="0" smtClean="0">
                <a:solidFill>
                  <a:schemeClr val="tx1"/>
                </a:solidFill>
              </a:rPr>
              <a:t>                                                                                               разводят</a:t>
            </a:r>
            <a:r>
              <a:rPr lang="ru-RU" sz="2700" dirty="0">
                <a:solidFill>
                  <a:schemeClr val="tx1"/>
                </a:solidFill>
              </a:rPr>
              <a:t>. Получают вещество гирудин, которое используют в медицине, парфюмерной промышленности.</a:t>
            </a:r>
            <a:r>
              <a:rPr lang="ru-RU" dirty="0"/>
              <a:t/>
            </a:r>
            <a:br>
              <a:rPr lang="ru-RU" dirty="0"/>
            </a:b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58" y="4495799"/>
            <a:ext cx="1899441" cy="1995372"/>
          </a:xfrm>
          <a:prstGeom prst="rect">
            <a:avLst/>
          </a:prstGeom>
        </p:spPr>
      </p:pic>
    </p:spTree>
    <p:extLst>
      <p:ext uri="{BB962C8B-B14F-4D97-AF65-F5344CB8AC3E}">
        <p14:creationId xmlns:p14="http://schemas.microsoft.com/office/powerpoint/2010/main" val="25853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4335" r="24335"/>
          <a:stretch>
            <a:fillRect/>
          </a:stretch>
        </p:blipFill>
        <p:spPr/>
      </p:pic>
      <p:sp>
        <p:nvSpPr>
          <p:cNvPr id="4" name="Текст 3"/>
          <p:cNvSpPr>
            <a:spLocks noGrp="1"/>
          </p:cNvSpPr>
          <p:nvPr>
            <p:ph type="body" sz="half" idx="2"/>
          </p:nvPr>
        </p:nvSpPr>
        <p:spPr>
          <a:xfrm>
            <a:off x="1295399" y="1041400"/>
            <a:ext cx="6241816" cy="4042832"/>
          </a:xfrm>
        </p:spPr>
        <p:txBody>
          <a:bodyPr>
            <a:normAutofit fontScale="92500" lnSpcReduction="20000"/>
          </a:bodyPr>
          <a:lstStyle/>
          <a:p>
            <a:r>
              <a:rPr lang="ru-RU" sz="2800" dirty="0"/>
              <a:t>Среди кольчатых червей насчитывается около 400 видов пиявок. Это или хищники, поедающие мелких паразитов, или паразиты, питающиеся кровью позвоночных.</a:t>
            </a:r>
            <a:br>
              <a:rPr lang="ru-RU" sz="2800" dirty="0"/>
            </a:br>
            <a:r>
              <a:rPr lang="ru-RU" sz="2800" dirty="0"/>
              <a:t>Большинство из них – пресноводные животные, но известны также морские и наземные виды. Живущие в холодных водах впадают в холодное время в анабиоз.</a:t>
            </a:r>
            <a:br>
              <a:rPr lang="ru-RU" sz="2800" dirty="0"/>
            </a:br>
            <a:r>
              <a:rPr lang="ru-RU" sz="2800" dirty="0"/>
              <a:t>Самая известная </a:t>
            </a:r>
            <a:r>
              <a:rPr lang="ru-RU" sz="2800" dirty="0" smtClean="0"/>
              <a:t>представительница </a:t>
            </a:r>
            <a:r>
              <a:rPr lang="ru-RU" sz="2800" dirty="0"/>
              <a:t>пиявок – медицинская.</a:t>
            </a:r>
          </a:p>
          <a:p>
            <a:endParaRPr lang="ru-RU" dirty="0"/>
          </a:p>
        </p:txBody>
      </p:sp>
    </p:spTree>
    <p:extLst>
      <p:ext uri="{BB962C8B-B14F-4D97-AF65-F5344CB8AC3E}">
        <p14:creationId xmlns:p14="http://schemas.microsoft.com/office/powerpoint/2010/main" val="295064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sp>
        <p:nvSpPr>
          <p:cNvPr id="4" name="Текст 3"/>
          <p:cNvSpPr>
            <a:spLocks noGrp="1"/>
          </p:cNvSpPr>
          <p:nvPr>
            <p:ph type="body" sz="half" idx="2"/>
          </p:nvPr>
        </p:nvSpPr>
        <p:spPr>
          <a:xfrm>
            <a:off x="1295399" y="1041400"/>
            <a:ext cx="6241816" cy="4042832"/>
          </a:xfrm>
        </p:spPr>
        <p:txBody>
          <a:bodyPr>
            <a:noAutofit/>
          </a:bodyPr>
          <a:lstStyle/>
          <a:p>
            <a:r>
              <a:rPr lang="ru-RU" sz="2400" dirty="0"/>
              <a:t>Влияние деятельности дождевых червей на особенности почвы многообразно. Прежде всего в результате перекапывания ими земли и прокладывания ходов повышается скважность почвы, она делается более рыхлой, ее объем увеличивается. </a:t>
            </a:r>
            <a:br>
              <a:rPr lang="ru-RU" sz="2400" dirty="0"/>
            </a:br>
            <a:r>
              <a:rPr lang="ru-RU" sz="2400" dirty="0"/>
              <a:t>Под влиянием червей изменяются химические особенности почвы. В переработанной, смешанной с кишечной слизью и выброшенной в виде копролитов земле повышается содержание кальция, магния, аммиака, нитратов, фосфорной кислоты. </a:t>
            </a:r>
          </a:p>
        </p:txBody>
      </p:sp>
      <p:pic>
        <p:nvPicPr>
          <p:cNvPr id="13" name="Рисунок 12"/>
          <p:cNvPicPr>
            <a:picLocks noGrp="1" noChangeAspect="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p:pic>
    </p:spTree>
    <p:extLst>
      <p:ext uri="{BB962C8B-B14F-4D97-AF65-F5344CB8AC3E}">
        <p14:creationId xmlns:p14="http://schemas.microsoft.com/office/powerpoint/2010/main" val="238197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06"/>
            <a:ext cx="12191999" cy="6864863"/>
          </a:xfrm>
          <a:prstGeom prst="rect">
            <a:avLst/>
          </a:prstGeom>
        </p:spPr>
      </p:pic>
    </p:spTree>
    <p:extLst>
      <p:ext uri="{BB962C8B-B14F-4D97-AF65-F5344CB8AC3E}">
        <p14:creationId xmlns:p14="http://schemas.microsoft.com/office/powerpoint/2010/main" val="1425414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136</Words>
  <Application>Microsoft Office PowerPoint</Application>
  <PresentationFormat>Широкоэкранный</PresentationFormat>
  <Paragraphs>16</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Garamond</vt:lpstr>
      <vt:lpstr>Monotype Corsiva</vt:lpstr>
      <vt:lpstr>Натуральные материалы</vt:lpstr>
      <vt:lpstr>   Творческое задание по биологии</vt:lpstr>
      <vt:lpstr>Презентация PowerPoint</vt:lpstr>
      <vt:lpstr>Ко́льчатые черви, кольчецы́, или аннели́ды (лат. Annelida, от annelus — колечко) — тип беспозвоночных из группы первичноротых Кольчатые черви являются важным звеном в цепи питания. Тип насчитывает около 18 тысяч видов, обитающих в морских и пресных водах и в толще почвы.</vt:lpstr>
      <vt:lpstr>Общая характеристика </vt:lpstr>
      <vt:lpstr>Строение червя</vt:lpstr>
      <vt:lpstr>         Кольчатые черви являются важным звеном в цепи питания. Многие виды составляют кормовую базу рыб (например, нереис). Из Азовского моря нереис был переселен в Каспийское, чтобы поддержать кормовую базу ценных промышленных видов рыб. Некоторые виды кольчатых червей употребляются человеком в пищу (палоло), используются как живец на рыбалке (пескожил и т. п.). Кольчатый червь трубочник используется как корм для аквариумных рыбок. Медицинских пиявок применяют при гипертонической болезни (повышенное артериальное давление), для снижения свертывания крови, рассасывания тромбов. Для этого пиявок отлавливают или специально                                                                                                разводят. Получают вещество гирудин, которое используют в медицине, парфюмерной промышленности. </vt:lpstr>
      <vt:lpstr>Презентация PowerPoint</vt:lpstr>
      <vt:lpstr>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10</cp:revision>
  <dcterms:created xsi:type="dcterms:W3CDTF">2014-10-30T13:46:48Z</dcterms:created>
  <dcterms:modified xsi:type="dcterms:W3CDTF">2014-10-30T14:53:00Z</dcterms:modified>
</cp:coreProperties>
</file>