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8" r:id="rId3"/>
    <p:sldId id="259" r:id="rId4"/>
    <p:sldId id="273" r:id="rId5"/>
    <p:sldId id="274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E908A0-277E-4822-98BF-C56F7DBB9B3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730E3B-69F1-4B00-B29D-22A50757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285860"/>
            <a:ext cx="7772400" cy="400052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Отчет о проделанной работе по проекту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4000" b="1" i="1" dirty="0" smtClean="0">
                <a:latin typeface="+mj-lt"/>
                <a:ea typeface="+mj-ea"/>
                <a:cs typeface="+mj-cs"/>
              </a:rPr>
              <a:t>Сказочные лабиринты игры» </a:t>
            </a:r>
            <a:r>
              <a:rPr lang="ru-RU" sz="4000" b="1" i="1" dirty="0" err="1" smtClean="0">
                <a:latin typeface="+mj-lt"/>
                <a:ea typeface="+mj-ea"/>
                <a:cs typeface="+mj-cs"/>
              </a:rPr>
              <a:t>В.В.Воскобовича</a:t>
            </a:r>
            <a:r>
              <a:rPr lang="ru-RU" sz="4000" b="1" i="1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(игровая технология интеллектуально-творческого развития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детей 6 – 7 лет)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подготовительной группе №2</a:t>
            </a:r>
            <a:b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Подготовила: </a:t>
            </a:r>
            <a:r>
              <a:rPr lang="ru-RU" sz="3000" dirty="0" smtClean="0">
                <a:latin typeface="+mj-lt"/>
                <a:ea typeface="+mj-ea"/>
                <a:cs typeface="+mj-cs"/>
              </a:rPr>
              <a:t> Цыганова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509009"/>
            <a:ext cx="8429684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Январь –Февраль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Консультация родителей «Играя – развиваем речь» с использованием игр: «Шнур-затейник», «Конструктор букв», «Яблонька»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Цель: показать родителям, как процесс изучения букв из сложного обучения чтению детей превращается в занимательную игру.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6" name="Рисунок 5" descr="шнур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428868"/>
            <a:ext cx="2714644" cy="3500462"/>
          </a:xfrm>
          <a:prstGeom prst="rect">
            <a:avLst/>
          </a:prstGeom>
        </p:spPr>
      </p:pic>
      <p:pic>
        <p:nvPicPr>
          <p:cNvPr id="7" name="Рисунок 6" descr="ябло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428868"/>
            <a:ext cx="2714644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639386"/>
            <a:ext cx="8501122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Март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Познакомить детей с пособием </a:t>
            </a:r>
            <a:r>
              <a:rPr lang="ru-RU" sz="14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Воскобовича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«Чудо–соты 1» и «Чудо–крестики 2,3»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Цель: Формировать навыки определения расположения предметов. Развивать конструктивные умения и навыки, память, мышление, воображение.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Дидактическая игра с пособием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Воскобовича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«Чудо крестики 2»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Цель: развитие  сенсорных способностей (восприятие цвета, формы, размера, воображение и творческие способности.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Развитие умения решать конструктивные задачи различными способами (по схеме, силуэту), развитие аналитико-синтетического мышления; развитие мелкой моторики руки, воображения.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AutoShape 3" descr="https://cstor.nn2.ru/userfiles/data/ufiles/2017-11/e0/4f/af/59ff7b27be568_158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59ff7b27be568_15866.jpg"/>
          <p:cNvPicPr>
            <a:picLocks noChangeAspect="1"/>
          </p:cNvPicPr>
          <p:nvPr/>
        </p:nvPicPr>
        <p:blipFill>
          <a:blip r:embed="rId2" cstate="print"/>
          <a:srcRect l="6959" t="4166" r="6959" b="5208"/>
          <a:stretch>
            <a:fillRect/>
          </a:stretch>
        </p:blipFill>
        <p:spPr>
          <a:xfrm>
            <a:off x="4857752" y="3143248"/>
            <a:ext cx="3357586" cy="3357586"/>
          </a:xfrm>
          <a:prstGeom prst="rect">
            <a:avLst/>
          </a:prstGeom>
        </p:spPr>
      </p:pic>
      <p:pic>
        <p:nvPicPr>
          <p:cNvPr id="6" name="Рисунок 5" descr="со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143248"/>
            <a:ext cx="3000396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395571"/>
            <a:ext cx="8286808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Апрель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Познакомить родителей и детей с пособием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Воскобовича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Фиолетовый лес»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Игровое занятие «Сказки фиолетового леса».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Цель: Развитие интеллектуальных способностей детей в процессе разрешения специально организованных проблемных ситуаций с использованием логико-математических игр В.В.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Воскобовича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Создание портретов героев фиолетового леса с детьми.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Цель: развитие мелкой моторики, творческого воображения и фантазии. Творческая выставка детско-родительских работ «Друзья Пчелки Жужжи»</a:t>
            </a: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ello_html_m6ccf0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214686"/>
            <a:ext cx="535785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57290" y="735111"/>
            <a:ext cx="6429388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Май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Анкетирование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родителей «Чему обучается ребенок в игре» Цель: выявление результативности проделанной работы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Диагностика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развития творческих, познавательных данных детей, интеллектуальных, умственных и математических способностей, сенсорное развитие.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Развлечение для детей и родителей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«День рождения пчелки Жужжи»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Цель: предоставление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возможности продемонстрировать в ходе проекта знания и умения всех участников, а также выразить свое эмоциональное отношение к происходившему ранее и происходящему в данный момент, поблагодарить родителей, оказавших большую помощь в работе проекта.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357166"/>
            <a:ext cx="77867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lvl="0"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пополнена развивающая среда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внедрены в образовательный процесс развивающие игры В.В.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составлены и апробированы конспекты мероприятий с детьми;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разработаны консультации для родителей и педагогов о развивающей предметно-пространственной среде нового поколения;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повышена компетентность родителей по вопросу влияния развивающих игр на познавательное и интеллектуальное развитие дошкольников старшего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Благодаря совместной деятельности в ходе реализации проекта укрепились взаимоотношения между детьми, воспитателями и родителями. Дети стали более общительными, раскрепощенными, уверенными в себе и своих силах.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Тесное сотрудничество позволило обеспечить преемственность методов и приемов воспитания детей в семье и в детском саду.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85852" y="1202282"/>
            <a:ext cx="67316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/>
                <a:cs typeface="Times New Roman" pitchFamily="18" charset="0"/>
              </a:rPr>
              <a:t>Цель проекта: 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alibri" pitchFamily="34" charset="0"/>
              <a:ea typeface="Gabriola"/>
              <a:cs typeface="Times New Roman" pitchFamily="18" charset="0"/>
            </a:endParaRP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/>
                <a:cs typeface="Times New Roman" pitchFamily="18" charset="0"/>
              </a:rPr>
              <a:t>Формирование</a:t>
            </a:r>
            <a:r>
              <a:rPr kumimoji="0" lang="ru-RU" sz="3200" i="1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/>
                <a:cs typeface="Times New Roman" pitchFamily="18" charset="0"/>
              </a:rPr>
              <a:t> у родителей воспитанников интереса к развивающему обучению через использование развивающих игр </a:t>
            </a:r>
            <a:r>
              <a:rPr kumimoji="0" lang="ru-RU" sz="3200" i="1" u="none" strike="noStrike" cap="none" normalizeH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/>
                <a:cs typeface="Times New Roman" pitchFamily="18" charset="0"/>
              </a:rPr>
              <a:t>В.В.Воскобовича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alibri" pitchFamily="34" charset="0"/>
              <a:ea typeface="Gabriol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192537"/>
            <a:ext cx="82868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Задачи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93675" algn="l"/>
              </a:tabLst>
            </a:pPr>
            <a:r>
              <a:rPr lang="ru-RU" i="1" dirty="0" smtClean="0">
                <a:solidFill>
                  <a:srgbClr val="00000A"/>
                </a:solidFill>
                <a:latin typeface="Calibri" pitchFamily="34" charset="0"/>
                <a:ea typeface="Gabriola" charset="-52"/>
                <a:cs typeface="Times New Roman" pitchFamily="18" charset="0"/>
              </a:rPr>
              <a:t>Познакомить родителей с развивающими играми В.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 В.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Воскобовича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93675" algn="l"/>
              </a:tabLst>
            </a:pPr>
            <a:r>
              <a:rPr lang="ru-RU" i="1" dirty="0" smtClean="0">
                <a:solidFill>
                  <a:srgbClr val="00000A"/>
                </a:solidFill>
                <a:latin typeface="Calibri" pitchFamily="34" charset="0"/>
                <a:cs typeface="Times New Roman" pitchFamily="18" charset="0"/>
              </a:rPr>
              <a:t>Показать функциональные возможности развивающих игр через совместное игровое взаимодействие;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93675" algn="l"/>
              </a:tabLst>
            </a:pPr>
            <a:r>
              <a:rPr lang="ru-RU" i="1" dirty="0" smtClean="0">
                <a:solidFill>
                  <a:srgbClr val="00000A"/>
                </a:solidFill>
                <a:latin typeface="Calibri" pitchFamily="34" charset="0"/>
                <a:ea typeface="Gabriola" charset="-52"/>
                <a:cs typeface="Times New Roman" pitchFamily="18" charset="0"/>
              </a:rPr>
              <a:t>Пропагандировать организацию образовательной деятельности в домашних условиях на игровом материале;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936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Воспитывать умения взаимодействовать в паре, в команде; доводить начатое до конца, желание разобраться в новом игровом материале, и что особо важно придумывать свои варианты игр, игровых действий с пособиями РИВ, тем самым - воспитание самостоятельности и инициативы, уверенности в своих возможностям, умения транслировать свой опыт, желание научить и помочь другим детям и даже как возможности ребёнку научить взрослого в домашнем кругу семьи!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93675" algn="l"/>
              </a:tabLst>
            </a:pPr>
            <a:r>
              <a:rPr lang="ru-RU" i="1" dirty="0" smtClean="0">
                <a:solidFill>
                  <a:srgbClr val="00000A"/>
                </a:solidFill>
                <a:latin typeface="Calibri" pitchFamily="34" charset="0"/>
                <a:cs typeface="Times New Roman" pitchFamily="18" charset="0"/>
              </a:rPr>
              <a:t>Способствовать укреплению сотрудничества, взаимопонимания, доверия между детским садом и семьей.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28728" y="370160"/>
            <a:ext cx="578644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A"/>
                </a:solidFill>
                <a:latin typeface="Calibri" pitchFamily="34" charset="0"/>
                <a:ea typeface="Gabriola" charset="-52"/>
                <a:cs typeface="Times New Roman" pitchFamily="18" charset="0"/>
              </a:rPr>
              <a:t>Вид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i="1" dirty="0" smtClean="0">
                <a:solidFill>
                  <a:srgbClr val="00000A"/>
                </a:solidFill>
                <a:latin typeface="Calibri" pitchFamily="34" charset="0"/>
                <a:cs typeface="Times New Roman" pitchFamily="18" charset="0"/>
              </a:rPr>
              <a:t>Практико-ориентированный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cs typeface="Times New Roman" pitchFamily="18" charset="0"/>
              </a:rPr>
              <a:t>Групповой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i="1" dirty="0" smtClean="0">
                <a:solidFill>
                  <a:srgbClr val="00000A"/>
                </a:solidFill>
                <a:latin typeface="Calibri" pitchFamily="34" charset="0"/>
                <a:cs typeface="Times New Roman" pitchFamily="18" charset="0"/>
              </a:rPr>
              <a:t>Долгосрочный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dirty="0" smtClean="0">
              <a:solidFill>
                <a:srgbClr val="00000A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cs typeface="Times New Roman" pitchFamily="18" charset="0"/>
              </a:rPr>
              <a:t>Срок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cs typeface="Times New Roman" pitchFamily="18" charset="0"/>
              </a:rPr>
              <a:t> реализации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cs typeface="Times New Roman" pitchFamily="18" charset="0"/>
              </a:rPr>
              <a:t> с сентября 2019 по май 2020 г.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i="1" dirty="0" smtClean="0">
              <a:solidFill>
                <a:srgbClr val="00000A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cs typeface="Times New Roman" pitchFamily="18" charset="0"/>
              </a:rPr>
              <a:t>Участники проекта: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i="1" dirty="0" smtClean="0">
                <a:solidFill>
                  <a:srgbClr val="00000A"/>
                </a:solidFill>
                <a:latin typeface="Calibri" pitchFamily="34" charset="0"/>
                <a:cs typeface="Times New Roman" pitchFamily="18" charset="0"/>
              </a:rPr>
              <a:t>Дети подготовительной группы (6-7 лет)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cs typeface="Times New Roman" pitchFamily="18" charset="0"/>
              </a:rPr>
              <a:t>Воспитатели группы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i="1" dirty="0" smtClean="0">
                <a:solidFill>
                  <a:srgbClr val="00000A"/>
                </a:solidFill>
                <a:latin typeface="Calibri" pitchFamily="34" charset="0"/>
                <a:cs typeface="Times New Roman" pitchFamily="18" charset="0"/>
              </a:rPr>
              <a:t>Родители воспитанников</a:t>
            </a:r>
            <a:endParaRPr kumimoji="0" lang="ru-RU" sz="2400" i="1" u="none" strike="noStrike" cap="none" normalizeH="0" dirty="0" smtClean="0">
              <a:ln>
                <a:noFill/>
              </a:ln>
              <a:solidFill>
                <a:srgbClr val="00000A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i="1" dirty="0" smtClean="0">
              <a:solidFill>
                <a:srgbClr val="00000A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i="1" u="none" strike="noStrike" cap="none" normalizeH="0" dirty="0" smtClean="0">
              <a:ln>
                <a:noFill/>
              </a:ln>
              <a:solidFill>
                <a:srgbClr val="00000A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28728" y="2770817"/>
            <a:ext cx="57864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i="1" dirty="0" smtClean="0">
              <a:solidFill>
                <a:srgbClr val="00000A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i="1" u="none" strike="noStrike" cap="none" normalizeH="0" dirty="0" smtClean="0">
              <a:ln>
                <a:noFill/>
              </a:ln>
              <a:solidFill>
                <a:srgbClr val="00000A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2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Организационный (сентябрь)</a:t>
            </a:r>
            <a:endParaRPr lang="ru-RU" sz="2400" i="1" dirty="0" smtClean="0">
              <a:latin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создание условий, необходимых для реализации проекта.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latin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Практический (октябрь  </a:t>
            </a:r>
            <a:r>
              <a:rPr lang="ru-RU" sz="2400" i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апрель).</a:t>
            </a:r>
            <a:endParaRPr lang="ru-RU" sz="2400" i="1" dirty="0" smtClean="0">
              <a:latin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реализация основных видов деятельности по направлениям проекта.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latin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Обобщающий (май ).</a:t>
            </a:r>
            <a:endParaRPr lang="ru-RU" sz="2400" i="1" dirty="0" smtClean="0">
              <a:latin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оценка эффективности реализации проекта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i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479148"/>
            <a:ext cx="835824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Организация проекта: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lang="ru-RU" i="1" dirty="0" smtClean="0">
                <a:solidFill>
                  <a:srgbClr val="00000A"/>
                </a:solidFill>
                <a:latin typeface="Calibri" pitchFamily="34" charset="0"/>
                <a:ea typeface="Gabriola" charset="-52"/>
                <a:cs typeface="Times New Roman" pitchFamily="18" charset="0"/>
              </a:rPr>
              <a:t>Разнообразить пространство группы через обновление развивающей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 предметно-пространственной игровой среды.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создание условий для двигательной активности детей, самостоятельной,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продуктивной, познавательной деятельности,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возможность уединения 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проектирования собственного пространства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,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а так же, вовлечение родителей 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активному участию в проектной деятельности </a:t>
            </a:r>
            <a:r>
              <a:rPr lang="ru-RU" i="1" dirty="0" smtClean="0">
                <a:solidFill>
                  <a:srgbClr val="333333"/>
                </a:solidFill>
                <a:latin typeface="Calibri" pitchFamily="34" charset="0"/>
                <a:ea typeface="Gabriola" charset="-52"/>
                <a:cs typeface="Times New Roman" pitchFamily="18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Форма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 проведения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ea typeface="Gabriola" charset="-52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9404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Оформление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интеллектуально – игрового центра «Сказочные лабиринты»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940425" algn="l"/>
              </a:tabLst>
            </a:pPr>
            <a:r>
              <a:rPr lang="ru-RU" i="1" baseline="0" dirty="0" smtClean="0">
                <a:latin typeface="Arial" pitchFamily="34" charset="0"/>
              </a:rPr>
              <a:t>Оснащение развивающими играми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940425" algn="l"/>
              </a:tabLst>
            </a:pP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Анкетирование родителей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940425" algn="l"/>
              </a:tabLst>
            </a:pPr>
            <a:r>
              <a:rPr lang="ru-RU" i="1" baseline="0" dirty="0" smtClean="0">
                <a:latin typeface="Arial" pitchFamily="34" charset="0"/>
              </a:rPr>
              <a:t>Составление перспективного плана мероприятий с детьми и родителями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деятельности: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9404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Логико-математические игры.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9404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Интегрированные игровые занятия.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9404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деятельность педагога,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 и родителей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9404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игровая деятельность.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85786" y="836337"/>
            <a:ext cx="7643866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Сентябрь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Знакомство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родителей с развивающими играми и пособиями </a:t>
            </a:r>
            <a:r>
              <a:rPr kumimoji="0" lang="ru-RU" sz="16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В.В.Воскобовича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«Сказочные лабиринты игры» – центр развивающих игр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Цель: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познакомить родителей с технологией «Сказочные лабиринты игры», дать возможность поиграть с игровыми материалами В.В.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Воскобовича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63" name="Picture 7" descr="http://www.xn--c1ajbh3aoaed0c.xn--p1ai/image/cache/catalog/RIV%20sen.65f2ceea-800x800-800x800.jpg"/>
          <p:cNvPicPr>
            <a:picLocks noChangeAspect="1" noChangeArrowheads="1"/>
          </p:cNvPicPr>
          <p:nvPr/>
        </p:nvPicPr>
        <p:blipFill>
          <a:blip r:embed="rId2" cstate="print"/>
          <a:srcRect l="16875" t="2747" r="17499" b="3296"/>
          <a:stretch>
            <a:fillRect/>
          </a:stretch>
        </p:blipFill>
        <p:spPr bwMode="auto">
          <a:xfrm>
            <a:off x="785786" y="2643182"/>
            <a:ext cx="2428892" cy="4071966"/>
          </a:xfrm>
          <a:prstGeom prst="rect">
            <a:avLst/>
          </a:prstGeom>
          <a:noFill/>
        </p:spPr>
      </p:pic>
      <p:pic>
        <p:nvPicPr>
          <p:cNvPr id="19465" name="Picture 9" descr="http://voskobovich.su/wp-content/uploads/2018/08/%D1%80%D0%B0%D0%B7%D0%B2%D0%B8%D0%B2%D0%B0%D0%BB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571744"/>
            <a:ext cx="2357454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594564"/>
            <a:ext cx="8286808" cy="1508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Октябрь - Ноябрь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Знакомство с пособием «</a:t>
            </a:r>
            <a:r>
              <a:rPr lang="ru-RU" sz="16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Коврограф</a:t>
            </a: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Ларчик» и  «Мини Ларчик»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Семинар-практикум для детей и родителей «Квадратные истории».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Цель:    упражнять в практическом применении «Квадрата </a:t>
            </a:r>
            <a:r>
              <a:rPr lang="ru-RU" sz="16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Воскобовича</a:t>
            </a: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4-х цветного».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6" name="Рисунок 5" descr="миниларч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285992"/>
            <a:ext cx="3429024" cy="1490666"/>
          </a:xfrm>
          <a:prstGeom prst="rect">
            <a:avLst/>
          </a:prstGeom>
        </p:spPr>
      </p:pic>
      <p:pic>
        <p:nvPicPr>
          <p:cNvPr id="7" name="Рисунок 6" descr="квадр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71942"/>
            <a:ext cx="2928958" cy="2143140"/>
          </a:xfrm>
          <a:prstGeom prst="rect">
            <a:avLst/>
          </a:prstGeom>
        </p:spPr>
      </p:pic>
      <p:pic>
        <p:nvPicPr>
          <p:cNvPr id="9" name="Рисунок 8" descr="квадраты 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6337" y="4071942"/>
            <a:ext cx="3324225" cy="21716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385686"/>
            <a:ext cx="8286808" cy="11387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Декабрь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Консультация для родителей «Через игру – к математике»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Цель: показать родителям значимость развивающих игр </a:t>
            </a:r>
            <a:r>
              <a:rPr lang="ru-RU" sz="16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оскобовича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в решение образовательных задач по развитию ФЭМП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1507" name="AutoShape 3" descr="https://geni-um.ru/images/catalog/riv/1000/133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AutoShape 5" descr="https://geni-um.ru/images/catalog/riv/1000/133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Корабл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2928958" cy="1857388"/>
          </a:xfrm>
          <a:prstGeom prst="rect">
            <a:avLst/>
          </a:prstGeom>
        </p:spPr>
      </p:pic>
      <p:pic>
        <p:nvPicPr>
          <p:cNvPr id="8" name="Рисунок 7" descr="логоформ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928802"/>
            <a:ext cx="3071810" cy="1785950"/>
          </a:xfrm>
          <a:prstGeom prst="rect">
            <a:avLst/>
          </a:prstGeom>
        </p:spPr>
      </p:pic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143380"/>
            <a:ext cx="3500462" cy="23631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</TotalTime>
  <Words>711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</dc:creator>
  <cp:lastModifiedBy>Home</cp:lastModifiedBy>
  <cp:revision>27</cp:revision>
  <dcterms:created xsi:type="dcterms:W3CDTF">2020-05-20T07:40:50Z</dcterms:created>
  <dcterms:modified xsi:type="dcterms:W3CDTF">2020-05-21T17:51:55Z</dcterms:modified>
</cp:coreProperties>
</file>