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9" r:id="rId3"/>
    <p:sldId id="258" r:id="rId4"/>
    <p:sldId id="262" r:id="rId5"/>
    <p:sldId id="264" r:id="rId6"/>
    <p:sldId id="275" r:id="rId7"/>
    <p:sldId id="279" r:id="rId8"/>
    <p:sldId id="278" r:id="rId9"/>
    <p:sldId id="281" r:id="rId10"/>
    <p:sldId id="280" r:id="rId11"/>
    <p:sldId id="282" r:id="rId12"/>
    <p:sldId id="285" r:id="rId13"/>
    <p:sldId id="284" r:id="rId14"/>
    <p:sldId id="286" r:id="rId15"/>
    <p:sldId id="287" r:id="rId16"/>
    <p:sldId id="288" r:id="rId17"/>
    <p:sldId id="322" r:id="rId18"/>
    <p:sldId id="324" r:id="rId19"/>
    <p:sldId id="325" r:id="rId20"/>
    <p:sldId id="326" r:id="rId21"/>
    <p:sldId id="259" r:id="rId22"/>
    <p:sldId id="260" r:id="rId23"/>
    <p:sldId id="261" r:id="rId24"/>
    <p:sldId id="265" r:id="rId25"/>
    <p:sldId id="266" r:id="rId26"/>
    <p:sldId id="267" r:id="rId27"/>
    <p:sldId id="268" r:id="rId28"/>
    <p:sldId id="269" r:id="rId29"/>
    <p:sldId id="270" r:id="rId30"/>
    <p:sldId id="327" r:id="rId31"/>
    <p:sldId id="320" r:id="rId32"/>
    <p:sldId id="321" r:id="rId33"/>
    <p:sldId id="271" r:id="rId34"/>
    <p:sldId id="272" r:id="rId35"/>
    <p:sldId id="273" r:id="rId36"/>
    <p:sldId id="291" r:id="rId37"/>
    <p:sldId id="289" r:id="rId38"/>
    <p:sldId id="292" r:id="rId39"/>
    <p:sldId id="294" r:id="rId40"/>
    <p:sldId id="290" r:id="rId41"/>
    <p:sldId id="293" r:id="rId42"/>
    <p:sldId id="295" r:id="rId43"/>
    <p:sldId id="318" r:id="rId44"/>
    <p:sldId id="300" r:id="rId45"/>
    <p:sldId id="296" r:id="rId46"/>
    <p:sldId id="298" r:id="rId47"/>
    <p:sldId id="299" r:id="rId48"/>
    <p:sldId id="301" r:id="rId49"/>
    <p:sldId id="297" r:id="rId50"/>
    <p:sldId id="304" r:id="rId51"/>
    <p:sldId id="319" r:id="rId52"/>
    <p:sldId id="302" r:id="rId53"/>
    <p:sldId id="303" r:id="rId54"/>
    <p:sldId id="306" r:id="rId55"/>
    <p:sldId id="308" r:id="rId56"/>
    <p:sldId id="307" r:id="rId57"/>
    <p:sldId id="310" r:id="rId58"/>
    <p:sldId id="309" r:id="rId59"/>
    <p:sldId id="311" r:id="rId60"/>
    <p:sldId id="312" r:id="rId61"/>
    <p:sldId id="313" r:id="rId62"/>
    <p:sldId id="316" r:id="rId63"/>
    <p:sldId id="328" r:id="rId64"/>
    <p:sldId id="314" r:id="rId65"/>
    <p:sldId id="317" r:id="rId66"/>
    <p:sldId id="315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64547" autoAdjust="0"/>
  </p:normalViewPr>
  <p:slideViewPr>
    <p:cSldViewPr>
      <p:cViewPr>
        <p:scale>
          <a:sx n="69" d="100"/>
          <a:sy n="69" d="100"/>
        </p:scale>
        <p:origin x="-111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1F0E-AA9C-49ED-ADCF-ACC8941A7B08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9DADF-D1B5-464D-8DD0-6DAB3E4CBA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1F0E-AA9C-49ED-ADCF-ACC8941A7B08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9DADF-D1B5-464D-8DD0-6DAB3E4CBA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1F0E-AA9C-49ED-ADCF-ACC8941A7B08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9DADF-D1B5-464D-8DD0-6DAB3E4CBA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1F0E-AA9C-49ED-ADCF-ACC8941A7B08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9DADF-D1B5-464D-8DD0-6DAB3E4CBA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1F0E-AA9C-49ED-ADCF-ACC8941A7B08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9DADF-D1B5-464D-8DD0-6DAB3E4CBA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1F0E-AA9C-49ED-ADCF-ACC8941A7B08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9DADF-D1B5-464D-8DD0-6DAB3E4CBA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1F0E-AA9C-49ED-ADCF-ACC8941A7B08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9DADF-D1B5-464D-8DD0-6DAB3E4CBA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1F0E-AA9C-49ED-ADCF-ACC8941A7B08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9DADF-D1B5-464D-8DD0-6DAB3E4CBA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1F0E-AA9C-49ED-ADCF-ACC8941A7B08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9DADF-D1B5-464D-8DD0-6DAB3E4CBA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1F0E-AA9C-49ED-ADCF-ACC8941A7B08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9DADF-D1B5-464D-8DD0-6DAB3E4CBA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1F0E-AA9C-49ED-ADCF-ACC8941A7B08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9DADF-D1B5-464D-8DD0-6DAB3E4CBA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81F0E-AA9C-49ED-ADCF-ACC8941A7B08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9DADF-D1B5-464D-8DD0-6DAB3E4CBA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"/>
            <a:ext cx="7715304" cy="235742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Лариной Наталии Петровны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8926" y="2357430"/>
            <a:ext cx="5972172" cy="428628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 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дошкольного образовательного учреждения</a:t>
            </a:r>
          </a:p>
          <a:p>
            <a:pPr algn="l">
              <a:lnSpc>
                <a:spcPct val="90000"/>
              </a:lnSpc>
              <a:defRPr/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№91 компенсирующего вида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ru-RU" sz="1800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i="1" dirty="0" smtClean="0">
                <a:solidFill>
                  <a:srgbClr val="002060"/>
                </a:solidFill>
                <a:latin typeface="Times New Roman" pitchFamily="18" charset="0"/>
              </a:rPr>
              <a:t>Дата рождения: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 августа 1965 г.</a:t>
            </a:r>
            <a:endParaRPr lang="ru-RU" altLang="ru-RU" sz="18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l">
              <a:lnSpc>
                <a:spcPct val="90000"/>
              </a:lnSpc>
              <a:defRPr/>
            </a:pPr>
            <a:r>
              <a:rPr lang="ru-RU" altLang="ru-RU" sz="1800" b="1" i="1" dirty="0" smtClean="0">
                <a:solidFill>
                  <a:srgbClr val="002060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altLang="ru-RU" sz="1600" i="1" dirty="0" smtClean="0">
                <a:solidFill>
                  <a:srgbClr val="002060"/>
                </a:solidFill>
                <a:latin typeface="Times New Roman" pitchFamily="18" charset="0"/>
              </a:rPr>
              <a:t>высшее,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МГПИ им. М.Е.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1993, специальность «педагогика и психология (дошкольная)», квалификация «методист по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дошкольному воспитанию, воспитатель, диплом ЦВ  №346137 13 июля 1993г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i="1" dirty="0" smtClean="0">
                <a:solidFill>
                  <a:srgbClr val="002060"/>
                </a:solidFill>
                <a:latin typeface="Times New Roman" pitchFamily="18" charset="0"/>
              </a:rPr>
              <a:t>Стаж педагогической работы (по специальности):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год.</a:t>
            </a:r>
            <a:endParaRPr lang="ru-RU" altLang="ru-RU" sz="1800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i="1" dirty="0" smtClean="0">
                <a:solidFill>
                  <a:srgbClr val="002060"/>
                </a:solidFill>
                <a:latin typeface="Times New Roman" pitchFamily="18" charset="0"/>
              </a:rPr>
              <a:t>Общий трудовой стаж: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32 года.</a:t>
            </a:r>
            <a:endParaRPr lang="ru-RU" altLang="ru-RU" sz="1800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i="1" dirty="0" smtClean="0">
                <a:solidFill>
                  <a:srgbClr val="002060"/>
                </a:solidFill>
                <a:latin typeface="Times New Roman" pitchFamily="18" charset="0"/>
              </a:rPr>
              <a:t>Наличие квалификационной категории: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соответствие занимаемой должности</a:t>
            </a:r>
            <a:endParaRPr lang="ru-RU" altLang="ru-RU" sz="1800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i="1" dirty="0" smtClean="0">
                <a:solidFill>
                  <a:srgbClr val="002060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altLang="ru-RU" sz="1800" i="1" dirty="0" smtClean="0">
                <a:solidFill>
                  <a:srgbClr val="002060"/>
                </a:solidFill>
                <a:latin typeface="Times New Roman" pitchFamily="18" charset="0"/>
              </a:rPr>
              <a:t>17 марта 2014 г. </a:t>
            </a:r>
          </a:p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i="1" dirty="0" smtClean="0">
                <a:solidFill>
                  <a:srgbClr val="002060"/>
                </a:solidFill>
                <a:latin typeface="Times New Roman" pitchFamily="18" charset="0"/>
              </a:rPr>
              <a:t>Приказ № 7 от 17 марта 2014г.</a:t>
            </a:r>
          </a:p>
          <a:p>
            <a:endParaRPr lang="ru-RU" dirty="0"/>
          </a:p>
        </p:txBody>
      </p:sp>
      <p:pic>
        <p:nvPicPr>
          <p:cNvPr id="1026" name="Picture 2" descr="C:\Documents and Settings\user\Мои документы\САЙТ\Сотрудники\DSCN27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85992"/>
            <a:ext cx="2650483" cy="30107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WordArt 4"/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2133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Задачи: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334000"/>
          </a:xfrm>
          <a:noFill/>
        </p:spPr>
        <p:txBody>
          <a:bodyPr/>
          <a:lstStyle/>
          <a:p>
            <a:pPr marL="609600" indent="-609600">
              <a:buFont typeface="Wingdings" pitchFamily="2" charset="2"/>
              <a:buAutoNum type="arabicPeriod"/>
            </a:pPr>
            <a:r>
              <a:rPr lang="ru-RU" sz="2400" smtClean="0">
                <a:effectLst/>
              </a:rPr>
              <a:t>Изучить психолого-педагогическую и методическую литературу по данной теме.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ru-RU" sz="2400" smtClean="0">
                <a:effectLst/>
              </a:rPr>
              <a:t>Выявить особенности выразительных движений у дошкольников с ОВЗ.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ru-RU" sz="2400" smtClean="0">
                <a:effectLst/>
              </a:rPr>
              <a:t>Расширять представление о сказках.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ru-RU" sz="2400" smtClean="0">
                <a:effectLst/>
              </a:rPr>
              <a:t>Развивать творческие и интеллектуальные способности детей, их речевую культуру.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ru-RU" sz="2400" smtClean="0">
                <a:effectLst/>
              </a:rPr>
              <a:t>Развивать эмоциональную отзывчивость используя платковый театр.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ru-RU" sz="2400" smtClean="0">
                <a:effectLst/>
              </a:rPr>
              <a:t>Воспитывать устойчивый интерес к произведениям, доброжелательность, милосердие, сострадание, умение осознавать и оценивать свои поступки и поступки других.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7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7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7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7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7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7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7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7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7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7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7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7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7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7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7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7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7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7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7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7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 animBg="1"/>
      <p:bldP spid="10752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612775"/>
            <a:ext cx="7543800" cy="54070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 descr="SAM_0622"/>
          <p:cNvPicPr>
            <a:picLocks noChangeAspect="1" noChangeArrowheads="1"/>
          </p:cNvPicPr>
          <p:nvPr/>
        </p:nvPicPr>
        <p:blipFill>
          <a:blip r:embed="rId2" cstate="print"/>
          <a:srcRect r="14516"/>
          <a:stretch>
            <a:fillRect/>
          </a:stretch>
        </p:blipFill>
        <p:spPr bwMode="auto">
          <a:xfrm>
            <a:off x="228600" y="457200"/>
            <a:ext cx="3786964" cy="571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SAM_0993"/>
          <p:cNvPicPr>
            <a:picLocks noChangeAspect="1" noChangeArrowheads="1"/>
          </p:cNvPicPr>
          <p:nvPr/>
        </p:nvPicPr>
        <p:blipFill>
          <a:blip r:embed="rId3" cstate="print"/>
          <a:srcRect l="4839" r="9677"/>
          <a:stretch>
            <a:fillRect/>
          </a:stretch>
        </p:blipFill>
        <p:spPr bwMode="auto">
          <a:xfrm>
            <a:off x="4419600" y="1219200"/>
            <a:ext cx="446193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9" name="Picture 5" descr="SAM_1014"/>
          <p:cNvPicPr>
            <a:picLocks noChangeAspect="1" noChangeArrowheads="1"/>
          </p:cNvPicPr>
          <p:nvPr/>
        </p:nvPicPr>
        <p:blipFill>
          <a:blip r:embed="rId2" cstate="print"/>
          <a:srcRect r="10294"/>
          <a:stretch>
            <a:fillRect/>
          </a:stretch>
        </p:blipFill>
        <p:spPr bwMode="auto">
          <a:xfrm>
            <a:off x="4643438" y="285728"/>
            <a:ext cx="4259846" cy="311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785926"/>
            <a:ext cx="417671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C:\Users\Елена\Desktop\фото группы\SAM_52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571876"/>
            <a:ext cx="4262440" cy="304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SAM_1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4191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5" descr="SAM_0998"/>
          <p:cNvPicPr>
            <a:picLocks noChangeAspect="1" noChangeArrowheads="1"/>
          </p:cNvPicPr>
          <p:nvPr/>
        </p:nvPicPr>
        <p:blipFill>
          <a:blip r:embed="rId3"/>
          <a:srcRect l="8197" t="4546" r="6557" b="6818"/>
          <a:stretch>
            <a:fillRect/>
          </a:stretch>
        </p:blipFill>
        <p:spPr bwMode="auto">
          <a:xfrm>
            <a:off x="4419600" y="152400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Picture 6" descr="SAM_1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3543300"/>
            <a:ext cx="46482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AM_1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42322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Диаграмма  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Сравнительная  характеристика  игры  детей</a:t>
            </a:r>
            <a:endParaRPr lang="ru-RU" sz="2800" dirty="0" smtClean="0">
              <a:solidFill>
                <a:srgbClr val="002060"/>
              </a:solidFill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857356" y="2500306"/>
          <a:ext cx="6008687" cy="3359150"/>
        </p:xfrm>
        <a:graphic>
          <a:graphicData uri="http://schemas.openxmlformats.org/presentationml/2006/ole">
            <p:oleObj spid="_x0000_s4098" name="Диаграмма" r:id="rId3" imgW="8896281" imgH="4971995" progId="MSGraph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7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8" grpId="0"/>
      <p:bldOleChart spid="10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WordArt 4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3200400" cy="838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Выводы:</a:t>
            </a:r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  <a:noFill/>
        </p:spPr>
        <p:txBody>
          <a:bodyPr/>
          <a:lstStyle/>
          <a:p>
            <a:pPr marL="609600" indent="-609600">
              <a:buFont typeface="Wingdings" pitchFamily="2" charset="2"/>
              <a:buAutoNum type="arabicPeriod"/>
            </a:pPr>
            <a:r>
              <a:rPr lang="ru-RU" sz="2000" smtClean="0">
                <a:effectLst/>
              </a:rPr>
              <a:t>  Социализация ребёнка в обществе пройдёт наиболее успешно, именно в игре, принимая на себя различные роли, с использованием платкового театра, он придумывает или воспроизводит те, или иные ситуации и способы поведения в них.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ru-RU" sz="2000" smtClean="0">
                <a:effectLst/>
              </a:rPr>
              <a:t>  В результате обследования были выявлены следующие особенности: дети с трудом пользуются выразительными средствами для передачи эмоциональных состояний своих персонажей, практически не пользовались мимикой, интонацией, жестами; они с трудом усваивают роли и перевоплощаются в сказочных героев; для многих детей задания оказываются очень сложными и невыполнимыми.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ru-RU" sz="2000" smtClean="0">
                <a:effectLst/>
              </a:rPr>
              <a:t>  Таким образом, преодоление недостатков, связанных с неумением детей с ОВЗ воссоздавать с помощью выразительных движений различные ситуации, становятся возможны, благодаря проведению целенаправленной коррекционной работы по обучению театрализованной деятельности, используя  платковый театр.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4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4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14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4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4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14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 animBg="1"/>
      <p:bldP spid="11469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017962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418538"/>
            <a:ext cx="4004821" cy="572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49" y="428604"/>
            <a:ext cx="422433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95308"/>
            <a:ext cx="4316412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14290"/>
            <a:ext cx="4714908" cy="648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44881"/>
            <a:ext cx="4643470" cy="646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4254500" cy="605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0456" y="428603"/>
            <a:ext cx="4119262" cy="607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2786058"/>
            <a:ext cx="7715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/>
            </a:pPr>
            <a:r>
              <a:rPr lang="ru-RU" alt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Применение </a:t>
            </a:r>
          </a:p>
          <a:p>
            <a:pPr marL="457200" indent="-457200" algn="ctr"/>
            <a:r>
              <a:rPr lang="ru-RU" alt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 - коммуникационных технологий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7" y="214290"/>
            <a:ext cx="4786346" cy="653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2357430"/>
            <a:ext cx="628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endParaRPr lang="ru-RU" alt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/>
            <a:endParaRPr lang="ru-RU" alt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5852" y="2857497"/>
            <a:ext cx="7286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Участие в инновационной  (экспериментальной) деятельности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L:\2012-02-24, семенова -4\семенова -4.jpg"/>
          <p:cNvPicPr>
            <a:picLocks noChangeAspect="1" noChangeArrowheads="1"/>
          </p:cNvPicPr>
          <p:nvPr/>
        </p:nvPicPr>
        <p:blipFill>
          <a:blip r:embed="rId2"/>
          <a:srcRect l="9525" t="2368" r="6349" b="1750"/>
          <a:stretch>
            <a:fillRect/>
          </a:stretch>
        </p:blipFill>
        <p:spPr bwMode="auto">
          <a:xfrm>
            <a:off x="152400" y="228600"/>
            <a:ext cx="4267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 descr="L:\2012-02-24, семенова -4\семенова -4 001.jpg"/>
          <p:cNvPicPr>
            <a:picLocks noChangeAspect="1" noChangeArrowheads="1"/>
          </p:cNvPicPr>
          <p:nvPr/>
        </p:nvPicPr>
        <p:blipFill>
          <a:blip r:embed="rId3"/>
          <a:srcRect l="7100" t="1724" r="7692" b="8621"/>
          <a:stretch>
            <a:fillRect/>
          </a:stretch>
        </p:blipFill>
        <p:spPr bwMode="auto">
          <a:xfrm>
            <a:off x="4495800" y="228600"/>
            <a:ext cx="4419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L:\2012-02-24, семенова -4\семенова -4 002.jpg"/>
          <p:cNvPicPr>
            <a:picLocks noChangeAspect="1" noChangeArrowheads="1"/>
          </p:cNvPicPr>
          <p:nvPr/>
        </p:nvPicPr>
        <p:blipFill>
          <a:blip r:embed="rId2"/>
          <a:srcRect l="7584" t="3677" r="3949" b="728"/>
          <a:stretch>
            <a:fillRect/>
          </a:stretch>
        </p:blipFill>
        <p:spPr bwMode="auto">
          <a:xfrm>
            <a:off x="1981200" y="228600"/>
            <a:ext cx="47244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0"/>
            <a:ext cx="4343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5025" y="304800"/>
            <a:ext cx="43719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C:\Users\СВЕТА\Desktop\Новая папка (2)\18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" y="152400"/>
            <a:ext cx="4333874" cy="630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 descr="C:\Users\СВЕТА\Desktop\Новая папка (2)\18з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52400"/>
            <a:ext cx="4249736" cy="633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4254500" cy="605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7851" y="428603"/>
            <a:ext cx="4119262" cy="607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1744" y="428602"/>
            <a:ext cx="4097974" cy="607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447697"/>
            <a:ext cx="4286250" cy="605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ПРЕДСТАВЛЕНИЕ.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356"/>
            <a:ext cx="4297362" cy="598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714356"/>
            <a:ext cx="4257861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017962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9153" y="285728"/>
            <a:ext cx="4107689" cy="587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49" y="428604"/>
            <a:ext cx="422433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95308"/>
            <a:ext cx="4316412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14290"/>
            <a:ext cx="4714908" cy="648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2285992"/>
            <a:ext cx="75009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4. Наличие публикаций, включая интернет – публикации</a:t>
            </a:r>
          </a:p>
          <a:p>
            <a:pPr algn="ctr"/>
            <a:endParaRPr lang="ru-RU" sz="2400" b="1" i="1" dirty="0" smtClean="0">
              <a:solidFill>
                <a:srgbClr val="002060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Республиканский уровень – 3</a:t>
            </a:r>
          </a:p>
          <a:p>
            <a:pPr algn="ctr"/>
            <a:endParaRPr lang="ru-RU" sz="2400" b="1" i="1" dirty="0" smtClean="0">
              <a:solidFill>
                <a:srgbClr val="002060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/>
            <a:r>
              <a:rPr lang="en-US" sz="2400" u="sng" dirty="0" err="1" smtClean="0">
                <a:solidFill>
                  <a:srgbClr val="002060"/>
                </a:solidFill>
              </a:rPr>
              <a:t>ds</a:t>
            </a:r>
            <a:r>
              <a:rPr lang="ru-RU" sz="2400" u="sng" dirty="0" smtClean="0">
                <a:solidFill>
                  <a:srgbClr val="002060"/>
                </a:solidFill>
              </a:rPr>
              <a:t>91</a:t>
            </a:r>
            <a:r>
              <a:rPr lang="en-US" sz="2400" u="sng" dirty="0" err="1" smtClean="0">
                <a:solidFill>
                  <a:srgbClr val="002060"/>
                </a:solidFill>
              </a:rPr>
              <a:t>sar</a:t>
            </a:r>
            <a:r>
              <a:rPr lang="ru-RU" sz="2400" u="sng" dirty="0" smtClean="0">
                <a:solidFill>
                  <a:srgbClr val="002060"/>
                </a:solidFill>
              </a:rPr>
              <a:t>.</a:t>
            </a:r>
            <a:r>
              <a:rPr lang="en-US" sz="2400" u="sng" dirty="0" err="1" smtClean="0">
                <a:solidFill>
                  <a:srgbClr val="002060"/>
                </a:solidFill>
              </a:rPr>
              <a:t>schoolrm</a:t>
            </a:r>
            <a:r>
              <a:rPr lang="ru-RU" sz="2400" u="sng" dirty="0" smtClean="0">
                <a:solidFill>
                  <a:srgbClr val="002060"/>
                </a:solidFill>
              </a:rPr>
              <a:t>.</a:t>
            </a:r>
            <a:r>
              <a:rPr lang="en-US" sz="2400" u="sng" dirty="0" err="1" smtClean="0">
                <a:solidFill>
                  <a:srgbClr val="002060"/>
                </a:solidFill>
              </a:rPr>
              <a:t>ru</a:t>
            </a:r>
            <a:r>
              <a:rPr lang="ru-RU" sz="2400" u="sng" dirty="0" smtClean="0">
                <a:solidFill>
                  <a:srgbClr val="002060"/>
                </a:solidFill>
              </a:rPr>
              <a:t>  Ларина Наталия Петровна</a:t>
            </a:r>
            <a:endParaRPr lang="ru-RU" sz="2400" b="1" i="1" dirty="0" smtClean="0">
              <a:solidFill>
                <a:srgbClr val="002060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/>
            <a:endParaRPr lang="ru-RU" sz="2400" b="1" i="1" dirty="0" smtClean="0">
              <a:solidFill>
                <a:srgbClr val="002060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/>
            <a:endParaRPr lang="ru-RU" sz="24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82583"/>
            <a:ext cx="4643470" cy="638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2357430"/>
            <a:ext cx="68580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воспитанников в:</a:t>
            </a:r>
          </a:p>
          <a:p>
            <a:pPr algn="ctr"/>
            <a:r>
              <a:rPr lang="ru-RU" alt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-конкурсах;</a:t>
            </a:r>
          </a:p>
          <a:p>
            <a:pPr algn="ctr">
              <a:buFontTx/>
              <a:buChar char="-"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выставках;</a:t>
            </a:r>
          </a:p>
          <a:p>
            <a:pPr algn="ctr">
              <a:buFontTx/>
              <a:buChar char="-"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турнирах;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-акциях;</a:t>
            </a:r>
          </a:p>
          <a:p>
            <a:pPr algn="ctr">
              <a:buFontTx/>
              <a:buChar char="-"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фестивалях.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Отсканировано 22"/>
          <p:cNvPicPr>
            <a:picLocks noChangeAspect="1" noChangeArrowheads="1"/>
          </p:cNvPicPr>
          <p:nvPr/>
        </p:nvPicPr>
        <p:blipFill>
          <a:blip r:embed="rId2"/>
          <a:srcRect l="14999" t="2597" b="5194"/>
          <a:stretch>
            <a:fillRect/>
          </a:stretch>
        </p:blipFill>
        <p:spPr bwMode="auto">
          <a:xfrm>
            <a:off x="152400" y="152400"/>
            <a:ext cx="4419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 descr="Отсканировано 22"/>
          <p:cNvPicPr>
            <a:picLocks noChangeAspect="1" noChangeArrowheads="1"/>
          </p:cNvPicPr>
          <p:nvPr/>
        </p:nvPicPr>
        <p:blipFill>
          <a:blip r:embed="rId3"/>
          <a:srcRect l="13708" t="2850" r="122" b="5939"/>
          <a:stretch>
            <a:fillRect/>
          </a:stretch>
        </p:blipFill>
        <p:spPr bwMode="auto">
          <a:xfrm>
            <a:off x="4724400" y="152400"/>
            <a:ext cx="4267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Отсканировано 25"/>
          <p:cNvPicPr>
            <a:picLocks noChangeAspect="1" noChangeArrowheads="1"/>
          </p:cNvPicPr>
          <p:nvPr/>
        </p:nvPicPr>
        <p:blipFill>
          <a:blip r:embed="rId2" cstate="print"/>
          <a:srcRect l="5310" t="1941" r="1770" b="1012"/>
          <a:stretch>
            <a:fillRect/>
          </a:stretch>
        </p:blipFill>
        <p:spPr bwMode="auto">
          <a:xfrm>
            <a:off x="2214546" y="285728"/>
            <a:ext cx="4363602" cy="628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Отсканировано 25"/>
          <p:cNvPicPr>
            <a:picLocks noChangeAspect="1" noChangeArrowheads="1"/>
          </p:cNvPicPr>
          <p:nvPr/>
        </p:nvPicPr>
        <p:blipFill>
          <a:blip r:embed="rId2" cstate="print"/>
          <a:srcRect l="4520" r="565" b="2513"/>
          <a:stretch>
            <a:fillRect/>
          </a:stretch>
        </p:blipFill>
        <p:spPr bwMode="auto">
          <a:xfrm>
            <a:off x="214282" y="357166"/>
            <a:ext cx="4242572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7166"/>
            <a:ext cx="4286248" cy="599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358246" cy="3940180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</a:t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методических рекомендаций</a:t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> 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 </a:t>
            </a:r>
            <a:br>
              <a:rPr lang="ru-RU" sz="2800" dirty="0" smtClean="0"/>
            </a:b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428604"/>
            <a:ext cx="4170362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357166"/>
            <a:ext cx="4316412" cy="604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428604"/>
            <a:ext cx="4194175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Выступления на научно – практических конференциях, педагогических чтениях, семинарах, секциях, методических объединениях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19800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Муниципальный: 1 Республиканский уровень: 1</a:t>
            </a:r>
            <a:endParaRPr lang="ru-RU" sz="22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endParaRPr lang="ru-RU" sz="22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31940"/>
            <a:ext cx="4714878" cy="651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1188" y="2143116"/>
            <a:ext cx="5992812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449"/>
            <a:ext cx="6051550" cy="437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6051550" cy="437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61512"/>
            <a:ext cx="4500594" cy="641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7"/>
            <a:ext cx="8286808" cy="614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991" y="285728"/>
            <a:ext cx="8957603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46" y="285728"/>
            <a:ext cx="4230717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414340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 – классов, мероприятий</a:t>
            </a:r>
            <a:b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/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ДОУ: 1 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Муниципальный: 1 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2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571612"/>
            <a:ext cx="7929618" cy="2428892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3890" y="214289"/>
            <a:ext cx="4601250" cy="641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427990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166"/>
            <a:ext cx="4322762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4675" y="2214554"/>
            <a:ext cx="6029325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51550" cy="437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4237037" cy="599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458162"/>
            <a:ext cx="4171949" cy="589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2285992"/>
            <a:ext cx="7143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Общественная деятельность педагога: участие в экспертных комиссиях, в жюри конкурсов, депутатская деятельность и т.д.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ДОУ – 1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-1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4286250" cy="591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1300" y="357165"/>
            <a:ext cx="4208418" cy="585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273550" cy="598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19767"/>
            <a:ext cx="4143404" cy="604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Позитивные результаты работы с воспитанниками</a:t>
            </a:r>
            <a:endParaRPr lang="ru-RU" sz="31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4260850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571480"/>
            <a:ext cx="4000528" cy="572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2193" y="428604"/>
            <a:ext cx="4327525" cy="597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28604"/>
            <a:ext cx="4248150" cy="60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2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ru-RU" sz="1600" b="1" i="1" dirty="0" smtClean="0">
              <a:solidFill>
                <a:srgbClr val="FFFF00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000" b="1" i="1" dirty="0" smtClean="0">
                <a:solidFill>
                  <a:srgbClr val="FF0000"/>
                </a:solidFill>
              </a:rPr>
              <a:t>Тема: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000" b="1" i="1" dirty="0" smtClean="0">
                <a:solidFill>
                  <a:srgbClr val="FF0000"/>
                </a:solidFill>
              </a:rPr>
              <a:t>«Использование платкового театра в жизнедеятельности детей с ограниченными возможностями здоровья».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1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2714621"/>
            <a:ext cx="4572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Участие  педагога в профессиональных конкурсах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500306"/>
            <a:ext cx="7429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11.Награды и поощрения педагога в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4170362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5501" y="214290"/>
            <a:ext cx="4324885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26424"/>
            <a:ext cx="4143404" cy="573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8576" y="642918"/>
            <a:ext cx="400826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Повышение квалификации,  профессиональная переподготовка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1000109"/>
            <a:ext cx="7358114" cy="520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71602" y="714356"/>
            <a:ext cx="8189228" cy="569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580" y="571480"/>
            <a:ext cx="7942510" cy="569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7942510" cy="569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928670"/>
            <a:ext cx="3453219" cy="48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WordArt 4"/>
          <p:cNvSpPr>
            <a:spLocks noChangeArrowheads="1" noChangeShapeType="1" noTextEdit="1"/>
          </p:cNvSpPr>
          <p:nvPr/>
        </p:nvSpPr>
        <p:spPr bwMode="auto">
          <a:xfrm>
            <a:off x="533400" y="381000"/>
            <a:ext cx="2209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Объект:</a:t>
            </a:r>
          </a:p>
        </p:txBody>
      </p:sp>
      <p:sp>
        <p:nvSpPr>
          <p:cNvPr id="106499" name="WordArt 5"/>
          <p:cNvSpPr>
            <a:spLocks noChangeArrowheads="1" noChangeShapeType="1" noTextEdit="1"/>
          </p:cNvSpPr>
          <p:nvPr/>
        </p:nvSpPr>
        <p:spPr bwMode="auto">
          <a:xfrm>
            <a:off x="428596" y="3357562"/>
            <a:ext cx="2514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Предмет: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534400" cy="1905000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>
                <a:effectLst/>
              </a:rPr>
              <a:t>       Развитие психических процессов у детей с ограниченными возможностями здоровья.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267200"/>
            <a:ext cx="8153400" cy="1905000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>
                <a:effectLst/>
              </a:rPr>
              <a:t>      Система работы по развитию психических процессов у дошкольников с ОВЗ в игре с использованием платкового театра.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6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6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6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 animBg="1"/>
      <p:bldP spid="106499" grpId="0" animBg="1"/>
      <p:bldP spid="106501" grpId="0" build="p"/>
      <p:bldP spid="10650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WordArt 4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228600" y="3124200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Цель:</a:t>
            </a:r>
          </a:p>
        </p:txBody>
      </p:sp>
      <p:sp>
        <p:nvSpPr>
          <p:cNvPr id="105475" name="WordArt 3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152400" y="152400"/>
            <a:ext cx="274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normalizeH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Актуальность:</a:t>
            </a:r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14400"/>
            <a:ext cx="8458200" cy="2057400"/>
          </a:xfrm>
          <a:noFill/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smtClean="0">
                <a:effectLst/>
              </a:rPr>
              <a:t>        Эта проблема является актуальной, не только в теоретическом, но и в практическом отношении, ведь проигрывая любую ситуацию с детьми, им даётся возможность проявлять не только свои знания, умения, навыки, но и действовать исходя из сложившейся ситуации.</a:t>
            </a:r>
          </a:p>
        </p:txBody>
      </p:sp>
      <p:sp>
        <p:nvSpPr>
          <p:cNvPr id="105480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" y="3962400"/>
            <a:ext cx="8763000" cy="2544763"/>
          </a:xfrm>
          <a:noFill/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smtClean="0">
                <a:effectLst/>
              </a:rPr>
              <a:t>        Воспитание нравственных качеств личности посредством введения детей в мир сказок с использованием платкового театра.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5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5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 animBg="1"/>
      <p:bldP spid="105475" grpId="0" animBg="1"/>
      <p:bldP spid="105479" grpId="0" build="p"/>
      <p:bldP spid="10548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WordArt 4"/>
          <p:cNvSpPr>
            <a:spLocks noChangeArrowheads="1" noChangeShapeType="1" noTextEdit="1"/>
          </p:cNvSpPr>
          <p:nvPr/>
        </p:nvSpPr>
        <p:spPr bwMode="auto">
          <a:xfrm>
            <a:off x="457200" y="685800"/>
            <a:ext cx="26670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Гипотеза: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8915400" cy="4525963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>
                <a:effectLst/>
              </a:rPr>
              <a:t>      Несформированность нравственных качеств личности дошкольников с ОВЗ обусловливает низкий уровень социально-личностного развития.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9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9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9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9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9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9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9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9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9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9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9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2" grpId="0" animBg="1"/>
      <p:bldP spid="119814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901</TotalTime>
  <Words>545</Words>
  <Application>Microsoft Office PowerPoint</Application>
  <PresentationFormat>Экран (4:3)</PresentationFormat>
  <Paragraphs>65</Paragraphs>
  <Slides>66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8" baseType="lpstr">
      <vt:lpstr>Тема Office</vt:lpstr>
      <vt:lpstr>Диаграмма</vt:lpstr>
      <vt:lpstr>Министерство образования РМ Портфолио Лариной Наталии Петровны</vt:lpstr>
      <vt:lpstr>Слайд 2</vt:lpstr>
      <vt:lpstr>ПРЕДСТАВЛЕНИЕ.</vt:lpstr>
      <vt:lpstr>Слайд 4</vt:lpstr>
      <vt:lpstr>  Представление инновационного педагогического опыта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Диаграмма    Сравнительная  характеристика  игры  детей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    5. Наличие авторских программ,  методических рекомендаций      </vt:lpstr>
      <vt:lpstr>Слайд 40</vt:lpstr>
      <vt:lpstr>Слайд 41</vt:lpstr>
      <vt:lpstr>         6. Выступления на научно – практических конференциях, педагогических чтениях, семинарах, секциях, методических объединениях  </vt:lpstr>
      <vt:lpstr>Слайд 43</vt:lpstr>
      <vt:lpstr>Слайд 44</vt:lpstr>
      <vt:lpstr>Слайд 45</vt:lpstr>
      <vt:lpstr>Слайд 46</vt:lpstr>
      <vt:lpstr>Слайд 47</vt:lpstr>
      <vt:lpstr>Слайд 48</vt:lpstr>
      <vt:lpstr>                 7.Проведение открытых занятий, мастер – классов, мероприятий    ДОУ: 1   Муниципальный: 1  Республиканский уровень: 2     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            9. Позитивные результаты работы с воспитанниками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</vt:vector>
  </TitlesOfParts>
  <Company>МДОУ Детский сад №91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88</cp:revision>
  <dcterms:created xsi:type="dcterms:W3CDTF">2015-12-15T10:21:41Z</dcterms:created>
  <dcterms:modified xsi:type="dcterms:W3CDTF">2015-12-22T11:10:22Z</dcterms:modified>
</cp:coreProperties>
</file>