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6" r:id="rId7"/>
    <p:sldId id="262" r:id="rId8"/>
    <p:sldId id="268" r:id="rId9"/>
    <p:sldId id="269" r:id="rId10"/>
    <p:sldId id="270" r:id="rId11"/>
    <p:sldId id="272" r:id="rId12"/>
    <p:sldId id="271" r:id="rId13"/>
    <p:sldId id="275" r:id="rId14"/>
    <p:sldId id="276" r:id="rId15"/>
    <p:sldId id="277" r:id="rId16"/>
    <p:sldId id="279" r:id="rId17"/>
    <p:sldId id="267" r:id="rId18"/>
    <p:sldId id="287" r:id="rId19"/>
    <p:sldId id="261" r:id="rId20"/>
    <p:sldId id="265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1270362/data/images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9200" y="32004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ОРГАНИЗАЦИЯ Э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КОЛОГИЧЕСКОГО ВОСПИТАНИЯ В ДОУ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 ФГОС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Савкина Надежда Алексеевна</a:t>
            </a:r>
            <a:endParaRPr lang="ru-RU" sz="32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447800" y="228600"/>
            <a:ext cx="6248400" cy="6858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cs typeface="Arial" pitchFamily="34" charset="0"/>
              </a:rPr>
              <a:t>Оформление группы и участка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066800"/>
            <a:ext cx="4047929" cy="54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447800" y="228600"/>
            <a:ext cx="6248400" cy="6858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cs typeface="Arial" pitchFamily="34" charset="0"/>
              </a:rPr>
              <a:t>Трудовая деятельность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599"/>
            <a:ext cx="3886200" cy="288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29943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447800" y="228600"/>
            <a:ext cx="6248400" cy="6858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cs typeface="Arial" pitchFamily="34" charset="0"/>
              </a:rPr>
              <a:t>Познавательные занятия в оранжерее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608" y="1447800"/>
            <a:ext cx="626911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447800" y="228600"/>
            <a:ext cx="6248400" cy="11430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cs typeface="Arial" pitchFamily="34" charset="0"/>
              </a:rPr>
              <a:t>Дидактические, сюжетно-ролевые и подвижные игры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792"/>
            <a:ext cx="3276600" cy="44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3276600" cy="44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447800" y="228600"/>
            <a:ext cx="6248400" cy="7620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cs typeface="Arial" pitchFamily="34" charset="0"/>
              </a:rPr>
              <a:t>Проектная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9906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</a:t>
            </a:r>
            <a:r>
              <a:rPr lang="ru-RU" sz="2400" b="1" dirty="0" smtClean="0"/>
              <a:t>2021– 2022 </a:t>
            </a:r>
            <a:r>
              <a:rPr lang="ru-RU" sz="2400" b="1" dirty="0" smtClean="0"/>
              <a:t>году </a:t>
            </a:r>
            <a:r>
              <a:rPr lang="ru-RU" sz="2400" b="1" dirty="0" smtClean="0"/>
              <a:t>был </a:t>
            </a:r>
            <a:r>
              <a:rPr lang="ru-RU" sz="2400" b="1" dirty="0" smtClean="0"/>
              <a:t>реализован </a:t>
            </a:r>
            <a:r>
              <a:rPr lang="ru-RU" sz="2400" b="1" dirty="0" smtClean="0"/>
              <a:t>экологический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проект </a:t>
            </a:r>
            <a:r>
              <a:rPr lang="ru-RU" sz="2400" b="1" dirty="0" smtClean="0"/>
              <a:t>«Зимушка-Зима».</a:t>
            </a:r>
            <a:endParaRPr lang="ru-RU" sz="24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2590800" cy="349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2514600" cy="339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219200" y="152400"/>
            <a:ext cx="6705600" cy="15240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A37"/>
                </a:solidFill>
                <a:cs typeface="Arial" pitchFamily="34" charset="0"/>
              </a:rPr>
              <a:t>И вся эта деятельность в итоге превращается в творческие работы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A37"/>
              </a:solidFill>
              <a:effectLst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6166338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219200" y="152400"/>
            <a:ext cx="6705600" cy="15240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A37"/>
                </a:solidFill>
                <a:cs typeface="Arial" pitchFamily="34" charset="0"/>
              </a:rPr>
              <a:t>И вся эта деятельность в итоге превращается в творческие работы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A37"/>
              </a:solidFill>
              <a:effectLst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11706"/>
            <a:ext cx="6296074" cy="46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aycast.ru/uploads/2015/03/29/128865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33" y="0"/>
            <a:ext cx="9192133" cy="6858000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676400" y="2209800"/>
            <a:ext cx="5486400" cy="6858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ФОРМЫ РАБОТЫ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С РОДИТЕЛЯМИ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3244334"/>
            <a:ext cx="64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Родительские собрания;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Консультации;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Опросы, анкетирование;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 Семейные праздники и досуги;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Реализация экологических проектов;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Экологические информационные стенды.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295400" y="152400"/>
            <a:ext cx="6705600" cy="9906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3200" b="1" dirty="0" smtClean="0">
                <a:solidFill>
                  <a:srgbClr val="007A37"/>
                </a:solidFill>
                <a:cs typeface="Arial" pitchFamily="34" charset="0"/>
              </a:rPr>
              <a:t>Выставки семейного творчества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A37"/>
              </a:solidFill>
              <a:effectLst/>
              <a:cs typeface="Arial" pitchFamily="34" charset="0"/>
            </a:endParaRPr>
          </a:p>
        </p:txBody>
      </p:sp>
      <p:pic>
        <p:nvPicPr>
          <p:cNvPr id="10242" name="Picture 2" descr="C:\Users\пк\Desktop\20220213_17123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94113" y="-1349375"/>
            <a:ext cx="1524000" cy="1037273"/>
          </a:xfrm>
          <a:prstGeom prst="rect">
            <a:avLst/>
          </a:prstGeom>
          <a:noFill/>
        </p:spPr>
      </p:pic>
      <p:pic>
        <p:nvPicPr>
          <p:cNvPr id="10243" name="Picture 3" descr="C:\Users\пк\Desktop\20220213_17123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92626"/>
            <a:ext cx="5943600" cy="4045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ou66.obr-rzn.ru/sites/dou66.obr-rzn.ru/files/photo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152400"/>
            <a:ext cx="78486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ВЫВОД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результате проводимой работы были получены положительные результаты: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у детей сформированы первоначальные основы экологической культуры;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–по результатам мониторинга видна  положительная динамика;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у детей сформировано осознанно правильное отношение к объектам и явлениям природы, экологическое мышление;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дети учатся практическим действиям по охране природы;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развивается познавательная активность, умственные способности детей, которые проявляются в умении экспериментировать, анализировать, делать выводы;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у детей появилось желание общаться с природой и отражать свои впечатления через различные виды деятельности.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os-ds11-alenushka.edumsko.ru/images/users-files/vos-ds11-alenushka/folder_1/933244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185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04800"/>
            <a:ext cx="7315200" cy="498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у маленького деревца, еле поднявшегося над землей, заботливый садовник укрепляет корень, от мощности, которого зависит жизнь растения на протяжении нескольких десятилетий, так и воспитатель должен заботиться о воспитании у своих детей чувств безграничной любви к Родине. Воспитание этих качеств начинается с того времени, когда ребенок начинает видеть, познавать, оценивать окружающий мир. </a:t>
            </a:r>
          </a:p>
          <a:p>
            <a:r>
              <a:rPr lang="ru-RU" sz="2800" dirty="0" smtClean="0"/>
              <a:t>                                                 </a:t>
            </a:r>
            <a:r>
              <a:rPr lang="ru-RU" sz="2800" b="1" i="1" dirty="0" smtClean="0"/>
              <a:t>В.А. Сухомлинский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pt-backgrounds.net/wp-content/uploads/2014/04/Cute-forest-spring-backgrounds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00200" y="2413575"/>
            <a:ext cx="7162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Calibri" pitchFamily="34" charset="0"/>
              </a:rPr>
              <a:t>Планирование работы на будущее: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Calibri" pitchFamily="34" charset="0"/>
              </a:rPr>
              <a:t>Продолжить поиск новых источников и новых технологий по экологическому воспитанию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Calibri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vomaysk.bereza.edu.by/sm_full.aspx?guid=18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63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СПАСИБО                 ЗА            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srod.pol.obr55.ru/files/2015/04/sweet_couples_cute_lover_996553_topa_wallcoo.c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1"/>
            <a:ext cx="9144000" cy="69189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99783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Под экологическим воспитанием понимается формирование у широких слоев населения высокой экологической культуры всех видов деятельности, связанных с познанием, освоением, преобразованием природы. Знать о природе мало – стыдно, а не знать совсем просто невозможно. Экологическая грамотность, бережное отношение к природе стали залогом выживания человека на нашей планете.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srod.pol.obr55.ru/files/2015/04/sweet_couples_cute_lover_996553_topa_wallcoo.c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1"/>
            <a:ext cx="9144000" cy="69189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41333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Дошкольный возраст – это первый этап </a:t>
            </a:r>
          </a:p>
          <a:p>
            <a:pPr algn="ctr"/>
            <a:r>
              <a:rPr lang="ru-RU" sz="3200" b="1" dirty="0" smtClean="0"/>
              <a:t>в развитии экологической культуры человека.</a:t>
            </a:r>
          </a:p>
          <a:p>
            <a:pPr algn="ctr"/>
            <a:r>
              <a:rPr lang="ru-RU" sz="3200" b="1" dirty="0" smtClean="0"/>
              <a:t> В этом возрасте ребенок начинает выделять себя из окружающей среды, развивается эмоционально-ценностное отношение к окружающему, формируется основа нравственно-экологических позиций.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ll-children.com/012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Основная цель </a:t>
            </a:r>
            <a:r>
              <a:rPr lang="ru-RU" sz="2400" dirty="0" smtClean="0"/>
              <a:t>экологического воспитания научить ребёнка развивать свои знания законов живой природы, понимание сущности взаимоотношений живых организмов с окружающей средой и формирование умений управлять физическим и психическим состоянием.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5908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Задачи экологического воспитания в детском саду: </a:t>
            </a:r>
          </a:p>
          <a:p>
            <a:r>
              <a:rPr lang="ru-RU" sz="2400" dirty="0" smtClean="0"/>
              <a:t>-углубить и расширить экологические знания; </a:t>
            </a:r>
          </a:p>
          <a:p>
            <a:r>
              <a:rPr lang="ru-RU" sz="2400" dirty="0" smtClean="0"/>
              <a:t>-привить начальные навыки и умения: поведенческие, познавательные, преобразовательные;</a:t>
            </a:r>
          </a:p>
          <a:p>
            <a:r>
              <a:rPr lang="ru-RU" sz="2400" dirty="0" smtClean="0"/>
              <a:t> -развить познавательную, творческую, </a:t>
            </a:r>
          </a:p>
          <a:p>
            <a:r>
              <a:rPr lang="ru-RU" sz="2400" dirty="0" smtClean="0"/>
              <a:t>коммуникативную активность детей в </a:t>
            </a:r>
          </a:p>
          <a:p>
            <a:r>
              <a:rPr lang="ru-RU" sz="2400" dirty="0" smtClean="0"/>
              <a:t> ходе экологической деятельности; </a:t>
            </a:r>
          </a:p>
          <a:p>
            <a:r>
              <a:rPr lang="ru-RU" sz="2400" dirty="0" smtClean="0"/>
              <a:t>-воспитать чувства бережного отношения</a:t>
            </a:r>
          </a:p>
          <a:p>
            <a:r>
              <a:rPr lang="ru-RU" sz="2400" dirty="0" smtClean="0"/>
              <a:t>к природе.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ll-children.com/012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96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основе нашей работы лежат следующие принципы: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 Системность 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Ориентация на возраст ребенка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Интеграция 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Преемственность взаимодействия с ребенком в условиях  ДОУ  и семьи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ttps://photos-mt.kcdn.kz/32/5f69ccb2da378ed63b228e83ce837f/1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449"/>
          </a:xfrm>
          <a:prstGeom prst="rect">
            <a:avLst/>
          </a:prstGeom>
          <a:noFill/>
        </p:spPr>
      </p:pic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3124200" y="152400"/>
            <a:ext cx="2552700" cy="9144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ФОРМЫ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с детьми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362200" y="10668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286000" y="1219200"/>
            <a:ext cx="1752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0" y="762000"/>
            <a:ext cx="2362200" cy="11430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Экологические праздники, досуги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0" y="1981200"/>
            <a:ext cx="2438400" cy="18288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Чтение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литературы, загадок, пословиц, поговорок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304800" y="39624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Познавательные занятия в Оранжерее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866900" y="1714500"/>
            <a:ext cx="2895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"/>
          <p:cNvSpPr>
            <a:spLocks noChangeArrowheads="1"/>
          </p:cNvSpPr>
          <p:nvPr/>
        </p:nvSpPr>
        <p:spPr bwMode="auto">
          <a:xfrm>
            <a:off x="2819400" y="4191000"/>
            <a:ext cx="2362200" cy="10668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Трудовая деятельность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6248400" y="3657600"/>
            <a:ext cx="2895600" cy="9144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Проектная деятельность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362994" y="2285206"/>
            <a:ext cx="3048000" cy="611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343400" y="1295400"/>
            <a:ext cx="2590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1"/>
          <p:cNvSpPr>
            <a:spLocks noChangeArrowheads="1"/>
          </p:cNvSpPr>
          <p:nvPr/>
        </p:nvSpPr>
        <p:spPr bwMode="auto">
          <a:xfrm>
            <a:off x="6553200" y="19812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Дидактические, сюжетно-ролевые и подвижные игры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6200000" flipH="1">
            <a:off x="3619500" y="17145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1"/>
          <p:cNvSpPr>
            <a:spLocks noChangeArrowheads="1"/>
          </p:cNvSpPr>
          <p:nvPr/>
        </p:nvSpPr>
        <p:spPr bwMode="auto">
          <a:xfrm>
            <a:off x="3810000" y="2819400"/>
            <a:ext cx="2362200" cy="10668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Оформление группы и участка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876800" y="1066800"/>
            <a:ext cx="16764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"/>
          <p:cNvSpPr>
            <a:spLocks noChangeArrowheads="1"/>
          </p:cNvSpPr>
          <p:nvPr/>
        </p:nvSpPr>
        <p:spPr bwMode="auto">
          <a:xfrm>
            <a:off x="6781800" y="685800"/>
            <a:ext cx="2057400" cy="11430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Экскурсии в природу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>
            <a:endCxn id="46" idx="1"/>
          </p:cNvCxnSpPr>
          <p:nvPr/>
        </p:nvCxnSpPr>
        <p:spPr>
          <a:xfrm>
            <a:off x="5105400" y="1066800"/>
            <a:ext cx="1676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447800" y="228600"/>
            <a:ext cx="6248400" cy="6096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latin typeface="Calibri" pitchFamily="34" charset="0"/>
                <a:cs typeface="Arial" pitchFamily="34" charset="0"/>
              </a:rPr>
              <a:t>Экологические праздники, досуги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A3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081592"/>
            <a:ext cx="3733800" cy="577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voyrebenok.ru/images/presentation/nice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447800" y="228600"/>
            <a:ext cx="6248400" cy="17526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latin typeface="Calibri" pitchFamily="34" charset="0"/>
                <a:cs typeface="Arial" pitchFamily="34" charset="0"/>
              </a:rPr>
              <a:t>Чтение литературы, загадок, пословиц,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A37"/>
                </a:solidFill>
                <a:effectLst/>
                <a:latin typeface="Calibri" pitchFamily="34" charset="0"/>
                <a:cs typeface="Arial" pitchFamily="34" charset="0"/>
              </a:rPr>
              <a:t> поговорок.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A37"/>
                </a:solidFill>
                <a:effectLst/>
                <a:latin typeface="Calibri" pitchFamily="34" charset="0"/>
                <a:cs typeface="Arial" pitchFamily="34" charset="0"/>
              </a:rPr>
              <a:t>Рассматривание иллюстраций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A3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3273994" cy="441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517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пк</cp:lastModifiedBy>
  <cp:revision>30</cp:revision>
  <dcterms:created xsi:type="dcterms:W3CDTF">2015-12-13T14:10:16Z</dcterms:created>
  <dcterms:modified xsi:type="dcterms:W3CDTF">2022-02-13T14:05:06Z</dcterms:modified>
</cp:coreProperties>
</file>