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6" r:id="rId11"/>
    <p:sldId id="272" r:id="rId12"/>
    <p:sldId id="264" r:id="rId13"/>
    <p:sldId id="267" r:id="rId14"/>
    <p:sldId id="265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263E-812E-4D9B-A8FC-93387DB388EB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0DA4-0BB0-4CF5-93AA-B68AD456A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263E-812E-4D9B-A8FC-93387DB388EB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0DA4-0BB0-4CF5-93AA-B68AD456A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263E-812E-4D9B-A8FC-93387DB388EB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0DA4-0BB0-4CF5-93AA-B68AD456A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263E-812E-4D9B-A8FC-93387DB388EB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0DA4-0BB0-4CF5-93AA-B68AD456A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263E-812E-4D9B-A8FC-93387DB388EB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0DA4-0BB0-4CF5-93AA-B68AD456A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263E-812E-4D9B-A8FC-93387DB388EB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0DA4-0BB0-4CF5-93AA-B68AD456A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263E-812E-4D9B-A8FC-93387DB388EB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0DA4-0BB0-4CF5-93AA-B68AD456A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263E-812E-4D9B-A8FC-93387DB388EB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0DA4-0BB0-4CF5-93AA-B68AD456A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263E-812E-4D9B-A8FC-93387DB388EB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0DA4-0BB0-4CF5-93AA-B68AD456A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263E-812E-4D9B-A8FC-93387DB388EB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0DA4-0BB0-4CF5-93AA-B68AD456A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263E-812E-4D9B-A8FC-93387DB388EB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0DA4-0BB0-4CF5-93AA-B68AD456A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0263E-812E-4D9B-A8FC-93387DB388EB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00DA4-0BB0-4CF5-93AA-B68AD456A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2.schoolrm.ru/iblock/553/553d9eb6f5bd696202dd343fd64dc892/1-002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s://upload2.schoolrm.ru/iblock/0b5/0b5633c2ba2517395caa31ee85c37326/BLAGODARNOST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pload2.schoolrm.ru/iblock/329/3292b015429930ffa7ad59a3fded4d4a/diplom.jpg" TargetMode="External"/><Relationship Id="rId5" Type="http://schemas.openxmlformats.org/officeDocument/2006/relationships/hyperlink" Target="https://upload2.schoolrm.ru/iblock/f83/f83e60e62666465c1830e899fbfc43f8/diplom_1.jpg" TargetMode="Externa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2.schoolrm.ru/iblock/a70/a7016627e773e4028138a77e221bf631/Polozhenie-o-komissii-po-uregulirovaniyu-sporov-mezhdu-uchastnikami-obrazovatelnykh-otnosheniy.zi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pload2.schoolrm.ru/iblock/f73/f73c542deb38fb9c9e3724a26aad84e1/Buerin-Gramota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skvrom.schoolrm.ru/edu-process/directions/647041/" TargetMode="Externa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skvrom.schoolrm.ru/edu-process/directions/668207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skvrom.schoolrm.ru/life/video/42825/668311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skvrom.schoolrm.ru/sveden/struct/40994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skvrom.schoolrm.ru/sveden/document/37548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2.schoolrm.ru/iblock/90a/90a42a229e360ddf7bcac474f0127f56/Struktura_Upravlyayushchego_soveta.doc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2.schoolrm.ru/iblock/549/5490a16ab724ad460a7254f8f0f912a6/Plan-raboty-Upravlyayushchego-soveta-na-2022_2023-uchebnyy-god.doc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pload2.schoolrm.ru/iblock/8b3/8b3f05701ed33f8e0432babe54334d2d/Analiticheskaya-spravka-o-deyatelnosti-Upravlyayushchego-soveta.docx" TargetMode="External"/><Relationship Id="rId4" Type="http://schemas.openxmlformats.org/officeDocument/2006/relationships/hyperlink" Target="https://upload2.schoolrm.ru/iblock/d1c/d1cd98642ffdb44ec0d99f882d31618a/Plan-raboty-Upravlyayushchego-soveta-na-2023_2024-uch.-god.doc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2.schoolrm.ru/iblock/3d5/3d5754e0cc9a46b52d87b8c6e17ac35a/Plan-raboty-na-2023_24-posledniy-na-sayt.doc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vk.com/club201987402?w=wall-201987402_1420" TargetMode="External"/><Relationship Id="rId5" Type="http://schemas.openxmlformats.org/officeDocument/2006/relationships/hyperlink" Target="https://upload2.schoolrm.ru/iblock/273/2732271f838c75c3c6dd1b2cc67a7fb8/Borisova-prezentatsiya.pptx" TargetMode="Externa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vk.com/public205442023?w=wall-205442023_1491" TargetMode="Externa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2.schoolrm.ru/iblock/473/47303fd92663f2449b7fb06375c3a71e/1-00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s://upload2.schoolrm.ru/iblock/4a5/4a5f06dd1163a1e8f8f2448b182c1a23/Fest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дмин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000240"/>
            <a:ext cx="8858280" cy="114300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Региональный этап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Всероссийского  конкурса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«Лучший управляющий совет образовательной организации»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14290"/>
            <a:ext cx="8572560" cy="157166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Муниципальное бюджетное дошкольное образовательное учреждение 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«Ромодановский детский сад комбинированного вида»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Админ\Desktop\fPpF4Pkev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286124"/>
            <a:ext cx="4143372" cy="3107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929058" y="628652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2023 г.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Админ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5857892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>
                <a:hlinkClick r:id="rId3"/>
              </a:rPr>
              <a:t>https://upload2.schoolrm.ru/iblock/553/553d9eb6f5bd696202dd343fd64dc892/1-002.jpg</a:t>
            </a:r>
            <a:r>
              <a:rPr lang="ru-RU" sz="1800" dirty="0" smtClean="0"/>
              <a:t> 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1968" y="5857892"/>
            <a:ext cx="4572032" cy="571504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>
                <a:hlinkClick r:id="rId4"/>
              </a:rPr>
              <a:t>https://upload2.schoolrm.ru/iblock/0b5/0b5633c2ba2517395caa31ee85c37326/BLAGODARNOST.jpg</a:t>
            </a:r>
            <a:r>
              <a:rPr lang="ru-RU" sz="1800" dirty="0" smtClean="0"/>
              <a:t> </a:t>
            </a:r>
            <a:endParaRPr lang="ru-RU" sz="1800" dirty="0"/>
          </a:p>
        </p:txBody>
      </p:sp>
      <p:pic>
        <p:nvPicPr>
          <p:cNvPr id="3074" name="Picture 2" descr="C:\Users\Админ\Desktop\Награды УС\1 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 r="898"/>
          <a:stretch>
            <a:fillRect/>
          </a:stretch>
        </p:blipFill>
        <p:spPr bwMode="auto">
          <a:xfrm>
            <a:off x="500034" y="714356"/>
            <a:ext cx="3500462" cy="4857784"/>
          </a:xfrm>
          <a:prstGeom prst="rect">
            <a:avLst/>
          </a:prstGeom>
          <a:noFill/>
        </p:spPr>
      </p:pic>
      <p:pic>
        <p:nvPicPr>
          <p:cNvPr id="3075" name="Picture 3" descr="C:\Users\Админ\Desktop\Награды УС\БЛАГОДАРНОСТЬ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 r="1493"/>
          <a:stretch>
            <a:fillRect/>
          </a:stretch>
        </p:blipFill>
        <p:spPr bwMode="auto">
          <a:xfrm>
            <a:off x="4786314" y="642918"/>
            <a:ext cx="3643338" cy="478634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71472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23872" y="438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</p:spPr>
      </p:pic>
      <p:pic>
        <p:nvPicPr>
          <p:cNvPr id="30722" name="Picture 2" descr="C:\Users\Админ\Desktop\diplom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 r="1887"/>
          <a:stretch>
            <a:fillRect/>
          </a:stretch>
        </p:blipFill>
        <p:spPr bwMode="auto">
          <a:xfrm>
            <a:off x="428596" y="357165"/>
            <a:ext cx="3786214" cy="5303763"/>
          </a:xfrm>
          <a:prstGeom prst="rect">
            <a:avLst/>
          </a:prstGeom>
          <a:noFill/>
        </p:spPr>
      </p:pic>
      <p:pic>
        <p:nvPicPr>
          <p:cNvPr id="30723" name="Picture 3" descr="C:\Users\Админ\Desktop\diplom_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57165"/>
            <a:ext cx="3863765" cy="531321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572000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hlinkClick r:id="rId5"/>
              </a:rPr>
              <a:t>https://upload2.schoolrm.ru/iblock/f83/f83e60e62666465c1830e899fbfc43f8/diplom_1.jpg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hlinkClick r:id="rId6"/>
              </a:rPr>
              <a:t>https://upload2.schoolrm.ru/iblock/329/3292b015429930ffa7ad59a3fded4d4a/diplom.jpg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дмин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98903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Участие в формировании психологической безопасности  и комфортной образовательной среды в образовательной организации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64318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>
                <a:hlinkClick r:id="rId3"/>
              </a:rPr>
              <a:t>https://upload2.schoolrm.ru/iblock/a70/a7016627e773e4028138a77e221bf631/Polozhenie-o-komissii-po-uregulirovaniyu-sporov-mezhdu-uchastnikami-obrazovatelnykh-otnosheniy.zip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1785926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Положение о комиссии по урегулированию споров между участниками образовательных отношений: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дмин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826"/>
            <a:ext cx="9144000" cy="68491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Буерин</a:t>
            </a:r>
            <a:r>
              <a:rPr lang="ru-RU" sz="2400" b="1" dirty="0" smtClean="0">
                <a:solidFill>
                  <a:srgbClr val="C00000"/>
                </a:solidFill>
              </a:rPr>
              <a:t> Ю.А., председатель Управляющего совета ДОО- Победитель  конкурса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«Семья года  Республики Мордовия»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в номинация «Многодетная семья»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Админ\Desktop\Buerin-Gramot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3128" y="1643050"/>
            <a:ext cx="3260431" cy="45300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44" y="6211669"/>
            <a:ext cx="9001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https://upload2.schoolrm.ru/iblock/f73/f73c542deb38fb9c9e3724a26aad84e1/Buerin-Gramota.jpg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дмин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9. Реализация проектов, в том числе с привлечением внебюджетных средств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142984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МБДОУ «Ромодановский детский сад комбинированного вида» опорная площадка по теме «Апробация модели научно-методического сопровождения непрерывного профессионального развития педагогических кадров дошкольного и начального образования РМ»</a:t>
            </a:r>
            <a:endParaRPr lang="ru-RU" b="1" dirty="0"/>
          </a:p>
        </p:txBody>
      </p:sp>
      <p:pic>
        <p:nvPicPr>
          <p:cNvPr id="2049" name="Picture 1" descr="F:\HPSCANS\scan_202309211148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3630"/>
          <a:stretch>
            <a:fillRect/>
          </a:stretch>
        </p:blipFill>
        <p:spPr bwMode="auto">
          <a:xfrm>
            <a:off x="0" y="3064410"/>
            <a:ext cx="2786082" cy="3793590"/>
          </a:xfrm>
          <a:prstGeom prst="rect">
            <a:avLst/>
          </a:prstGeom>
          <a:noFill/>
        </p:spPr>
      </p:pic>
      <p:pic>
        <p:nvPicPr>
          <p:cNvPr id="2050" name="Picture 2" descr="F:\HPSCANS\scan_202309211153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5921" t="3415" b="2683"/>
          <a:stretch>
            <a:fillRect/>
          </a:stretch>
        </p:blipFill>
        <p:spPr bwMode="auto">
          <a:xfrm>
            <a:off x="3214678" y="3143248"/>
            <a:ext cx="2532819" cy="3571924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 l="4957" t="3509" b="1754"/>
          <a:stretch>
            <a:fillRect/>
          </a:stretch>
        </p:blipFill>
        <p:spPr bwMode="auto">
          <a:xfrm>
            <a:off x="6072198" y="3143248"/>
            <a:ext cx="2637728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Стрелка вправо 12"/>
          <p:cNvSpPr/>
          <p:nvPr/>
        </p:nvSpPr>
        <p:spPr>
          <a:xfrm>
            <a:off x="5929322" y="5929330"/>
            <a:ext cx="214314" cy="4571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2571744"/>
            <a:ext cx="85011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1. LEGO - конструирование и робототехника в ДОО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</p:spPr>
      </p:pic>
      <p:pic>
        <p:nvPicPr>
          <p:cNvPr id="27651" name="Picture 3" descr="C:\Users\Админ\Desktop\1cf585aa0dc3c53a037576d592f74476-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66"/>
            <a:ext cx="3857652" cy="5460858"/>
          </a:xfrm>
          <a:prstGeom prst="rect">
            <a:avLst/>
          </a:prstGeom>
          <a:noFill/>
        </p:spPr>
      </p:pic>
      <p:pic>
        <p:nvPicPr>
          <p:cNvPr id="27652" name="Picture 4" descr="C:\Users\Админ\Desktop\1cf585aa0dc3c53a037576d592f74476-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7134" y="357167"/>
            <a:ext cx="3683955" cy="521497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85754" y="5903893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hlinkClick r:id="rId5"/>
              </a:rPr>
              <a:t>https://dskvrom.schoolrm.ru/edu-process/directions/647041/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357166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2. </a:t>
            </a:r>
            <a:r>
              <a:rPr lang="ru-RU" sz="2400" b="1" dirty="0" err="1" smtClean="0">
                <a:solidFill>
                  <a:srgbClr val="C00000"/>
                </a:solidFill>
              </a:rPr>
              <a:t>Пилотный</a:t>
            </a:r>
            <a:r>
              <a:rPr lang="ru-RU" sz="2400" b="1" dirty="0" smtClean="0">
                <a:solidFill>
                  <a:srgbClr val="C00000"/>
                </a:solidFill>
              </a:rPr>
              <a:t> проект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«Раннее физическое развитие детей дошкольного возраста»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8674" name="Picture 2" descr="C:\Users\Админ\Desktop\Prikaz_page-0001.jpg"/>
          <p:cNvPicPr>
            <a:picLocks noChangeAspect="1" noChangeArrowheads="1"/>
          </p:cNvPicPr>
          <p:nvPr/>
        </p:nvPicPr>
        <p:blipFill>
          <a:blip r:embed="rId3" cstate="print"/>
          <a:srcRect l="7706" r="1754" b="3352"/>
          <a:stretch>
            <a:fillRect/>
          </a:stretch>
        </p:blipFill>
        <p:spPr bwMode="auto">
          <a:xfrm>
            <a:off x="214282" y="1714488"/>
            <a:ext cx="2643206" cy="3992928"/>
          </a:xfrm>
          <a:prstGeom prst="rect">
            <a:avLst/>
          </a:prstGeom>
          <a:noFill/>
        </p:spPr>
      </p:pic>
      <p:pic>
        <p:nvPicPr>
          <p:cNvPr id="28675" name="Picture 3" descr="C:\Users\Админ\Desktop\Prikaz_page-000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 l="8937" t="3157" r="1688" b="6874"/>
          <a:stretch>
            <a:fillRect/>
          </a:stretch>
        </p:blipFill>
        <p:spPr bwMode="auto">
          <a:xfrm>
            <a:off x="2928926" y="1714488"/>
            <a:ext cx="2928958" cy="4173765"/>
          </a:xfrm>
          <a:prstGeom prst="rect">
            <a:avLst/>
          </a:prstGeom>
          <a:noFill/>
        </p:spPr>
      </p:pic>
      <p:pic>
        <p:nvPicPr>
          <p:cNvPr id="28676" name="Picture 4" descr="C:\Users\Админ\Desktop\Prikaz_page-002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/>
          <a:srcRect l="10626" t="4104" b="7506"/>
          <a:stretch>
            <a:fillRect/>
          </a:stretch>
        </p:blipFill>
        <p:spPr bwMode="auto">
          <a:xfrm>
            <a:off x="6000760" y="1714488"/>
            <a:ext cx="2857524" cy="4000578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1" name="Стрелка вправо 10"/>
          <p:cNvSpPr/>
          <p:nvPr/>
        </p:nvSpPr>
        <p:spPr>
          <a:xfrm>
            <a:off x="5857884" y="5214950"/>
            <a:ext cx="285752" cy="4571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5643578"/>
            <a:ext cx="66437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hlinkClick r:id="rId3"/>
              </a:rPr>
              <a:t>https://dskvrom.schoolrm.ru/edu-process/directions/668207/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29698" name="Picture 2" descr="F:\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3" y="214290"/>
            <a:ext cx="3586583" cy="5072098"/>
          </a:xfrm>
          <a:prstGeom prst="rect">
            <a:avLst/>
          </a:prstGeom>
          <a:noFill/>
        </p:spPr>
      </p:pic>
      <p:pic>
        <p:nvPicPr>
          <p:cNvPr id="29699" name="Picture 3" descr="F:\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5" y="214290"/>
            <a:ext cx="3586583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Ролик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«Визитка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Управляющего совета»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28662" y="2571744"/>
            <a:ext cx="7429552" cy="35544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>
                <a:hlinkClick r:id="rId3"/>
              </a:rPr>
              <a:t>https://dskvrom.schoolrm.ru/life/video/42825/668311</a:t>
            </a:r>
            <a:r>
              <a:rPr lang="en-US" sz="2800" dirty="0" smtClean="0">
                <a:hlinkClick r:id="rId3"/>
              </a:rPr>
              <a:t>/</a:t>
            </a:r>
            <a:r>
              <a:rPr lang="ru-RU" sz="2800" dirty="0" smtClean="0"/>
              <a:t> 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Админ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7256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Нормативная база управляющего совета образовательной организации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71472" y="421481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>
                <a:hlinkClick r:id="rId3"/>
              </a:rPr>
              <a:t>https://dskvrom.schoolrm.ru/sveden/struct/409940/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1857364"/>
            <a:ext cx="8072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1.  Устав дошкольной образовательной организации: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428868"/>
            <a:ext cx="8572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hlinkClick r:id="rId4"/>
              </a:rPr>
              <a:t>https://dskvrom.schoolrm.ru/sveden/document/375480/</a:t>
            </a:r>
            <a:r>
              <a:rPr lang="ru-RU" sz="2800" dirty="0" smtClean="0"/>
              <a:t>  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3571876"/>
            <a:ext cx="7858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2.  Управляющий совет образовательной организации: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дмин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274638"/>
            <a:ext cx="8286808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Структура управляющего совета образовательной организации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500306"/>
            <a:ext cx="8501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hlinkClick r:id="rId3"/>
              </a:rPr>
              <a:t>https://upload2.schoolrm.ru/iblock/90a/90a42a229e360ddf7bcac474f0127f56/Struktura_Upravlyayushchego_soveta.doc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Админ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Реализованные компетенции 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управляющего совета образовательной организации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000240"/>
            <a:ext cx="8643998" cy="107157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dirty="0" smtClean="0">
                <a:hlinkClick r:id="rId3"/>
              </a:rPr>
              <a:t>https://upload2.schoolrm.ru/iblock/549/5490a16ab724ad460a7254f8f0f912a6/Plan-raboty-Upravlyayushchego-soveta-na-2022_2023-uchebnyy-god.docx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1571612"/>
            <a:ext cx="8072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1. План работы Управляющего совета на 2022-2023 учебный год: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214686"/>
            <a:ext cx="8286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2. План работы Управляющего совета на 2023-2024 учебный год: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3571876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hlinkClick r:id="rId4"/>
              </a:rPr>
              <a:t>https://upload2.schoolrm.ru/iblock/d1c/d1cd98642ffdb44ec0d99f882d31618a/Plan-raboty-Upravlyayushchego-soveta-na-2023_2024-uch.-god.docx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4714884"/>
            <a:ext cx="77867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3. Аналитическая справка о деятельности Управляющего совета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5072074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hlinkClick r:id="rId5"/>
              </a:rPr>
              <a:t>https://upload2.schoolrm.ru/iblock/8b3/8b3f05701ed33f8e0432babe54334d2d/Analiticheskaya-spravka-o-deyatelnosti-Upravlyayushchego-soveta.docx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дмин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Степень готовности представителей гражданских институтов и педагогических сообществ к работе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управляющего совета</a:t>
            </a:r>
            <a:endParaRPr lang="ru-RU" sz="2800" dirty="0"/>
          </a:p>
        </p:txBody>
      </p:sp>
      <p:pic>
        <p:nvPicPr>
          <p:cNvPr id="1026" name="Picture 2" descr="C:\Users\Админ\Desktop\Награды УС\Удостоверение Борисова 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197400" y="660064"/>
            <a:ext cx="4857784" cy="6680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дмин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Мониторинг удовлетворенности субъектов образовательного процесса уровнем управления образовательной организации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786058"/>
            <a:ext cx="844391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>
                <a:hlinkClick r:id="rId3"/>
              </a:rPr>
              <a:t>https://upload2.schoolrm.ru/iblock/3d5/3d5754e0cc9a46b52d87b8c6e17ac35a/Plan-raboty-na-2023_24-posledniy-na-sayt.docx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1928802"/>
            <a:ext cx="83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Годовой план работы за 2023-2024 учебный год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(Аналитический раздел п.1.12-1.13)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Админ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Участие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управляющего совета образовательной организации в трансляции своего опыта</a:t>
            </a:r>
            <a:endParaRPr lang="ru-RU" sz="2800" dirty="0"/>
          </a:p>
        </p:txBody>
      </p:sp>
      <p:pic>
        <p:nvPicPr>
          <p:cNvPr id="2050" name="Picture 2" descr="C:\Users\Админ\Desktop\Programma_avgustovki_D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76255" y="1600200"/>
            <a:ext cx="3200489" cy="4525963"/>
          </a:xfrm>
          <a:prstGeom prst="rect">
            <a:avLst/>
          </a:prstGeom>
          <a:noFill/>
        </p:spPr>
      </p:pic>
      <p:pic>
        <p:nvPicPr>
          <p:cNvPr id="2051" name="Picture 3" descr="C:\Users\Админ\Desktop\Борисова Н. Н._page-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434475"/>
            <a:ext cx="4038600" cy="2857413"/>
          </a:xfrm>
          <a:prstGeom prst="rect">
            <a:avLst/>
          </a:prstGeom>
          <a:noFill/>
        </p:spPr>
      </p:pic>
      <p:sp>
        <p:nvSpPr>
          <p:cNvPr id="9" name="Стрелка вправо 8"/>
          <p:cNvSpPr/>
          <p:nvPr/>
        </p:nvSpPr>
        <p:spPr>
          <a:xfrm>
            <a:off x="1071538" y="4714884"/>
            <a:ext cx="571504" cy="21431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hlinkClick r:id="rId5"/>
              </a:rPr>
              <a:t>https://upload2.schoolrm.ru/iblock/273/2732271f838c75c3c6dd1b2cc67a7fb8/Borisova-prezentatsiya.pptx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hlinkClick r:id="rId6"/>
              </a:rPr>
              <a:t>https://vk.com/club201987402?w=wall-201987402_1420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</p:spPr>
      </p:pic>
      <p:pic>
        <p:nvPicPr>
          <p:cNvPr id="3074" name="Picture 2" descr="F:\Программка + презентация\2 00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1"/>
            <a:ext cx="2816526" cy="4143404"/>
          </a:xfrm>
          <a:prstGeom prst="rect">
            <a:avLst/>
          </a:prstGeom>
          <a:noFill/>
        </p:spPr>
      </p:pic>
      <p:pic>
        <p:nvPicPr>
          <p:cNvPr id="3075" name="Picture 3" descr="F:\Программка + презентация\2 00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357430"/>
            <a:ext cx="5799080" cy="4214818"/>
          </a:xfrm>
          <a:prstGeom prst="rect">
            <a:avLst/>
          </a:prstGeom>
          <a:noFill/>
        </p:spPr>
      </p:pic>
      <p:sp>
        <p:nvSpPr>
          <p:cNvPr id="11" name="Стрелка вправо 10"/>
          <p:cNvSpPr/>
          <p:nvPr/>
        </p:nvSpPr>
        <p:spPr>
          <a:xfrm>
            <a:off x="6000760" y="3571876"/>
            <a:ext cx="285752" cy="14287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642918"/>
            <a:ext cx="56436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hlinkClick r:id="rId5"/>
              </a:rPr>
              <a:t>https://vk.com/public205442023?w=wall-205442023_1491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Админ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Общественная оценка эффективности деятельности управляющего совета образовательной организации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0" y="6218238"/>
            <a:ext cx="4214842" cy="639762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>
                <a:hlinkClick r:id="rId3"/>
              </a:rPr>
              <a:t>https://upload2.schoolrm.ru/iblock/473/47303fd92663f2449b7fb06375c3a71e/1-001.jpg</a:t>
            </a:r>
            <a:r>
              <a:rPr lang="ru-RU" sz="1800" dirty="0" smtClean="0"/>
              <a:t> </a:t>
            </a:r>
            <a:endParaRPr lang="ru-RU" sz="18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572000" y="6218238"/>
            <a:ext cx="4286280" cy="639762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>
                <a:hlinkClick r:id="rId4"/>
              </a:rPr>
              <a:t>https://upload2.schoolrm.ru/iblock/4a5/4a5f06dd1163a1e8f8f2448b182c1a23/Fest.jpg</a:t>
            </a:r>
            <a:r>
              <a:rPr lang="ru-RU" sz="1800" dirty="0" smtClean="0"/>
              <a:t>  </a:t>
            </a:r>
            <a:endParaRPr lang="ru-RU" sz="1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Users\Админ\Desktop\Награды УС\1 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 r="4443" b="1366"/>
          <a:stretch>
            <a:fillRect/>
          </a:stretch>
        </p:blipFill>
        <p:spPr bwMode="auto">
          <a:xfrm>
            <a:off x="642909" y="1428736"/>
            <a:ext cx="3172481" cy="4503587"/>
          </a:xfrm>
          <a:prstGeom prst="rect">
            <a:avLst/>
          </a:prstGeom>
          <a:noFill/>
        </p:spPr>
      </p:pic>
      <p:pic>
        <p:nvPicPr>
          <p:cNvPr id="2051" name="Picture 3" descr="C:\Users\Админ\Desktop\Награды УС\Фест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1441089"/>
            <a:ext cx="3143272" cy="4443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302</Words>
  <Application>Microsoft Office PowerPoint</Application>
  <PresentationFormat>Экран (4:3)</PresentationFormat>
  <Paragraphs>49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Региональный этап  Всероссийского  конкурса «Лучший управляющий совет образовательной организации» </vt:lpstr>
      <vt:lpstr>1. Нормативная база управляющего совета образовательной организации</vt:lpstr>
      <vt:lpstr>2. Структура управляющего совета образовательной организации</vt:lpstr>
      <vt:lpstr>3. Реализованные компетенции  управляющего совета образовательной организации</vt:lpstr>
      <vt:lpstr>4. Степень готовности представителей гражданских институтов и педагогических сообществ к работе управляющего совета</vt:lpstr>
      <vt:lpstr>5. Мониторинг удовлетворенности субъектов образовательного процесса уровнем управления образовательной организации </vt:lpstr>
      <vt:lpstr>6. Участие управляющего совета образовательной организации в трансляции своего опыта</vt:lpstr>
      <vt:lpstr>Слайд 8</vt:lpstr>
      <vt:lpstr>7. Общественная оценка эффективности деятельности управляющего совета образовательной организации  </vt:lpstr>
      <vt:lpstr>Слайд 10</vt:lpstr>
      <vt:lpstr>Слайд 11</vt:lpstr>
      <vt:lpstr>8. Участие в формировании психологической безопасности  и комфортной образовательной среды в образовательной организации  </vt:lpstr>
      <vt:lpstr>Буерин Ю.А., председатель Управляющего совета ДОО- Победитель  конкурса  «Семья года  Республики Мордовия»  в номинация «Многодетная семья»</vt:lpstr>
      <vt:lpstr>9. Реализация проектов, в том числе с привлечением внебюджетных средств</vt:lpstr>
      <vt:lpstr>Слайд 15</vt:lpstr>
      <vt:lpstr>Слайд 16</vt:lpstr>
      <vt:lpstr>Слайд 17</vt:lpstr>
      <vt:lpstr>Ролик «Визитка Управляющего совета»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 конкурс</dc:title>
  <dc:creator>Админ</dc:creator>
  <cp:lastModifiedBy>Админ</cp:lastModifiedBy>
  <cp:revision>14</cp:revision>
  <dcterms:created xsi:type="dcterms:W3CDTF">2023-09-20T07:34:39Z</dcterms:created>
  <dcterms:modified xsi:type="dcterms:W3CDTF">2023-09-22T06:27:55Z</dcterms:modified>
</cp:coreProperties>
</file>