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9" r:id="rId4"/>
    <p:sldId id="333" r:id="rId5"/>
    <p:sldId id="291" r:id="rId6"/>
    <p:sldId id="334" r:id="rId7"/>
    <p:sldId id="323" r:id="rId8"/>
    <p:sldId id="309" r:id="rId9"/>
    <p:sldId id="265" r:id="rId10"/>
    <p:sldId id="329" r:id="rId11"/>
    <p:sldId id="324" r:id="rId12"/>
    <p:sldId id="327" r:id="rId13"/>
    <p:sldId id="313" r:id="rId14"/>
    <p:sldId id="266" r:id="rId15"/>
    <p:sldId id="267" r:id="rId16"/>
    <p:sldId id="268" r:id="rId17"/>
    <p:sldId id="306" r:id="rId18"/>
    <p:sldId id="269" r:id="rId19"/>
    <p:sldId id="321" r:id="rId20"/>
    <p:sldId id="270" r:id="rId21"/>
    <p:sldId id="322" r:id="rId22"/>
    <p:sldId id="296" r:id="rId23"/>
    <p:sldId id="294" r:id="rId24"/>
    <p:sldId id="295" r:id="rId25"/>
    <p:sldId id="328" r:id="rId26"/>
    <p:sldId id="274" r:id="rId27"/>
    <p:sldId id="298" r:id="rId28"/>
    <p:sldId id="275" r:id="rId29"/>
    <p:sldId id="307" r:id="rId30"/>
    <p:sldId id="276" r:id="rId31"/>
    <p:sldId id="277" r:id="rId32"/>
    <p:sldId id="278" r:id="rId33"/>
    <p:sldId id="279" r:id="rId34"/>
    <p:sldId id="281" r:id="rId35"/>
    <p:sldId id="325" r:id="rId36"/>
    <p:sldId id="326" r:id="rId37"/>
    <p:sldId id="310" r:id="rId38"/>
    <p:sldId id="330" r:id="rId39"/>
    <p:sldId id="311" r:id="rId40"/>
    <p:sldId id="331" r:id="rId41"/>
    <p:sldId id="312" r:id="rId42"/>
    <p:sldId id="283" r:id="rId43"/>
    <p:sldId id="332" r:id="rId44"/>
    <p:sldId id="317" r:id="rId45"/>
    <p:sldId id="315" r:id="rId46"/>
    <p:sldId id="299" r:id="rId47"/>
    <p:sldId id="300" r:id="rId48"/>
    <p:sldId id="301" r:id="rId49"/>
    <p:sldId id="284" r:id="rId50"/>
    <p:sldId id="314" r:id="rId51"/>
    <p:sldId id="319" r:id="rId52"/>
    <p:sldId id="316" r:id="rId53"/>
    <p:sldId id="303" r:id="rId54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444" autoAdjust="0"/>
  </p:normalViewPr>
  <p:slideViewPr>
    <p:cSldViewPr>
      <p:cViewPr varScale="1">
        <p:scale>
          <a:sx n="64" d="100"/>
          <a:sy n="64" d="100"/>
        </p:scale>
        <p:origin x="-153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4000" b="1" i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4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smtClean="0">
                <a:solidFill>
                  <a:srgbClr val="000099"/>
                </a:solidFill>
              </a:rPr>
              <a:t/>
            </a:r>
            <a:br>
              <a:rPr lang="ru-RU" sz="3600" i="1" dirty="0" smtClean="0">
                <a:solidFill>
                  <a:srgbClr val="000099"/>
                </a:solidFill>
              </a:rPr>
            </a:br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Гришановой</a:t>
            </a:r>
          </a:p>
          <a:p>
            <a:pPr algn="ctr">
              <a:buNone/>
            </a:pPr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Екатерины Владимировны, </a:t>
            </a:r>
            <a:b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воспитателя структурного подразделения</a:t>
            </a:r>
            <a:b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«Детский сад №</a:t>
            </a:r>
            <a:r>
              <a:rPr lang="ru-RU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комбинированного вида» </a:t>
            </a:r>
            <a:b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МБДОУ «Детский сад «Радуга» комбинированного вида»</a:t>
            </a:r>
            <a:b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Рузаевского муниципального района</a:t>
            </a:r>
            <a:b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Home.Home-PC\Downloads\IMG_20200924_211204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7"/>
            <a:ext cx="8208912" cy="56319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MDS0311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-217476" y="910172"/>
            <a:ext cx="5128396" cy="4693444"/>
          </a:xfrm>
        </p:spPr>
      </p:pic>
      <p:pic>
        <p:nvPicPr>
          <p:cNvPr id="6" name="Содержимое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750"/>
          <a:stretch/>
        </p:blipFill>
        <p:spPr>
          <a:xfrm>
            <a:off x="4648200" y="692696"/>
            <a:ext cx="4038600" cy="562157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MDS0311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692696"/>
            <a:ext cx="3960440" cy="5662067"/>
          </a:xfrm>
        </p:spPr>
      </p:pic>
      <p:pic>
        <p:nvPicPr>
          <p:cNvPr id="6" name="Содержимое 5" descr="MDS0312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4072269" y="976403"/>
            <a:ext cx="5023875" cy="4600474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MDS0310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355976" y="404664"/>
            <a:ext cx="4320480" cy="6264696"/>
          </a:xfrm>
        </p:spPr>
      </p:pic>
      <p:pic>
        <p:nvPicPr>
          <p:cNvPr id="9" name="Содержимое 9" descr="MDS0309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476672"/>
            <a:ext cx="3960439" cy="6192688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6" t="953" r="2208" b="1398"/>
          <a:stretch/>
        </p:blipFill>
        <p:spPr>
          <a:xfrm>
            <a:off x="4463480" y="23144"/>
            <a:ext cx="4680520" cy="66967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605" y="138066"/>
            <a:ext cx="4664034" cy="6597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6236" b="40550"/>
          <a:stretch/>
        </p:blipFill>
        <p:spPr>
          <a:xfrm>
            <a:off x="4592567" y="195989"/>
            <a:ext cx="4392488" cy="64122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6633" b="24801"/>
          <a:stretch/>
        </p:blipFill>
        <p:spPr>
          <a:xfrm>
            <a:off x="360040" y="188640"/>
            <a:ext cx="4211960" cy="6412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4.Результаты участия воспитанников в конкурсах,  выставках, турнирах,        соревнованиях, акциях,  фестивалях.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Содержимое 10" descr="MDS0316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09800" y="1920875"/>
            <a:ext cx="3133400" cy="4433888"/>
          </a:xfrm>
        </p:spPr>
      </p:pic>
      <p:pic>
        <p:nvPicPr>
          <p:cNvPr id="13" name="Содержимое 12" descr="MDS0316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95276" y="1920875"/>
            <a:ext cx="3144447" cy="4433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MDS03166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195736" y="836712"/>
            <a:ext cx="3962896" cy="5253533"/>
          </a:xfrm>
        </p:spPr>
      </p:pic>
    </p:spTree>
    <p:extLst>
      <p:ext uri="{BB962C8B-B14F-4D97-AF65-F5344CB8AC3E}">
        <p14:creationId xmlns:p14="http://schemas.microsoft.com/office/powerpoint/2010/main" xmlns="" val="2230989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MDS0310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404664"/>
            <a:ext cx="4032448" cy="5950099"/>
          </a:xfrm>
        </p:spPr>
      </p:pic>
      <p:pic>
        <p:nvPicPr>
          <p:cNvPr id="8" name="Содержимое 7" descr="MDS0310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11960" y="404664"/>
            <a:ext cx="4464496" cy="59500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MDS0311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692696"/>
            <a:ext cx="3960440" cy="5662067"/>
          </a:xfrm>
        </p:spPr>
      </p:pic>
      <p:pic>
        <p:nvPicPr>
          <p:cNvPr id="7" name="Содержимое 6" descr="MDS0311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95936" y="692696"/>
            <a:ext cx="4680519" cy="5662067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000504"/>
            <a:ext cx="8229600" cy="251059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Дата рождения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: 18.01.1981</a:t>
            </a:r>
            <a:b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Профессиональное образование: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МГПИ им. </a:t>
            </a:r>
            <a:r>
              <a:rPr lang="ru-RU" sz="1800" b="1" dirty="0" err="1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М.Е.Евсевьева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,</a:t>
            </a:r>
            <a:b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по специальности «Филология. Немецкий язык» с дополнительной специальностью «Английский язык»</a:t>
            </a:r>
            <a:b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Квалификация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 «Учитель немецкого и английского языков»,</a:t>
            </a:r>
            <a:b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Диплом ВСБ № 0450020 дата выдачи 30.06.2003 г.</a:t>
            </a:r>
            <a:b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Стаж педагогической работы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(по специальности): 9 лет</a:t>
            </a:r>
            <a:b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Общий трудовой стаж: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12 лет</a:t>
            </a:r>
            <a:b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Наличие квалификационной категории: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 первая </a:t>
            </a:r>
            <a:b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Дата последней аттестации: 23.12.2011г.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24" t="4921" r="35474"/>
          <a:stretch/>
        </p:blipFill>
        <p:spPr>
          <a:xfrm>
            <a:off x="2987824" y="116632"/>
            <a:ext cx="3096345" cy="381822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MDS0311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92697"/>
            <a:ext cx="4495800" cy="3096344"/>
          </a:xfrm>
        </p:spPr>
      </p:pic>
      <p:pic>
        <p:nvPicPr>
          <p:cNvPr id="7" name="Содержимое 6" descr="MDS0310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7984" y="692696"/>
            <a:ext cx="4248472" cy="55140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MDS031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692696"/>
            <a:ext cx="3888432" cy="5662067"/>
          </a:xfrm>
        </p:spPr>
      </p:pic>
      <p:pic>
        <p:nvPicPr>
          <p:cNvPr id="6" name="Содержимое 5" descr="MDS0311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3968" y="692696"/>
            <a:ext cx="4392488" cy="5662067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61761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800"/>
          <a:stretch/>
        </p:blipFill>
        <p:spPr>
          <a:xfrm>
            <a:off x="4427984" y="27331"/>
            <a:ext cx="5013334" cy="683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0586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00174"/>
            <a:ext cx="8229600" cy="214314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программ.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Выступления на научно – практических  конференциях, педагогических    чтениях, семинарах, секциях, методических объединениях.</a:t>
            </a:r>
            <a:endParaRPr lang="ru-RU" sz="3100" dirty="0"/>
          </a:p>
        </p:txBody>
      </p:sp>
      <p:pic>
        <p:nvPicPr>
          <p:cNvPr id="7" name="Содержимое 6" descr="MDS031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01122" y="1935163"/>
            <a:ext cx="3141755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5" descr="MDS0310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/>
      </p:pic>
      <p:pic>
        <p:nvPicPr>
          <p:cNvPr id="6" name="Содержимое 3" descr="MDS031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52752" y="1943259"/>
            <a:ext cx="3229495" cy="438912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12" b="1701"/>
          <a:stretch/>
        </p:blipFill>
        <p:spPr>
          <a:xfrm>
            <a:off x="2411760" y="692696"/>
            <a:ext cx="3985212" cy="56855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296" b="27951"/>
          <a:stretch/>
        </p:blipFill>
        <p:spPr>
          <a:xfrm>
            <a:off x="0" y="0"/>
            <a:ext cx="435597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9207" b="30050"/>
          <a:stretch/>
        </p:blipFill>
        <p:spPr>
          <a:xfrm>
            <a:off x="4333284" y="0"/>
            <a:ext cx="4686889" cy="655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9980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Аттестация Сафронова О.В\скан\img0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8670228" cy="6071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6" t="650"/>
          <a:stretch/>
        </p:blipFill>
        <p:spPr>
          <a:xfrm>
            <a:off x="2195736" y="44624"/>
            <a:ext cx="4776293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5182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Представление собственного инновационного педагогического опыта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96863" indent="-296863" algn="ctr">
              <a:lnSpc>
                <a:spcPct val="95000"/>
              </a:lnSpc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</a:pPr>
            <a:r>
              <a:rPr lang="ru-RU" sz="2800" b="1" i="1" dirty="0" smtClean="0">
                <a:solidFill>
                  <a:srgbClr val="000099"/>
                </a:solidFill>
                <a:latin typeface="Times New Roman" pitchFamily="18" charset="0"/>
              </a:rPr>
              <a:t>Педагогический опыт </a:t>
            </a:r>
          </a:p>
          <a:p>
            <a:pPr marL="296863" indent="-296863" algn="ctr">
              <a:lnSpc>
                <a:spcPct val="95000"/>
              </a:lnSpc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</a:pPr>
            <a:r>
              <a:rPr lang="ru-RU" sz="2800" b="1" i="1" dirty="0" smtClean="0">
                <a:solidFill>
                  <a:srgbClr val="000099"/>
                </a:solidFill>
                <a:latin typeface="Times New Roman" pitchFamily="18" charset="0"/>
              </a:rPr>
              <a:t>воспитателя структурного подразделения «Детский сад № </a:t>
            </a:r>
            <a:r>
              <a:rPr lang="ru-RU" sz="2800" b="1" i="1" dirty="0">
                <a:solidFill>
                  <a:srgbClr val="000099"/>
                </a:solidFill>
                <a:latin typeface="Times New Roman" pitchFamily="18" charset="0"/>
              </a:rPr>
              <a:t>4</a:t>
            </a:r>
            <a:r>
              <a:rPr lang="ru-RU" sz="2800" b="1" i="1" dirty="0" smtClean="0">
                <a:solidFill>
                  <a:srgbClr val="000099"/>
                </a:solidFill>
                <a:latin typeface="Times New Roman" pitchFamily="18" charset="0"/>
              </a:rPr>
              <a:t> комбинированного вида» МБДОУ «Детский сад «Радуга» комбинированного вида» </a:t>
            </a:r>
          </a:p>
          <a:p>
            <a:pPr marL="296863" indent="-296863" algn="ctr">
              <a:lnSpc>
                <a:spcPct val="95000"/>
              </a:lnSpc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</a:pPr>
            <a:r>
              <a:rPr lang="ru-RU" sz="2800" b="1" i="1" dirty="0" smtClean="0">
                <a:solidFill>
                  <a:srgbClr val="000099"/>
                </a:solidFill>
                <a:latin typeface="Times New Roman" pitchFamily="18" charset="0"/>
              </a:rPr>
              <a:t> Гришановой  Екатерины Владимировна</a:t>
            </a:r>
          </a:p>
          <a:p>
            <a:pPr marL="296863" indent="-296863" algn="ctr">
              <a:lnSpc>
                <a:spcPct val="95000"/>
              </a:lnSpc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</a:pPr>
            <a:r>
              <a:rPr lang="ru-RU" sz="2800" b="1" i="1" dirty="0" smtClean="0">
                <a:solidFill>
                  <a:srgbClr val="000099"/>
                </a:solidFill>
                <a:latin typeface="Times New Roman" pitchFamily="18" charset="0"/>
              </a:rPr>
              <a:t>представлен на сайтах </a:t>
            </a:r>
          </a:p>
          <a:p>
            <a:pPr marL="296863" indent="-296863" algn="ctr">
              <a:lnSpc>
                <a:spcPct val="95000"/>
              </a:lnSpc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</a:pPr>
            <a:r>
              <a:rPr lang="en-US" sz="2800" b="1" i="1" dirty="0">
                <a:solidFill>
                  <a:srgbClr val="000099"/>
                </a:solidFill>
                <a:latin typeface="Times New Roman" pitchFamily="18" charset="0"/>
              </a:rPr>
              <a:t>http://</a:t>
            </a:r>
            <a:r>
              <a:rPr lang="en-US" sz="2800" b="1" i="1" dirty="0" smtClean="0">
                <a:solidFill>
                  <a:srgbClr val="000099"/>
                </a:solidFill>
                <a:latin typeface="Times New Roman" pitchFamily="18" charset="0"/>
              </a:rPr>
              <a:t>ds</a:t>
            </a:r>
            <a:r>
              <a:rPr lang="ru-RU" sz="2800" b="1" i="1" dirty="0" smtClean="0">
                <a:solidFill>
                  <a:srgbClr val="000099"/>
                </a:solidFill>
                <a:latin typeface="Times New Roman" pitchFamily="18" charset="0"/>
              </a:rPr>
              <a:t>4</a:t>
            </a:r>
            <a:r>
              <a:rPr lang="en-US" sz="2800" b="1" i="1" dirty="0">
                <a:solidFill>
                  <a:srgbClr val="000099"/>
                </a:solidFill>
                <a:latin typeface="Times New Roman" pitchFamily="18" charset="0"/>
              </a:rPr>
              <a:t>ruz.schoolrm.ru/</a:t>
            </a:r>
            <a:r>
              <a:rPr lang="en-US" sz="2800" b="1" i="1" dirty="0" err="1">
                <a:solidFill>
                  <a:srgbClr val="000099"/>
                </a:solidFill>
                <a:latin typeface="Times New Roman" pitchFamily="18" charset="0"/>
              </a:rPr>
              <a:t>sveden</a:t>
            </a:r>
            <a:r>
              <a:rPr lang="en-US" sz="2800" b="1" i="1" dirty="0">
                <a:solidFill>
                  <a:srgbClr val="000099"/>
                </a:solidFill>
                <a:latin typeface="Times New Roman" pitchFamily="18" charset="0"/>
              </a:rPr>
              <a:t>/employees</a:t>
            </a:r>
            <a:r>
              <a:rPr lang="en-US" sz="2800" b="1" i="1" dirty="0" smtClean="0">
                <a:solidFill>
                  <a:srgbClr val="000099"/>
                </a:solidFill>
                <a:latin typeface="Times New Roman" pitchFamily="18" charset="0"/>
              </a:rPr>
              <a:t>/</a:t>
            </a:r>
            <a:r>
              <a:rPr lang="en-US" sz="2800" b="1" i="1" dirty="0">
                <a:solidFill>
                  <a:srgbClr val="000099"/>
                </a:solidFill>
                <a:latin typeface="Times New Roman" pitchFamily="18" charset="0"/>
              </a:rPr>
              <a:t> 19284/233263</a:t>
            </a:r>
            <a:endParaRPr lang="en-US" sz="2800" b="1" i="1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marL="296863" indent="-296863" algn="ctr">
              <a:lnSpc>
                <a:spcPct val="95000"/>
              </a:lnSpc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</a:pPr>
            <a:r>
              <a:rPr lang="en-US" sz="28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ru-RU" sz="2800" b="1" i="1" dirty="0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://nsportal.ru/</a:t>
            </a:r>
            <a:r>
              <a:rPr lang="en-US" sz="2800" b="1" i="1" dirty="0" err="1" smtClean="0">
                <a:solidFill>
                  <a:srgbClr val="262699"/>
                </a:solidFill>
                <a:latin typeface="Times New Roman" pitchFamily="18" charset="0"/>
                <a:cs typeface="Times New Roman" pitchFamily="18" charset="0"/>
              </a:rPr>
              <a:t>grishanova-ekaterina-vladimirovna</a:t>
            </a:r>
            <a:endParaRPr lang="ru-RU" sz="2800" b="1" i="1" dirty="0" smtClean="0">
              <a:solidFill>
                <a:srgbClr val="2626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мастер – классов, мероприятий.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MDS031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08397" y="1935163"/>
            <a:ext cx="3127206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6485" y="0"/>
            <a:ext cx="497102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44" r="1557"/>
          <a:stretch/>
        </p:blipFill>
        <p:spPr>
          <a:xfrm>
            <a:off x="0" y="0"/>
            <a:ext cx="439248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69"/>
          <a:stretch/>
        </p:blipFill>
        <p:spPr>
          <a:xfrm>
            <a:off x="4644008" y="0"/>
            <a:ext cx="42243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305800" cy="114300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8.Экспертная деятельность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9.  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78" r="5833"/>
          <a:stretch/>
        </p:blipFill>
        <p:spPr>
          <a:xfrm>
            <a:off x="956245" y="1920875"/>
            <a:ext cx="3040509" cy="4433888"/>
          </a:xfrm>
          <a:prstGeom prst="rect">
            <a:avLst/>
          </a:prstGeom>
        </p:spPr>
      </p:pic>
      <p:pic>
        <p:nvPicPr>
          <p:cNvPr id="7" name="Содержимое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99" b="16002"/>
          <a:stretch/>
        </p:blipFill>
        <p:spPr>
          <a:xfrm>
            <a:off x="4907980" y="1920875"/>
            <a:ext cx="3519039" cy="4433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MDS01501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92696"/>
            <a:ext cx="4032448" cy="56620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Содержимое 5" descr="MDS01502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692696"/>
            <a:ext cx="4248472" cy="56620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MDS031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409200" y="-1320969"/>
            <a:ext cx="4181584" cy="8208911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/>
              <a:t>10.Позитивные результаты работы с воспитанниками: наличие системы воспитательной работы; наличие качественной эстетически оформленной документации; организация индивидуального подхода; реализация </a:t>
            </a:r>
            <a:r>
              <a:rPr lang="ru-RU" sz="1800" dirty="0" err="1" smtClean="0"/>
              <a:t>здоровьесберегающих</a:t>
            </a:r>
            <a:r>
              <a:rPr lang="ru-RU" sz="1800" dirty="0" smtClean="0"/>
              <a:t> технологий в воспитательном процессе; духовно-нравственное воспитание и народные традиции</a:t>
            </a: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MDS03170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95536" y="1844824"/>
            <a:ext cx="4248472" cy="4516289"/>
          </a:xfrm>
        </p:spPr>
      </p:pic>
      <p:pic>
        <p:nvPicPr>
          <p:cNvPr id="12" name="Содержимое 11" descr="MDS0317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4008" y="1844824"/>
            <a:ext cx="4032448" cy="4536504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MDS0317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692696"/>
            <a:ext cx="4032448" cy="5662067"/>
          </a:xfrm>
        </p:spPr>
      </p:pic>
      <p:pic>
        <p:nvPicPr>
          <p:cNvPr id="12" name="Содержимое 11" descr="MDS0317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11960" y="692696"/>
            <a:ext cx="4536504" cy="5662067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11.Качество взаимодействия с родителями: систематическое проведение круглых столов, консультаций, проведение экскурсий, проведение совместных выставок, организация родителей на субботниках, создание предметно-развивающей среды группы</a:t>
            </a:r>
            <a:endParaRPr lang="ru-RU" sz="2800" dirty="0"/>
          </a:p>
        </p:txBody>
      </p:sp>
      <p:pic>
        <p:nvPicPr>
          <p:cNvPr id="5" name="Содержимое 4" descr="MDS0317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70268" y="1920875"/>
            <a:ext cx="3212463" cy="4433888"/>
          </a:xfrm>
        </p:spPr>
      </p:pic>
      <p:pic>
        <p:nvPicPr>
          <p:cNvPr id="6" name="Содержимое 5" descr="MDS0317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04124" y="1920875"/>
            <a:ext cx="3126751" cy="4433888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5"/>
            <a:ext cx="8352928" cy="555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MDS0317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764704"/>
            <a:ext cx="4320480" cy="5590059"/>
          </a:xfrm>
        </p:spPr>
      </p:pic>
      <p:pic>
        <p:nvPicPr>
          <p:cNvPr id="6" name="Содержимое 5" descr="MDS0317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7984" y="620688"/>
            <a:ext cx="4248471" cy="5734075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12.Работа с детьми из социально-неблагополучных семей</a:t>
            </a:r>
            <a:endParaRPr lang="ru-RU" sz="2800" dirty="0"/>
          </a:p>
        </p:txBody>
      </p:sp>
      <p:pic>
        <p:nvPicPr>
          <p:cNvPr id="6" name="Содержимое 5" descr="MDS031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9" y="1700809"/>
            <a:ext cx="3692742" cy="4623792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конкурсах.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MDS0318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50391" y="1920875"/>
            <a:ext cx="3252218" cy="4433888"/>
          </a:xfrm>
        </p:spPr>
      </p:pic>
      <p:pic>
        <p:nvPicPr>
          <p:cNvPr id="10" name="Содержимое 9" descr="MDS0318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83878" y="1920875"/>
            <a:ext cx="3167244" cy="4433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MDS0318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692696"/>
            <a:ext cx="4104456" cy="5514008"/>
          </a:xfrm>
        </p:spPr>
      </p:pic>
      <p:pic>
        <p:nvPicPr>
          <p:cNvPr id="6" name="Содержимое 5" descr="MDS0318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2" y="620688"/>
            <a:ext cx="4248472" cy="5734075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MDS0309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27984" y="692696"/>
            <a:ext cx="4320480" cy="5662067"/>
          </a:xfrm>
        </p:spPr>
      </p:pic>
      <p:pic>
        <p:nvPicPr>
          <p:cNvPr id="9" name="Содержимое 8" descr="MDS0309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764704"/>
            <a:ext cx="4176464" cy="5590059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MDS0308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27984" y="692696"/>
            <a:ext cx="4248472" cy="5662067"/>
          </a:xfrm>
        </p:spPr>
      </p:pic>
      <p:pic>
        <p:nvPicPr>
          <p:cNvPr id="7" name="Содержимое 6" descr="MDS0308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692696"/>
            <a:ext cx="3960440" cy="5662067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MDS0309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692696"/>
            <a:ext cx="3816424" cy="5662067"/>
          </a:xfrm>
        </p:spPr>
      </p:pic>
      <p:pic>
        <p:nvPicPr>
          <p:cNvPr id="8" name="Содержимое 7" descr="MDS0310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95936" y="692696"/>
            <a:ext cx="4680520" cy="5662067"/>
          </a:xfrm>
        </p:spPr>
      </p:pic>
    </p:spTree>
    <p:extLst>
      <p:ext uri="{BB962C8B-B14F-4D97-AF65-F5344CB8AC3E}">
        <p14:creationId xmlns:p14="http://schemas.microsoft.com/office/powerpoint/2010/main" xmlns="" val="27679557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6667"/>
            <a:ext cx="464400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10" y="0"/>
            <a:ext cx="4657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5782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55" y="30757"/>
            <a:ext cx="484830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30757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4465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484784"/>
            <a:ext cx="8229600" cy="1584176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 педагога.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724912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</a:t>
            </a:r>
            <a:b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(экспериментальной) деятельности.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959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MDS0308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355976" y="548680"/>
            <a:ext cx="4464496" cy="5802040"/>
          </a:xfrm>
        </p:spPr>
      </p:pic>
      <p:pic>
        <p:nvPicPr>
          <p:cNvPr id="7" name="Содержимое 6" descr="MDS0308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476672"/>
            <a:ext cx="4248472" cy="5946056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MDS0310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411760" y="476672"/>
            <a:ext cx="4032448" cy="5904656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MDS0308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83968" y="404664"/>
            <a:ext cx="4392488" cy="5950099"/>
          </a:xfrm>
        </p:spPr>
      </p:pic>
      <p:pic>
        <p:nvPicPr>
          <p:cNvPr id="5" name="Содержимое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404664"/>
            <a:ext cx="4032448" cy="5950099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Содержимое 10" descr="MDS0309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27985" y="332656"/>
            <a:ext cx="4320480" cy="6022107"/>
          </a:xfrm>
        </p:spPr>
      </p:pic>
      <p:pic>
        <p:nvPicPr>
          <p:cNvPr id="10" name="Содержимое 9" descr="MDS0309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332656"/>
            <a:ext cx="4355976" cy="5950099"/>
          </a:xfrm>
        </p:spPr>
      </p:pic>
    </p:spTree>
    <p:extLst>
      <p:ext uri="{BB962C8B-B14F-4D97-AF65-F5344CB8AC3E}">
        <p14:creationId xmlns:p14="http://schemas.microsoft.com/office/powerpoint/2010/main" xmlns="" val="791199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MDS0321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620688"/>
            <a:ext cx="4392488" cy="5514008"/>
          </a:xfrm>
        </p:spPr>
      </p:pic>
      <p:pic>
        <p:nvPicPr>
          <p:cNvPr id="6" name="Содержимое 5" descr="MDS0322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55976" y="692696"/>
            <a:ext cx="4392488" cy="5662067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MDS0311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83968" y="620688"/>
            <a:ext cx="4464496" cy="5734075"/>
          </a:xfrm>
        </p:spPr>
      </p:pic>
      <p:pic>
        <p:nvPicPr>
          <p:cNvPr id="5" name="Содержимое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8" t="-6950" r="-498" b="21250"/>
          <a:stretch/>
        </p:blipFill>
        <p:spPr>
          <a:xfrm>
            <a:off x="0" y="332656"/>
            <a:ext cx="4305299" cy="602210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2. Наставничество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57298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Наличие публикаций, включая интернет – публикации.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Home.Home-PC\Documents\MDS031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268761"/>
            <a:ext cx="4499404" cy="5055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801</TotalTime>
  <Words>225</Words>
  <Application>Microsoft Office PowerPoint</Application>
  <PresentationFormat>Экран (4:3)</PresentationFormat>
  <Paragraphs>25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Поток</vt:lpstr>
      <vt:lpstr>Министерство образования РМ</vt:lpstr>
      <vt:lpstr>Дата рождения: 18.01.1981 Профессиональное образование: МГПИ им. М.Е.Евсевьева, по специальности «Филология. Немецкий язык» с дополнительной специальностью «Английский язык» Квалификация «Учитель немецкого и английского языков», Диплом ВСБ № 0450020 дата выдачи 30.06.2003 г. Стаж педагогической работы (по специальности): 9 лет Общий трудовой стаж: 12 лет Наличие квалификационной категории: первая  Дата последней аттестации: 23.12.2011г. </vt:lpstr>
      <vt:lpstr>Представление собственного инновационного педагогического опыта</vt:lpstr>
      <vt:lpstr>Слайд 4</vt:lpstr>
      <vt:lpstr>1. Участие в инновационной (экспериментальной) деятельности.</vt:lpstr>
      <vt:lpstr>Слайд 6</vt:lpstr>
      <vt:lpstr>Слайд 7</vt:lpstr>
      <vt:lpstr>2. Наставничество</vt:lpstr>
      <vt:lpstr>3. Наличие публикаций, включая интернет – публикации.</vt:lpstr>
      <vt:lpstr>Слайд 10</vt:lpstr>
      <vt:lpstr>Слайд 11</vt:lpstr>
      <vt:lpstr>Слайд 12</vt:lpstr>
      <vt:lpstr>Слайд 13</vt:lpstr>
      <vt:lpstr>Слайд 14</vt:lpstr>
      <vt:lpstr>Слайд 15</vt:lpstr>
      <vt:lpstr>4.Результаты участия воспитанников в конкурсах,  выставках, турнирах,        соревнованиях, акциях,  фестивалях.</vt:lpstr>
      <vt:lpstr>Слайд 17</vt:lpstr>
      <vt:lpstr>Слайд 18</vt:lpstr>
      <vt:lpstr>Слайд 19</vt:lpstr>
      <vt:lpstr>Слайд 20</vt:lpstr>
      <vt:lpstr>Слайд 21</vt:lpstr>
      <vt:lpstr>Слайд 22</vt:lpstr>
      <vt:lpstr>5. Наличие авторских программ.</vt:lpstr>
      <vt:lpstr>6. Выступления на научно – практических  конференциях, педагогических    чтениях, семинарах, секциях, методических объединениях.</vt:lpstr>
      <vt:lpstr>Слайд 25</vt:lpstr>
      <vt:lpstr>Слайд 26</vt:lpstr>
      <vt:lpstr>Слайд 27</vt:lpstr>
      <vt:lpstr>Слайд 28</vt:lpstr>
      <vt:lpstr>Слайд 29</vt:lpstr>
      <vt:lpstr>7. Проведение открытых занятий, мастер – классов, мероприятий.</vt:lpstr>
      <vt:lpstr>Слайд 31</vt:lpstr>
      <vt:lpstr>Слайд 32</vt:lpstr>
      <vt:lpstr>8.Экспертная деятельность</vt:lpstr>
      <vt:lpstr>9.  Общественно-педагогическая активность педагога: участие в комиссиях, педагогических сообществах, в жюри конкурсов</vt:lpstr>
      <vt:lpstr>Слайд 35</vt:lpstr>
      <vt:lpstr>Слайд 36</vt:lpstr>
      <vt:lpstr>10.Позитивные результаты работы с воспитанниками: наличие системы воспитательной работы; наличие качественной эстетически оформленной документации; организация индивидуального подхода; реализация здоровьесберегающих технологий в воспитательном процессе; духовно-нравственное воспитание и народные традиции</vt:lpstr>
      <vt:lpstr>Слайд 38</vt:lpstr>
      <vt:lpstr>11.Качество взаимодействия с родителями: систематическое проведение круглых столов, консультаций, проведение экскурсий, проведение совместных выставок, организация родителей на субботниках, создание предметно-развивающей среды группы</vt:lpstr>
      <vt:lpstr>Слайд 40</vt:lpstr>
      <vt:lpstr>12.Работа с детьми из социально-неблагополучных семей</vt:lpstr>
      <vt:lpstr>13. Участие педагога в профессиональных конкурсах.</vt:lpstr>
      <vt:lpstr>Слайд 43</vt:lpstr>
      <vt:lpstr>Слайд 44</vt:lpstr>
      <vt:lpstr>Слайд 45</vt:lpstr>
      <vt:lpstr>Слайд 46</vt:lpstr>
      <vt:lpstr>Слайд 47</vt:lpstr>
      <vt:lpstr>Слайд 48</vt:lpstr>
      <vt:lpstr>14. Награды и поощрения педагога.</vt:lpstr>
      <vt:lpstr>Слайд 50</vt:lpstr>
      <vt:lpstr>Слайд 51</vt:lpstr>
      <vt:lpstr>Слайд 52</vt:lpstr>
      <vt:lpstr>Слайд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arinushkin</dc:creator>
  <cp:lastModifiedBy>Home</cp:lastModifiedBy>
  <cp:revision>88</cp:revision>
  <cp:lastPrinted>2017-09-20T20:25:31Z</cp:lastPrinted>
  <dcterms:created xsi:type="dcterms:W3CDTF">2017-03-14T09:03:05Z</dcterms:created>
  <dcterms:modified xsi:type="dcterms:W3CDTF">2020-10-02T05:53:36Z</dcterms:modified>
</cp:coreProperties>
</file>