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76" r:id="rId2"/>
    <p:sldId id="257" r:id="rId3"/>
    <p:sldId id="258" r:id="rId4"/>
    <p:sldId id="277" r:id="rId5"/>
    <p:sldId id="282" r:id="rId6"/>
    <p:sldId id="259" r:id="rId7"/>
    <p:sldId id="278" r:id="rId8"/>
    <p:sldId id="261" r:id="rId9"/>
    <p:sldId id="275" r:id="rId10"/>
    <p:sldId id="262" r:id="rId11"/>
    <p:sldId id="283" r:id="rId12"/>
    <p:sldId id="279" r:id="rId13"/>
    <p:sldId id="284" r:id="rId14"/>
    <p:sldId id="264" r:id="rId15"/>
    <p:sldId id="266" r:id="rId16"/>
    <p:sldId id="281" r:id="rId17"/>
    <p:sldId id="265" r:id="rId18"/>
    <p:sldId id="285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9DBCF29-0ABB-4FD0-A770-B0F82255F929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71AB657-5AE6-44F4-A1F3-F2CC716C2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94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CF29-0ABB-4FD0-A770-B0F82255F929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B657-5AE6-44F4-A1F3-F2CC716C2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30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CF29-0ABB-4FD0-A770-B0F82255F929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B657-5AE6-44F4-A1F3-F2CC716C2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570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CF29-0ABB-4FD0-A770-B0F82255F929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B657-5AE6-44F4-A1F3-F2CC716C2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93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CF29-0ABB-4FD0-A770-B0F82255F929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B657-5AE6-44F4-A1F3-F2CC716C2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10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CF29-0ABB-4FD0-A770-B0F82255F929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B657-5AE6-44F4-A1F3-F2CC716C2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933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CF29-0ABB-4FD0-A770-B0F82255F929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B657-5AE6-44F4-A1F3-F2CC716C2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768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CF29-0ABB-4FD0-A770-B0F82255F929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B657-5AE6-44F4-A1F3-F2CC716C2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78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CF29-0ABB-4FD0-A770-B0F82255F929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B657-5AE6-44F4-A1F3-F2CC716C2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19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CF29-0ABB-4FD0-A770-B0F82255F929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71AB657-5AE6-44F4-A1F3-F2CC716C2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01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9DBCF29-0ABB-4FD0-A770-B0F82255F929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71AB657-5AE6-44F4-A1F3-F2CC716C2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234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90000"/>
              </a:schemeClr>
            </a:gs>
            <a:gs pos="42000">
              <a:schemeClr val="accent2">
                <a:lumMod val="97000"/>
                <a:lumOff val="3000"/>
              </a:schemeClr>
            </a:gs>
            <a:gs pos="0">
              <a:schemeClr val="accent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9DBCF29-0ABB-4FD0-A770-B0F82255F929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71AB657-5AE6-44F4-A1F3-F2CC716C2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92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s70sar.schoolr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43" y="104931"/>
            <a:ext cx="11632367" cy="1648918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Лариной Галины Владимировны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«Детский сад №70 комбинированного вида»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7428" y="1753849"/>
            <a:ext cx="3277400" cy="491610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96853" y="1943654"/>
            <a:ext cx="7075357" cy="4371371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.1981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Высшее,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 ГОУ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«Мордовский государственный университет им. Н. П. Огарёва» Квалификация Филолог. Преподаватель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«Филология». 24.06.2003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Переподготовка: Диплом о профессиональной переподготовке в ФГБОУ ВПО «Мордовский государственный педагогический институт имени М. Е.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 программе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«Технология дошкольного образования» 16.05.2015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 соответствие занимаемой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должности. Приказ №24/1 от 12.01.2021г.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718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42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798" y="113980"/>
            <a:ext cx="5397299" cy="6441365"/>
          </a:xfrm>
          <a:prstGeom prst="rect">
            <a:avLst/>
          </a:prstGeom>
        </p:spPr>
      </p:pic>
      <p:pic>
        <p:nvPicPr>
          <p:cNvPr id="5" name="Picture 1494"/>
          <p:cNvPicPr/>
          <p:nvPr/>
        </p:nvPicPr>
        <p:blipFill>
          <a:blip r:embed="rId3"/>
          <a:stretch>
            <a:fillRect/>
          </a:stretch>
        </p:blipFill>
        <p:spPr>
          <a:xfrm>
            <a:off x="6208584" y="113981"/>
            <a:ext cx="5330885" cy="644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443973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endParaRPr lang="ru-RU" sz="5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150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4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endParaRPr lang="ru-RU" sz="49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8811" y="2060620"/>
            <a:ext cx="5769735" cy="371724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заседаниях методических советов,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научно-практических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конференциях,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педагогических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чтениях,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семинарах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секциях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форумах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радиопередачах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(очно)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392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2"/>
          <p:cNvPicPr/>
          <p:nvPr/>
        </p:nvPicPr>
        <p:blipFill>
          <a:blip r:embed="rId2"/>
          <a:stretch>
            <a:fillRect/>
          </a:stretch>
        </p:blipFill>
        <p:spPr>
          <a:xfrm>
            <a:off x="163030" y="334850"/>
            <a:ext cx="4008013" cy="5567452"/>
          </a:xfrm>
          <a:prstGeom prst="rect">
            <a:avLst/>
          </a:prstGeom>
        </p:spPr>
      </p:pic>
      <p:pic>
        <p:nvPicPr>
          <p:cNvPr id="6" name="Picture 32"/>
          <p:cNvPicPr/>
          <p:nvPr/>
        </p:nvPicPr>
        <p:blipFill>
          <a:blip r:embed="rId3"/>
          <a:stretch>
            <a:fillRect/>
          </a:stretch>
        </p:blipFill>
        <p:spPr>
          <a:xfrm>
            <a:off x="8026379" y="334850"/>
            <a:ext cx="4044663" cy="5567452"/>
          </a:xfrm>
          <a:prstGeom prst="rect">
            <a:avLst/>
          </a:prstGeom>
        </p:spPr>
      </p:pic>
      <p:pic>
        <p:nvPicPr>
          <p:cNvPr id="7" name="Picture 32"/>
          <p:cNvPicPr/>
          <p:nvPr/>
        </p:nvPicPr>
        <p:blipFill>
          <a:blip r:embed="rId4"/>
          <a:stretch>
            <a:fillRect/>
          </a:stretch>
        </p:blipFill>
        <p:spPr>
          <a:xfrm>
            <a:off x="4235516" y="334850"/>
            <a:ext cx="3726390" cy="556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48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4407" y="538170"/>
            <a:ext cx="10772775" cy="1658198"/>
          </a:xfrm>
        </p:spPr>
        <p:txBody>
          <a:bodyPr>
            <a:normAutofit/>
          </a:bodyPr>
          <a:lstStyle/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2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371" y="441576"/>
            <a:ext cx="3743470" cy="525088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76" y="441576"/>
            <a:ext cx="7761341" cy="525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49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2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224" y="409787"/>
            <a:ext cx="5298959" cy="6248589"/>
          </a:xfrm>
          <a:prstGeom prst="rect">
            <a:avLst/>
          </a:prstGeom>
        </p:spPr>
      </p:pic>
      <p:pic>
        <p:nvPicPr>
          <p:cNvPr id="8" name="Picture 32"/>
          <p:cNvPicPr/>
          <p:nvPr/>
        </p:nvPicPr>
        <p:blipFill>
          <a:blip r:embed="rId3"/>
          <a:stretch>
            <a:fillRect/>
          </a:stretch>
        </p:blipFill>
        <p:spPr>
          <a:xfrm>
            <a:off x="6181859" y="409787"/>
            <a:ext cx="5248140" cy="624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5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/>
          <p:cNvPicPr/>
          <p:nvPr/>
        </p:nvPicPr>
        <p:blipFill>
          <a:blip r:embed="rId2"/>
          <a:stretch>
            <a:fillRect/>
          </a:stretch>
        </p:blipFill>
        <p:spPr>
          <a:xfrm>
            <a:off x="3464416" y="386365"/>
            <a:ext cx="5190185" cy="605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1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193" y="193182"/>
            <a:ext cx="10772775" cy="1094705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Проведение открытых занятий, мастер-классов, 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/>
          <p:cNvPicPr>
            <a:picLocks noGrp="1"/>
          </p:cNvPicPr>
          <p:nvPr>
            <p:ph idx="1"/>
          </p:nvPr>
        </p:nvPicPr>
        <p:blipFill rotWithShape="1">
          <a:blip r:embed="rId2"/>
          <a:srcRect l="2572" t="3041" r="3110"/>
          <a:stretch/>
        </p:blipFill>
        <p:spPr bwMode="auto">
          <a:xfrm>
            <a:off x="4340179" y="1287887"/>
            <a:ext cx="3721995" cy="5062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2"/>
          <p:cNvPicPr/>
          <p:nvPr/>
        </p:nvPicPr>
        <p:blipFill>
          <a:blip r:embed="rId3"/>
          <a:stretch>
            <a:fillRect/>
          </a:stretch>
        </p:blipFill>
        <p:spPr>
          <a:xfrm>
            <a:off x="206464" y="1287887"/>
            <a:ext cx="3915177" cy="5026755"/>
          </a:xfrm>
          <a:prstGeom prst="rect">
            <a:avLst/>
          </a:prstGeom>
        </p:spPr>
      </p:pic>
      <p:pic>
        <p:nvPicPr>
          <p:cNvPr id="6" name="Picture 32"/>
          <p:cNvPicPr/>
          <p:nvPr/>
        </p:nvPicPr>
        <p:blipFill>
          <a:blip r:embed="rId4"/>
          <a:stretch>
            <a:fillRect/>
          </a:stretch>
        </p:blipFill>
        <p:spPr>
          <a:xfrm>
            <a:off x="8280712" y="1287887"/>
            <a:ext cx="3606486" cy="502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66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189" y="1906073"/>
            <a:ext cx="10083514" cy="1302794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8.Экспертная деятельность  </a:t>
            </a:r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452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861" y="151803"/>
            <a:ext cx="10772775" cy="1445177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2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3737" y="1596980"/>
            <a:ext cx="3874815" cy="4842457"/>
          </a:xfrm>
          <a:prstGeom prst="rect">
            <a:avLst/>
          </a:prstGeom>
        </p:spPr>
      </p:pic>
      <p:pic>
        <p:nvPicPr>
          <p:cNvPr id="7" name="Picture 32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58365" y="1596979"/>
            <a:ext cx="3722395" cy="4842457"/>
          </a:xfrm>
          <a:prstGeom prst="rect">
            <a:avLst/>
          </a:prstGeom>
        </p:spPr>
      </p:pic>
      <p:pic>
        <p:nvPicPr>
          <p:cNvPr id="8" name="Picture 32"/>
          <p:cNvPicPr/>
          <p:nvPr/>
        </p:nvPicPr>
        <p:blipFill>
          <a:blip r:embed="rId4"/>
          <a:stretch>
            <a:fillRect/>
          </a:stretch>
        </p:blipFill>
        <p:spPr>
          <a:xfrm>
            <a:off x="4341674" y="1596979"/>
            <a:ext cx="3633568" cy="48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88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1"/>
            <a:ext cx="10772775" cy="1468192"/>
          </a:xfrm>
        </p:spPr>
        <p:txBody>
          <a:bodyPr>
            <a:norm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4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 на сайте </a:t>
            </a:r>
            <a:r>
              <a:rPr lang="en-US" sz="4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4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ds70sar.schoolrm.ru</a:t>
            </a:r>
            <a:endParaRPr lang="ru-RU" sz="49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3"/>
          <a:srcRect l="3367" t="13118" r="908" b="6972"/>
          <a:stretch/>
        </p:blipFill>
        <p:spPr bwMode="auto">
          <a:xfrm>
            <a:off x="1075586" y="1725771"/>
            <a:ext cx="9936050" cy="4694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19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950" y="115910"/>
            <a:ext cx="10772775" cy="1294846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воспитанниками: </a:t>
            </a:r>
            <a:endParaRPr lang="ru-RU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2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00480" y="1410756"/>
            <a:ext cx="4323801" cy="5131712"/>
          </a:xfrm>
          <a:prstGeom prst="rect">
            <a:avLst/>
          </a:prstGeom>
        </p:spPr>
      </p:pic>
      <p:pic>
        <p:nvPicPr>
          <p:cNvPr id="9" name="Picture 32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48906" y="1410756"/>
            <a:ext cx="4307983" cy="513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71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353" y="115910"/>
            <a:ext cx="10772775" cy="676772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67067" y="998744"/>
            <a:ext cx="3687557" cy="4796749"/>
          </a:xfrm>
          <a:prstGeom prst="rect">
            <a:avLst/>
          </a:prstGeom>
        </p:spPr>
      </p:pic>
      <p:pic>
        <p:nvPicPr>
          <p:cNvPr id="6" name="Picture 32"/>
          <p:cNvPicPr/>
          <p:nvPr/>
        </p:nvPicPr>
        <p:blipFill>
          <a:blip r:embed="rId3"/>
          <a:stretch>
            <a:fillRect/>
          </a:stretch>
        </p:blipFill>
        <p:spPr>
          <a:xfrm>
            <a:off x="67837" y="998746"/>
            <a:ext cx="4053401" cy="4925536"/>
          </a:xfrm>
          <a:prstGeom prst="rect">
            <a:avLst/>
          </a:prstGeom>
        </p:spPr>
      </p:pic>
      <p:pic>
        <p:nvPicPr>
          <p:cNvPr id="7" name="Picture 32"/>
          <p:cNvPicPr/>
          <p:nvPr/>
        </p:nvPicPr>
        <p:blipFill>
          <a:blip r:embed="rId4"/>
          <a:stretch>
            <a:fillRect/>
          </a:stretch>
        </p:blipFill>
        <p:spPr>
          <a:xfrm>
            <a:off x="4241488" y="998744"/>
            <a:ext cx="4052506" cy="492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82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510" y="154546"/>
            <a:ext cx="11603864" cy="68954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семей.</a:t>
            </a:r>
            <a:endParaRPr lang="ru-RU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9284" y="844086"/>
            <a:ext cx="4770924" cy="578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59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103" y="167424"/>
            <a:ext cx="10772775" cy="1178937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14" y="1071383"/>
            <a:ext cx="3868271" cy="5406203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7" y="1071383"/>
            <a:ext cx="3900869" cy="5368734"/>
          </a:xfr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503" y="1108852"/>
            <a:ext cx="3802082" cy="536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82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6" y="145679"/>
            <a:ext cx="10772775" cy="1063027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/>
          <p:cNvPicPr/>
          <p:nvPr/>
        </p:nvPicPr>
        <p:blipFill>
          <a:blip r:embed="rId2"/>
          <a:stretch>
            <a:fillRect/>
          </a:stretch>
        </p:blipFill>
        <p:spPr>
          <a:xfrm>
            <a:off x="239452" y="1037007"/>
            <a:ext cx="3894666" cy="5016063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49" y="1037007"/>
            <a:ext cx="3489675" cy="5016063"/>
          </a:xfrm>
        </p:spPr>
      </p:pic>
      <p:pic>
        <p:nvPicPr>
          <p:cNvPr id="9" name="Picture 32"/>
          <p:cNvPicPr/>
          <p:nvPr/>
        </p:nvPicPr>
        <p:blipFill rotWithShape="1">
          <a:blip r:embed="rId4"/>
          <a:srcRect l="-1642" t="447" r="1642" b="893"/>
          <a:stretch/>
        </p:blipFill>
        <p:spPr bwMode="auto">
          <a:xfrm>
            <a:off x="8101272" y="1029385"/>
            <a:ext cx="3927596" cy="5023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2292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2"/>
          <p:cNvPicPr/>
          <p:nvPr/>
        </p:nvPicPr>
        <p:blipFill>
          <a:blip r:embed="rId2"/>
          <a:stretch>
            <a:fillRect/>
          </a:stretch>
        </p:blipFill>
        <p:spPr>
          <a:xfrm>
            <a:off x="7353835" y="359420"/>
            <a:ext cx="4623517" cy="5693650"/>
          </a:xfrm>
          <a:prstGeom prst="rect">
            <a:avLst/>
          </a:prstGeom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6" y="816620"/>
            <a:ext cx="6751848" cy="477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21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438" y="353482"/>
            <a:ext cx="10772775" cy="1658198"/>
          </a:xfrm>
        </p:spPr>
        <p:txBody>
          <a:bodyPr>
            <a:noAutofit/>
          </a:bodyPr>
          <a:lstStyle/>
          <a:p>
            <a:pPr algn="ctr"/>
            <a:r>
              <a:rPr lang="en-US" sz="4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</a:t>
            </a:r>
            <a:r>
              <a:rPr lang="ru-RU" sz="4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деятельности</a:t>
            </a:r>
            <a:br>
              <a:rPr lang="ru-RU" sz="4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 деятельности)</a:t>
            </a:r>
            <a:br>
              <a:rPr lang="ru-RU" sz="4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9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№70 комбинированного вида»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художественно-творческих способностей у детей дошкольного возраста в процессе продуктивной деятельности»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2718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 МДОУ «Детский сад №70 комбинированного вида»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художественно-творческих способностей у детей дошкольного возрастав процессе продуктивной деятельности»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653" y="1799927"/>
            <a:ext cx="3641223" cy="4853012"/>
          </a:xfrm>
          <a:prstGeom prst="rect">
            <a:avLst/>
          </a:prstGeo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138" y="1831058"/>
            <a:ext cx="7144432" cy="482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39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/>
          <p:cNvPicPr/>
          <p:nvPr/>
        </p:nvPicPr>
        <p:blipFill>
          <a:blip r:embed="rId2"/>
          <a:stretch>
            <a:fillRect/>
          </a:stretch>
        </p:blipFill>
        <p:spPr>
          <a:xfrm>
            <a:off x="695457" y="321970"/>
            <a:ext cx="4945488" cy="6253495"/>
          </a:xfrm>
          <a:prstGeom prst="rect">
            <a:avLst/>
          </a:prstGeom>
        </p:spPr>
      </p:pic>
      <p:pic>
        <p:nvPicPr>
          <p:cNvPr id="3" name="Picture 32"/>
          <p:cNvPicPr/>
          <p:nvPr/>
        </p:nvPicPr>
        <p:blipFill>
          <a:blip r:embed="rId3"/>
          <a:stretch>
            <a:fillRect/>
          </a:stretch>
        </p:blipFill>
        <p:spPr>
          <a:xfrm>
            <a:off x="6529588" y="321971"/>
            <a:ext cx="4803820" cy="625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89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022" y="0"/>
            <a:ext cx="10772775" cy="1065769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4" name="Picture 32"/>
          <p:cNvPicPr>
            <a:picLocks noGrp="1"/>
          </p:cNvPicPr>
          <p:nvPr>
            <p:ph idx="1"/>
          </p:nvPr>
        </p:nvPicPr>
        <p:blipFill rotWithShape="1">
          <a:blip r:embed="rId2"/>
          <a:srcRect t="894" b="3267"/>
          <a:stretch/>
        </p:blipFill>
        <p:spPr bwMode="auto">
          <a:xfrm>
            <a:off x="1210614" y="859708"/>
            <a:ext cx="4584879" cy="5721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2"/>
          <p:cNvPicPr/>
          <p:nvPr/>
        </p:nvPicPr>
        <p:blipFill>
          <a:blip r:embed="rId3"/>
          <a:stretch>
            <a:fillRect/>
          </a:stretch>
        </p:blipFill>
        <p:spPr>
          <a:xfrm>
            <a:off x="6555412" y="830773"/>
            <a:ext cx="4417388" cy="572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5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3" y="128788"/>
            <a:ext cx="10772775" cy="846829"/>
          </a:xfrm>
        </p:spPr>
        <p:txBody>
          <a:bodyPr>
            <a:normAutofit/>
          </a:bodyPr>
          <a:lstStyle/>
          <a:p>
            <a:pPr algn="ctr"/>
            <a:r>
              <a:rPr lang="ru-RU" sz="4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 </a:t>
            </a:r>
            <a:endParaRPr lang="ru-RU" sz="4900" dirty="0"/>
          </a:p>
        </p:txBody>
      </p:sp>
      <p:pic>
        <p:nvPicPr>
          <p:cNvPr id="6" name="Picture 3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84810" y="975617"/>
            <a:ext cx="4239472" cy="5347910"/>
          </a:xfrm>
          <a:prstGeom prst="rect">
            <a:avLst/>
          </a:prstGeom>
        </p:spPr>
      </p:pic>
      <p:pic>
        <p:nvPicPr>
          <p:cNvPr id="7" name="Picture 32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43610" y="975617"/>
            <a:ext cx="4195094" cy="534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71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336" y="115910"/>
            <a:ext cx="8596668" cy="236971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в:</a:t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66808" y="2359409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конкурсах;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выставках;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турнирах;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соревнованиях;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-фестивалях.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780923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4931" y="338273"/>
            <a:ext cx="4249694" cy="5354190"/>
          </a:xfrm>
          <a:prstGeom prst="rect">
            <a:avLst/>
          </a:prstGeom>
        </p:spPr>
      </p:pic>
      <p:pic>
        <p:nvPicPr>
          <p:cNvPr id="5" name="Объект 3" descr="E:\Загрузки\2.BMP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5" y="338273"/>
            <a:ext cx="4101854" cy="535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2"/>
          <p:cNvPicPr/>
          <p:nvPr/>
        </p:nvPicPr>
        <p:blipFill>
          <a:blip r:embed="rId2"/>
          <a:stretch>
            <a:fillRect/>
          </a:stretch>
        </p:blipFill>
        <p:spPr>
          <a:xfrm>
            <a:off x="4029840" y="1328632"/>
            <a:ext cx="3979571" cy="53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23923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524</TotalTime>
  <Words>135</Words>
  <Application>Microsoft Office PowerPoint</Application>
  <PresentationFormat>Широкоэкранный</PresentationFormat>
  <Paragraphs>32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 Light</vt:lpstr>
      <vt:lpstr>Times New Roman</vt:lpstr>
      <vt:lpstr>Метрополия</vt:lpstr>
      <vt:lpstr>Министерство образования РМ ПОРТФОЛИО  Лариной Галины Владимировны воспитателя МДОУ «Детский сад №70 комбинированного вида» г.о. Саранск</vt:lpstr>
      <vt:lpstr>Представление педагогического опыта на сайте https://ds70sar.schoolrm.ru</vt:lpstr>
      <vt:lpstr> 1.Участие в инновационной деятельности (экспериментальной деятельности) </vt:lpstr>
      <vt:lpstr>Муниципальный уровень Инновационная деятельность МДОУ «Детский сад №70 комбинированного вида» «Развитие художественно-творческих способностей у детей дошкольного возрастав процессе продуктивной деятельности»</vt:lpstr>
      <vt:lpstr>Презентация PowerPoint</vt:lpstr>
      <vt:lpstr>2. Наставничество</vt:lpstr>
      <vt:lpstr>3. Наличие публикаций </vt:lpstr>
      <vt:lpstr> 4. Результаты участия воспитанников в: </vt:lpstr>
      <vt:lpstr>Презентация PowerPoint</vt:lpstr>
      <vt:lpstr>Презентация PowerPoint</vt:lpstr>
      <vt:lpstr>5. Наличие авторских программ, методических пособий</vt:lpstr>
      <vt:lpstr>6. Выступления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7. Проведение открытых занятий, мастер-классов, мероприятий</vt:lpstr>
      <vt:lpstr>8.Экспертная деятельность  </vt:lpstr>
      <vt:lpstr>9. Общественно-педагогическая активность педагога: участие в комиссиях, педагогических сообществах, в жюри конкурсов</vt:lpstr>
      <vt:lpstr>10. Позитивные результаты работы с воспитанниками: </vt:lpstr>
      <vt:lpstr>11. Качество взаимодействия с родителями</vt:lpstr>
      <vt:lpstr>12. Работа с детьми из социально-неблагополучных семей.</vt:lpstr>
      <vt:lpstr>13. Участие педагога в профессиональных конкурсах</vt:lpstr>
      <vt:lpstr>14. Награды и поощрения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Asus</cp:lastModifiedBy>
  <cp:revision>53</cp:revision>
  <dcterms:created xsi:type="dcterms:W3CDTF">2022-02-12T09:09:12Z</dcterms:created>
  <dcterms:modified xsi:type="dcterms:W3CDTF">2022-02-14T18:43:29Z</dcterms:modified>
</cp:coreProperties>
</file>