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302" r:id="rId4"/>
    <p:sldId id="301" r:id="rId5"/>
    <p:sldId id="303" r:id="rId6"/>
    <p:sldId id="263" r:id="rId7"/>
    <p:sldId id="285" r:id="rId8"/>
    <p:sldId id="264" r:id="rId9"/>
    <p:sldId id="292" r:id="rId10"/>
    <p:sldId id="288" r:id="rId11"/>
    <p:sldId id="293" r:id="rId12"/>
    <p:sldId id="294" r:id="rId13"/>
    <p:sldId id="268" r:id="rId14"/>
    <p:sldId id="269" r:id="rId15"/>
    <p:sldId id="296" r:id="rId16"/>
    <p:sldId id="298" r:id="rId17"/>
    <p:sldId id="297" r:id="rId18"/>
    <p:sldId id="299" r:id="rId19"/>
    <p:sldId id="270" r:id="rId20"/>
    <p:sldId id="272" r:id="rId21"/>
    <p:sldId id="271" r:id="rId22"/>
    <p:sldId id="273" r:id="rId23"/>
    <p:sldId id="291" r:id="rId24"/>
    <p:sldId id="275" r:id="rId25"/>
    <p:sldId id="287" r:id="rId26"/>
    <p:sldId id="276" r:id="rId27"/>
    <p:sldId id="277" r:id="rId28"/>
    <p:sldId id="278" r:id="rId29"/>
    <p:sldId id="300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52" autoAdjust="0"/>
    <p:restoredTop sz="94660"/>
  </p:normalViewPr>
  <p:slideViewPr>
    <p:cSldViewPr>
      <p:cViewPr>
        <p:scale>
          <a:sx n="70" d="100"/>
          <a:sy n="70" d="100"/>
        </p:scale>
        <p:origin x="-246" y="2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06.12.2020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06.12.2020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4.wdp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6.wdp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0.jpeg"/><Relationship Id="rId7" Type="http://schemas.openxmlformats.org/officeDocument/2006/relationships/image" Target="../media/image33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microsoft.com/office/2007/relationships/hdphoto" Target="../media/hdphoto14.wdp"/><Relationship Id="rId7" Type="http://schemas.microsoft.com/office/2007/relationships/hdphoto" Target="../media/hdphoto16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microsoft.com/office/2007/relationships/hdphoto" Target="../media/hdphoto15.wdp"/><Relationship Id="rId4" Type="http://schemas.openxmlformats.org/officeDocument/2006/relationships/image" Target="../media/image38.jpeg"/><Relationship Id="rId9" Type="http://schemas.microsoft.com/office/2007/relationships/hdphoto" Target="../media/hdphoto17.wdp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2.wdp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692696"/>
            <a:ext cx="7845496" cy="2304256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3600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600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6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6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600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600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6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6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600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600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6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6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РМ</a:t>
            </a:r>
            <a:r>
              <a:rPr lang="ru-RU" altLang="ru-RU" sz="4000" i="1" dirty="0">
                <a:solidFill>
                  <a:srgbClr val="CC0000"/>
                </a:solidFill>
              </a:rPr>
              <a:t/>
            </a:r>
            <a:br>
              <a:rPr lang="ru-RU" altLang="ru-RU" sz="4000" i="1" dirty="0">
                <a:solidFill>
                  <a:srgbClr val="CC0000"/>
                </a:solidFill>
              </a:rPr>
            </a:br>
            <a:r>
              <a:rPr lang="ru-RU" altLang="ru-RU" sz="31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r>
              <a:rPr lang="ru-RU" altLang="ru-RU" sz="31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4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7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Королевой Марины Валерьевны, </a:t>
            </a:r>
            <a:r>
              <a:rPr lang="ru-RU" altLang="ru-RU" sz="27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7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7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преподавателя ГКУ РМ ДОД «Республиканская детская музыкальная школа-интернат», </a:t>
            </a:r>
            <a:r>
              <a:rPr lang="ru-RU" altLang="ru-RU" sz="27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г.о.Саранск</a:t>
            </a:r>
            <a:r>
              <a:rPr lang="ru-RU" altLang="ru-RU" sz="27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7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2708920"/>
            <a:ext cx="7776864" cy="3456384"/>
          </a:xfrm>
        </p:spPr>
        <p:txBody>
          <a:bodyPr>
            <a:normAutofit fontScale="70000" lnSpcReduction="20000"/>
          </a:bodyPr>
          <a:lstStyle/>
          <a:p>
            <a:pPr algn="l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b="1" i="1" dirty="0">
                <a:solidFill>
                  <a:srgbClr val="B80047"/>
                </a:solidFill>
                <a:latin typeface="Times New Roman" pitchFamily="16" charset="0"/>
              </a:rPr>
              <a:t>Дата рождения</a:t>
            </a:r>
            <a:r>
              <a:rPr lang="ru-RU" altLang="ru-RU" sz="2800" b="1" dirty="0">
                <a:solidFill>
                  <a:srgbClr val="B80047"/>
                </a:solidFill>
                <a:latin typeface="Times New Roman" pitchFamily="16" charset="0"/>
              </a:rPr>
              <a:t>: </a:t>
            </a:r>
            <a:r>
              <a:rPr lang="ru-RU" altLang="ru-RU" sz="2800" b="1" dirty="0" smtClean="0">
                <a:solidFill>
                  <a:srgbClr val="B80047"/>
                </a:solidFill>
                <a:latin typeface="Times New Roman" pitchFamily="16" charset="0"/>
              </a:rPr>
              <a:t>24.04.1971</a:t>
            </a:r>
            <a:endParaRPr lang="ru-RU" altLang="ru-RU" sz="2800" b="1" dirty="0">
              <a:solidFill>
                <a:srgbClr val="B80047"/>
              </a:solidFill>
              <a:latin typeface="Times New Roman" pitchFamily="16" charset="0"/>
            </a:endParaRPr>
          </a:p>
          <a:p>
            <a:pPr algn="l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b="1" i="1" dirty="0">
                <a:solidFill>
                  <a:srgbClr val="B80047"/>
                </a:solidFill>
                <a:latin typeface="Times New Roman" pitchFamily="16" charset="0"/>
              </a:rPr>
              <a:t>Профессиональное </a:t>
            </a:r>
            <a:r>
              <a:rPr lang="ru-RU" altLang="ru-RU" sz="2800" b="1" i="1" dirty="0" smtClean="0">
                <a:solidFill>
                  <a:srgbClr val="B80047"/>
                </a:solidFill>
                <a:latin typeface="Times New Roman" pitchFamily="16" charset="0"/>
              </a:rPr>
              <a:t>образование:</a:t>
            </a:r>
            <a:endParaRPr lang="ru-RU" altLang="ru-RU" sz="2800" b="1" dirty="0">
              <a:solidFill>
                <a:srgbClr val="B80047"/>
              </a:solidFill>
              <a:latin typeface="Times New Roman" pitchFamily="16" charset="0"/>
            </a:endParaRPr>
          </a:p>
          <a:p>
            <a:pPr algn="l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b="1" dirty="0" smtClean="0">
                <a:solidFill>
                  <a:srgbClr val="B80047"/>
                </a:solidFill>
                <a:latin typeface="Times New Roman" pitchFamily="16" charset="0"/>
              </a:rPr>
              <a:t>МГУ им. Н.П Огарева, квалификация:  ДИРИЖЕР НАРОДНОГО ХОРА, ПРЕПОДАВАТЕЛЬ КУЛЬТУРОЛОГИЧЕСКИХ ДИСЦИПЛИН, диплом БВС 0130268 от 15 июня 1998 </a:t>
            </a:r>
            <a:r>
              <a:rPr lang="ru-RU" altLang="ru-RU" sz="2800" b="1" dirty="0">
                <a:solidFill>
                  <a:srgbClr val="B80047"/>
                </a:solidFill>
                <a:latin typeface="Times New Roman" pitchFamily="16" charset="0"/>
              </a:rPr>
              <a:t>г.</a:t>
            </a:r>
          </a:p>
          <a:p>
            <a:pPr algn="l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b="1" dirty="0">
                <a:solidFill>
                  <a:srgbClr val="B80047"/>
                </a:solidFill>
                <a:latin typeface="Times New Roman" pitchFamily="16" charset="0"/>
              </a:rPr>
              <a:t>СМУ им. Л.П. </a:t>
            </a:r>
            <a:r>
              <a:rPr lang="ru-RU" altLang="ru-RU" sz="2800" b="1" dirty="0" err="1" smtClean="0">
                <a:solidFill>
                  <a:srgbClr val="B80047"/>
                </a:solidFill>
                <a:latin typeface="Times New Roman" pitchFamily="16" charset="0"/>
              </a:rPr>
              <a:t>Кирюкова</a:t>
            </a:r>
            <a:r>
              <a:rPr lang="ru-RU" altLang="ru-RU" sz="2800" b="1" dirty="0">
                <a:solidFill>
                  <a:srgbClr val="B80047"/>
                </a:solidFill>
                <a:latin typeface="Times New Roman" pitchFamily="16" charset="0"/>
              </a:rPr>
              <a:t> </a:t>
            </a:r>
            <a:r>
              <a:rPr lang="ru-RU" altLang="ru-RU" sz="2800" b="1" dirty="0" smtClean="0">
                <a:solidFill>
                  <a:srgbClr val="B80047"/>
                </a:solidFill>
                <a:latin typeface="Times New Roman" pitchFamily="16" charset="0"/>
              </a:rPr>
              <a:t>по специальности ФОРТЕПИАНО, квалификация: преподаватель, концертмейстер, диплом НТ </a:t>
            </a:r>
          </a:p>
          <a:p>
            <a:pPr algn="l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b="1" dirty="0" smtClean="0">
                <a:solidFill>
                  <a:srgbClr val="B80047"/>
                </a:solidFill>
                <a:latin typeface="Times New Roman" pitchFamily="16" charset="0"/>
              </a:rPr>
              <a:t>№ 228999, от 22 июня 1990 </a:t>
            </a:r>
            <a:r>
              <a:rPr lang="ru-RU" altLang="ru-RU" sz="2800" b="1" dirty="0">
                <a:solidFill>
                  <a:srgbClr val="B80047"/>
                </a:solidFill>
                <a:latin typeface="Times New Roman" pitchFamily="16" charset="0"/>
              </a:rPr>
              <a:t>г.</a:t>
            </a:r>
          </a:p>
          <a:p>
            <a:pPr algn="l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b="1" i="1" dirty="0">
                <a:solidFill>
                  <a:srgbClr val="B80047"/>
                </a:solidFill>
                <a:latin typeface="Times New Roman" pitchFamily="16" charset="0"/>
              </a:rPr>
              <a:t>Стаж педагогической </a:t>
            </a:r>
            <a:r>
              <a:rPr lang="ru-RU" altLang="ru-RU" sz="2800" b="1" i="1">
                <a:solidFill>
                  <a:srgbClr val="B80047"/>
                </a:solidFill>
                <a:latin typeface="Times New Roman" pitchFamily="16" charset="0"/>
              </a:rPr>
              <a:t>работы </a:t>
            </a:r>
            <a:r>
              <a:rPr lang="ru-RU" altLang="ru-RU" sz="2800" b="1" i="1" smtClean="0">
                <a:solidFill>
                  <a:srgbClr val="B80047"/>
                </a:solidFill>
                <a:latin typeface="Times New Roman" pitchFamily="16" charset="0"/>
              </a:rPr>
              <a:t>:</a:t>
            </a:r>
            <a:r>
              <a:rPr lang="ru-RU" altLang="ru-RU" sz="2800" b="1" smtClean="0">
                <a:solidFill>
                  <a:srgbClr val="B80047"/>
                </a:solidFill>
                <a:latin typeface="Times New Roman" pitchFamily="16" charset="0"/>
              </a:rPr>
              <a:t>19 </a:t>
            </a:r>
            <a:r>
              <a:rPr lang="ru-RU" altLang="ru-RU" sz="2800" b="1" dirty="0">
                <a:solidFill>
                  <a:srgbClr val="B80047"/>
                </a:solidFill>
                <a:latin typeface="Times New Roman" pitchFamily="16" charset="0"/>
              </a:rPr>
              <a:t>лет</a:t>
            </a:r>
          </a:p>
          <a:p>
            <a:pPr algn="l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b="1" i="1" dirty="0">
                <a:solidFill>
                  <a:srgbClr val="B80047"/>
                </a:solidFill>
                <a:latin typeface="Times New Roman" pitchFamily="16" charset="0"/>
              </a:rPr>
              <a:t>Общий трудовой стаж</a:t>
            </a:r>
            <a:r>
              <a:rPr lang="ru-RU" altLang="ru-RU" sz="2800" b="1" dirty="0">
                <a:solidFill>
                  <a:srgbClr val="B80047"/>
                </a:solidFill>
                <a:latin typeface="Times New Roman" pitchFamily="16" charset="0"/>
              </a:rPr>
              <a:t>: </a:t>
            </a:r>
            <a:r>
              <a:rPr lang="ru-RU" altLang="ru-RU" sz="2800" b="1" dirty="0" smtClean="0">
                <a:solidFill>
                  <a:srgbClr val="B80047"/>
                </a:solidFill>
                <a:latin typeface="Times New Roman" pitchFamily="16" charset="0"/>
              </a:rPr>
              <a:t>30 </a:t>
            </a:r>
            <a:r>
              <a:rPr lang="ru-RU" altLang="ru-RU" sz="2800" b="1" dirty="0">
                <a:solidFill>
                  <a:srgbClr val="B80047"/>
                </a:solidFill>
                <a:latin typeface="Times New Roman" pitchFamily="16" charset="0"/>
              </a:rPr>
              <a:t>лет</a:t>
            </a:r>
          </a:p>
          <a:p>
            <a:pPr algn="l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b="1" i="1" dirty="0">
                <a:solidFill>
                  <a:srgbClr val="B80047"/>
                </a:solidFill>
                <a:latin typeface="Times New Roman" pitchFamily="16" charset="0"/>
              </a:rPr>
              <a:t>Наличие квалификационной категории</a:t>
            </a:r>
            <a:r>
              <a:rPr lang="ru-RU" altLang="ru-RU" sz="2800" b="1" dirty="0">
                <a:solidFill>
                  <a:srgbClr val="B80047"/>
                </a:solidFill>
                <a:latin typeface="Times New Roman" pitchFamily="16" charset="0"/>
              </a:rPr>
              <a:t>: </a:t>
            </a:r>
            <a:r>
              <a:rPr lang="ru-RU" altLang="ru-RU" sz="2800" b="1" dirty="0" smtClean="0">
                <a:solidFill>
                  <a:srgbClr val="B80047"/>
                </a:solidFill>
                <a:latin typeface="Times New Roman" pitchFamily="16" charset="0"/>
              </a:rPr>
              <a:t>высшая КК</a:t>
            </a:r>
            <a:endParaRPr lang="ru-RU" altLang="ru-RU" sz="2800" b="1" dirty="0">
              <a:solidFill>
                <a:srgbClr val="B80047"/>
              </a:solidFill>
              <a:latin typeface="Times New Roman" pitchFamily="16" charset="0"/>
            </a:endParaRPr>
          </a:p>
          <a:p>
            <a:pPr algn="l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361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305800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>Выступления </a:t>
            </a:r>
            <a:r>
              <a:rPr lang="ru-RU" sz="2800" b="1" dirty="0"/>
              <a:t>на научно-практических конференциях, педагогических чтениях, семинарах, секциях, методических объединениях</a:t>
            </a:r>
          </a:p>
        </p:txBody>
      </p:sp>
      <p:pic>
        <p:nvPicPr>
          <p:cNvPr id="3" name="Picture 2" descr="C:\Users\User\Desktop\АТТЕСТАЦИЯ 2020\ДЛЯ ПРЕЗЕНТАЦИИ\2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6" y="1484784"/>
            <a:ext cx="3960442" cy="528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АТТЕСТАЦИЯ 2020\ДЛЯ ПРЕЗЕНТАЦИИ\IMG_20201128_2251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84784"/>
            <a:ext cx="3960440" cy="528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977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User\Desktop\АТТЕСТАЦИЯ 2020\ДЛЯ ПРЕЗЕНТАЦИИ\2019.jpg"/>
          <p:cNvPicPr>
            <a:picLocks noChangeAspect="1" noChangeArrowheads="1"/>
          </p:cNvPicPr>
          <p:nvPr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4282194" cy="5709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АТТЕСТАЦИЯ 2020\ДЛЯ ПРЕЗЕНТАЦИИ\20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980728"/>
            <a:ext cx="4282194" cy="5709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61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 descr="C:\Users\User\Desktop\АТТЕСТАЦИЯ 2020\ДЛЯ ПРЕЗЕНТАЦИИ\IMG_20201128_224347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62000"/>
            <a:ext cx="4716524" cy="628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665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109" y="548680"/>
            <a:ext cx="8305800" cy="70868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/>
              <a:t>Позитивная динамика доли учащихся, успевающих на «4» и «5» за предшествующий учебный год %.</a:t>
            </a:r>
            <a:endParaRPr lang="ru-RU" sz="2800" b="1" dirty="0"/>
          </a:p>
        </p:txBody>
      </p:sp>
      <p:pic>
        <p:nvPicPr>
          <p:cNvPr id="5122" name="Picture 2" descr="C:\Users\User\Desktop\АТТЕСТАЦИЯ 2020\ДЛЯ ПРЕЗЕНТАЦИИ\динамика.jpg"/>
          <p:cNvPicPr>
            <a:picLocks noChangeAspect="1" noChangeArrowheads="1"/>
          </p:cNvPicPr>
          <p:nvPr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340767"/>
            <a:ext cx="3888432" cy="5184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7175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704088"/>
            <a:ext cx="8136904" cy="924712"/>
          </a:xfrm>
        </p:spPr>
        <p:txBody>
          <a:bodyPr>
            <a:noAutofit/>
          </a:bodyPr>
          <a:lstStyle/>
          <a:p>
            <a:pPr algn="ctr">
              <a:lnSpc>
                <a:spcPct val="70000"/>
              </a:lnSpc>
            </a:pPr>
            <a:r>
              <a:rPr lang="ru-RU" sz="2800" b="1" dirty="0" smtClean="0"/>
              <a:t>Результаты участия обучающихся в профессиональных конкурсах, проводимых под патронатом Министерств культуры. </a:t>
            </a:r>
            <a:endParaRPr lang="ru-RU" sz="2800" dirty="0"/>
          </a:p>
        </p:txBody>
      </p:sp>
      <p:pic>
        <p:nvPicPr>
          <p:cNvPr id="1026" name="Picture 2" descr="C:\Users\User\Desktop\АТТЕСТАЦИЯ 2020\ДЛЯ ПРЕЗЕНТАЦИИ\IMG_20201128_23480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0" r="2663"/>
          <a:stretch/>
        </p:blipFill>
        <p:spPr bwMode="auto">
          <a:xfrm>
            <a:off x="971600" y="1916832"/>
            <a:ext cx="2952757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АТТЕСТАЦИЯ 2020\10 конкурсы, олимпиады\1 Макаров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960628"/>
            <a:ext cx="2951899" cy="408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281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АТТЕСТАЦИЯ 2020\10 конкурсы, олимпиады\5 Макаров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51" y="836711"/>
            <a:ext cx="3960440" cy="560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АТТЕСТАЦИЯ 2020\10 конкурсы, олимпиады\6 Есин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860" y="836712"/>
            <a:ext cx="3870029" cy="560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876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АТТЕСТАЦИЯ 2020\10 конкурсы, олимпиады\2 Есин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404664"/>
            <a:ext cx="2736304" cy="386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АТТЕСТАЦИЯ 2020\10 конкурсы, олимпиады\4 Макаров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935" y="1484784"/>
            <a:ext cx="2838073" cy="401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АТТЕСТАЦИЯ 2020\10 конкурсы, олимпиады\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062" y="2193228"/>
            <a:ext cx="3080615" cy="438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325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АТТЕСТАЦИЯ 2020\10 конкурсы, олимпиады\6 Макаров Л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76872"/>
            <a:ext cx="3055186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АТТЕСТАЦИЯ 2020\10 конкурсы, олимпиады\Вастома Лера Вика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690" y="1166723"/>
            <a:ext cx="2891716" cy="408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АТТЕСТАЦИЯ 2020\10 конкурсы, олимпиады\Посвящение Даш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540" y="179712"/>
            <a:ext cx="3247058" cy="459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781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User\Desktop\АТТЕСТАЦИЯ 2020\ДЛЯ ПРЕЗЕНТАЦИИ\IMG_20201128_23522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3" r="4305"/>
          <a:stretch/>
        </p:blipFill>
        <p:spPr bwMode="auto">
          <a:xfrm>
            <a:off x="3059832" y="413353"/>
            <a:ext cx="2880630" cy="418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АТТЕСТАЦИЯ 2020\10 конкурсы, олимпиады\Нурутдинов К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20" y="2222376"/>
            <a:ext cx="3024336" cy="4276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User\Desktop\АТТЕСТАЦИЯ 2020\10 конкурсы, олимпиады\Юшкина Д.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222377"/>
            <a:ext cx="3024336" cy="4276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735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284752"/>
          </a:xfrm>
        </p:spPr>
        <p:txBody>
          <a:bodyPr>
            <a:noAutofit/>
          </a:bodyPr>
          <a:lstStyle/>
          <a:p>
            <a:pPr algn="ctr">
              <a:lnSpc>
                <a:spcPct val="70000"/>
              </a:lnSpc>
            </a:pPr>
            <a:r>
              <a:rPr lang="ru-RU" sz="2800" b="1" dirty="0"/>
              <a:t>Результаты участия обучающихся в </a:t>
            </a:r>
            <a:r>
              <a:rPr lang="ru-RU" sz="2800" b="1" dirty="0" smtClean="0"/>
              <a:t>мероприятиях различных уровнях по учебной деятельности:</a:t>
            </a:r>
            <a:br>
              <a:rPr lang="ru-RU" sz="2800" b="1" dirty="0" smtClean="0"/>
            </a:br>
            <a:r>
              <a:rPr lang="ru-RU" sz="2800" b="1" dirty="0" smtClean="0"/>
              <a:t>предметные олимпиады, конкурсы, фестивали, выставки-конкурсы и т.д.</a:t>
            </a:r>
            <a:endParaRPr lang="ru-RU" sz="2800" dirty="0"/>
          </a:p>
        </p:txBody>
      </p:sp>
      <p:pic>
        <p:nvPicPr>
          <p:cNvPr id="6146" name="Picture 2" descr="C:\Users\User\Desktop\АТТЕСТАЦИЯ 2020\10 конкурсы, олимпиады\001 МУЗЫКА ЗВЕЗ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33" y="2132857"/>
            <a:ext cx="2905291" cy="407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АТТЕСТАЦИЯ 2020\10 конкурсы, олимпиады\002 МУЗЫКА ЗВЕЗД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139" y="2132856"/>
            <a:ext cx="2883913" cy="4078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ser\Desktop\АТТЕСТАЦИЯ 2020\10 конкурсы, олимпиады\Даша Витя Ансамбль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195" y="2027474"/>
            <a:ext cx="3033408" cy="428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1656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520" y="188640"/>
            <a:ext cx="86409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+mj-lt"/>
              </a:rPr>
              <a:t>Творческая </a:t>
            </a:r>
            <a:r>
              <a:rPr lang="ru-RU" sz="2400" b="1" dirty="0" smtClean="0">
                <a:solidFill>
                  <a:schemeClr val="tx2"/>
                </a:solidFill>
                <a:latin typeface="+mj-lt"/>
              </a:rPr>
              <a:t>характеристика </a:t>
            </a:r>
            <a:r>
              <a:rPr lang="ru-RU" sz="2400" b="1" dirty="0">
                <a:solidFill>
                  <a:schemeClr val="tx2"/>
                </a:solidFill>
                <a:latin typeface="+mj-lt"/>
              </a:rPr>
              <a:t>преподавателя по классу фортепиано Государственного казенного учреждения Республики Мордовия дополнительного образования</a:t>
            </a:r>
            <a:endParaRPr lang="ru-RU" sz="2400" dirty="0">
              <a:solidFill>
                <a:schemeClr val="tx2"/>
              </a:solidFill>
              <a:latin typeface="+mj-lt"/>
            </a:endParaRPr>
          </a:p>
          <a:p>
            <a:pPr algn="ctr"/>
            <a:r>
              <a:rPr lang="ru-RU" sz="2400" b="1" dirty="0">
                <a:solidFill>
                  <a:schemeClr val="tx2"/>
                </a:solidFill>
                <a:latin typeface="+mj-lt"/>
              </a:rPr>
              <a:t>«Республиканская детская музыкальная школа-интернат»</a:t>
            </a:r>
            <a:endParaRPr lang="ru-RU" sz="2400" dirty="0">
              <a:solidFill>
                <a:schemeClr val="tx2"/>
              </a:solidFill>
              <a:latin typeface="+mj-lt"/>
            </a:endParaRPr>
          </a:p>
          <a:p>
            <a:pPr algn="ctr"/>
            <a:r>
              <a:rPr lang="ru-RU" sz="2400" b="1" dirty="0">
                <a:solidFill>
                  <a:schemeClr val="tx2"/>
                </a:solidFill>
                <a:latin typeface="+mj-lt"/>
              </a:rPr>
              <a:t>Королевой Марины Валерьевны.</a:t>
            </a:r>
            <a:endParaRPr lang="ru-RU" sz="24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2127632"/>
            <a:ext cx="820891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+mj-lt"/>
              </a:rPr>
              <a:t>                </a:t>
            </a:r>
            <a:r>
              <a:rPr lang="ru-RU" dirty="0" smtClean="0">
                <a:solidFill>
                  <a:schemeClr val="tx2"/>
                </a:solidFill>
                <a:latin typeface="+mj-lt"/>
              </a:rPr>
              <a:t>Королева </a:t>
            </a:r>
            <a:r>
              <a:rPr lang="ru-RU" dirty="0">
                <a:solidFill>
                  <a:schemeClr val="tx2"/>
                </a:solidFill>
                <a:latin typeface="+mj-lt"/>
              </a:rPr>
              <a:t>Марина Валерьевна 1971 года рождения. В 1990 году окончила фортепианное отделение Саранского музыкального училища им. Л.П. </a:t>
            </a:r>
            <a:r>
              <a:rPr lang="ru-RU" dirty="0" err="1">
                <a:solidFill>
                  <a:schemeClr val="tx2"/>
                </a:solidFill>
                <a:latin typeface="+mj-lt"/>
              </a:rPr>
              <a:t>Кирюкова</a:t>
            </a:r>
            <a:r>
              <a:rPr lang="ru-RU" dirty="0">
                <a:solidFill>
                  <a:schemeClr val="tx2"/>
                </a:solidFill>
                <a:latin typeface="+mj-lt"/>
              </a:rPr>
              <a:t>, получив квалификацию «преподаватель фортепиано, концертмейстер». В этом же году начала свою трудовую деятельность в МГПИ им. М.Е. </a:t>
            </a:r>
            <a:r>
              <a:rPr lang="ru-RU" dirty="0" err="1">
                <a:solidFill>
                  <a:schemeClr val="tx2"/>
                </a:solidFill>
                <a:latin typeface="+mj-lt"/>
              </a:rPr>
              <a:t>Евсевьева</a:t>
            </a:r>
            <a:r>
              <a:rPr lang="ru-RU" dirty="0">
                <a:solidFill>
                  <a:schemeClr val="tx2"/>
                </a:solidFill>
                <a:latin typeface="+mj-lt"/>
              </a:rPr>
              <a:t>. В 1991году перешла на работу в МГУ им. Н.П. Огарева на вновь открывшийся факультет Национальной культуры в качестве концертмейстера. В 1998 году окончила вышеназванный факультет по специальности «</a:t>
            </a:r>
            <a:r>
              <a:rPr lang="ru-RU" dirty="0" err="1">
                <a:solidFill>
                  <a:schemeClr val="tx2"/>
                </a:solidFill>
                <a:latin typeface="+mj-lt"/>
              </a:rPr>
              <a:t>Дирижирование</a:t>
            </a:r>
            <a:r>
              <a:rPr lang="ru-RU" dirty="0">
                <a:solidFill>
                  <a:schemeClr val="tx2"/>
                </a:solidFill>
                <a:latin typeface="+mj-lt"/>
              </a:rPr>
              <a:t>», получив квалификацию «дирижер народного хора, преподаватель хоровых, культурологических дисциплин». В 2003 году была переведена на должность преподавателя кафедры народной музыки. С 2000 по 2004 год обучалась в аспирантуре на кафедре Культурология по специальности «Эстетика». За это время имеет 11 публикаций в научных журналах. В 2008 году перешла на работу в РДМШИ. Общий трудовой стаж составляет 30 лет, педагогический стаж – 19 лет, в данном учреждении в данной должности 12 лет.</a:t>
            </a:r>
          </a:p>
          <a:p>
            <a:pPr algn="just"/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32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7286" y="130728"/>
            <a:ext cx="8305800" cy="1500776"/>
          </a:xfrm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</a:pPr>
            <a:r>
              <a:rPr lang="ru-RU" sz="2800" b="1" dirty="0" smtClean="0"/>
              <a:t>Количество учащихся, принимающих участие в конкурсах, фестивалях, выставках различного уровня за </a:t>
            </a:r>
            <a:r>
              <a:rPr lang="ru-RU" sz="2800" b="1" dirty="0" err="1" smtClean="0"/>
              <a:t>межаттестационный</a:t>
            </a:r>
            <a:r>
              <a:rPr lang="ru-RU" sz="2800" b="1" dirty="0" smtClean="0"/>
              <a:t> период (7).</a:t>
            </a:r>
            <a:br>
              <a:rPr lang="ru-RU" sz="2800" b="1" dirty="0" smtClean="0"/>
            </a:br>
            <a:r>
              <a:rPr lang="ru-RU" sz="2800" b="1" dirty="0" smtClean="0"/>
              <a:t> </a:t>
            </a:r>
            <a:endParaRPr lang="ru-RU" sz="2800" dirty="0"/>
          </a:p>
        </p:txBody>
      </p:sp>
      <p:pic>
        <p:nvPicPr>
          <p:cNvPr id="7170" name="Picture 2" descr="C:\Users\User\Desktop\АТТЕСТАЦИЯ 2020\ДЛЯ ПРЕЗЕНТАЦИИ\IMG_20201006_1006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436779"/>
            <a:ext cx="3960440" cy="5280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851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АТТЕСТАЦИЯ 2020\10 конкурсы, олимпиады\19 Ангелина (1).BMP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1" t="7885"/>
          <a:stretch/>
        </p:blipFill>
        <p:spPr bwMode="auto">
          <a:xfrm>
            <a:off x="2411760" y="531006"/>
            <a:ext cx="2016223" cy="2743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User\Desktop\АТТЕСТАЦИЯ 2020\10 конкурсы, олимпиады\Нурутдинов К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43370"/>
            <a:ext cx="2132484" cy="301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User\Desktop\АТТЕСТАЦИЯ 2020\10 конкурсы, олимпиады\Юшкина Д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343" y="3483558"/>
            <a:ext cx="2132484" cy="301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User\Desktop\АТТЕСТАЦИЯ 2020\ДЛЯ ПРЕЗЕНТАЦИИ\IMG_20201129_01100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92" t="2037" b="2037"/>
          <a:stretch/>
        </p:blipFill>
        <p:spPr bwMode="auto">
          <a:xfrm>
            <a:off x="3563888" y="3274967"/>
            <a:ext cx="2409866" cy="333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User\Desktop\АТТЕСТАЦИЯ 2020\10 конкурсы, олимпиады\001 МУЗЫКА ЗВЕЗД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63" y="116632"/>
            <a:ext cx="1866059" cy="26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User\Desktop\АТТЕСТАЦИЯ 2020\10 конкурсы, олимпиады\4 Макаров (1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560" y="98607"/>
            <a:ext cx="1877776" cy="265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User\Desktop\ДИПЛОМЫ 2016-2020\ДИПЛОМЫ 2019-2020\15 Есина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531006"/>
            <a:ext cx="1984126" cy="277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458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852704"/>
          </a:xfrm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smtClean="0"/>
              <a:t>Участие преподавателя или учащихся в мероприятиях концертно-просветительского, художественно-творческого характера.</a:t>
            </a:r>
            <a:endParaRPr lang="ru-RU" sz="2400" dirty="0"/>
          </a:p>
        </p:txBody>
      </p:sp>
      <p:pic>
        <p:nvPicPr>
          <p:cNvPr id="9218" name="Picture 2" descr="C:\Users\User\Desktop\АТТЕСТАЦИЯ 2020\ДЛЯ ПРЕЗЕНТАЦИИ\IMG_20201006_1007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679" y="1628800"/>
            <a:ext cx="3834426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727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User\Desktop\АТТЕСТАЦИЯ 2020\ДЛЯ ПРЕЗЕНТАЦИИ\IMG_20201129_014336.jpg"/>
          <p:cNvPicPr>
            <a:picLocks noChangeAspect="1" noChangeArrowheads="1"/>
          </p:cNvPicPr>
          <p:nvPr/>
        </p:nvPicPr>
        <p:blipFill rotWithShape="1"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84" t="3007" b="7595"/>
          <a:stretch/>
        </p:blipFill>
        <p:spPr bwMode="auto">
          <a:xfrm>
            <a:off x="5974002" y="620689"/>
            <a:ext cx="2630446" cy="3282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User\Desktop\АТТЕСТАЦИЯ 2020\ДЛЯ ПРЕЗЕНТАЦИИ\IMG_20201129_0144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727515"/>
            <a:ext cx="345638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User\Desktop\АТТЕСТАЦИЯ 2020\ДЛЯ ПРЕЗЕНТАЦИИ\IMG_20201129_014421.jpg"/>
          <p:cNvPicPr>
            <a:picLocks noChangeAspect="1" noChangeArrowheads="1"/>
          </p:cNvPicPr>
          <p:nvPr/>
        </p:nvPicPr>
        <p:blipFill>
          <a:blip r:embed="rId6" cstate="print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255797"/>
            <a:ext cx="2538282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User\Desktop\АТТЕСТАЦИЯ 2020\ДЛЯ ПРЕЗЕНТАЦИИ\IMG_20201129_014402.jpg"/>
          <p:cNvPicPr>
            <a:picLocks noChangeAspect="1" noChangeArrowheads="1"/>
          </p:cNvPicPr>
          <p:nvPr/>
        </p:nvPicPr>
        <p:blipFill>
          <a:blip r:embed="rId8" cstate="print">
            <a:grayscl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24944"/>
            <a:ext cx="2558820" cy="341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436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8527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/>
              <a:t>Поступление учащихся в </a:t>
            </a:r>
            <a:r>
              <a:rPr lang="ru-RU" sz="2800" b="1" dirty="0" err="1" smtClean="0"/>
              <a:t>ССУЗы</a:t>
            </a:r>
            <a:r>
              <a:rPr lang="ru-RU" sz="2800" b="1" dirty="0" smtClean="0"/>
              <a:t> и ВУЗы за </a:t>
            </a:r>
            <a:r>
              <a:rPr lang="ru-RU" sz="2800" b="1" dirty="0" err="1" smtClean="0"/>
              <a:t>межаттестационный</a:t>
            </a:r>
            <a:r>
              <a:rPr lang="ru-RU" sz="2800" b="1" dirty="0" smtClean="0"/>
              <a:t> период.</a:t>
            </a:r>
            <a:endParaRPr lang="ru-RU" sz="2800" b="1" dirty="0"/>
          </a:p>
        </p:txBody>
      </p:sp>
      <p:pic>
        <p:nvPicPr>
          <p:cNvPr id="11266" name="Picture 2" descr="C:\Users\User\Desktop\АТТЕСТАЦИЯ 2020\ДЛЯ ПРЕЗЕНТАЦИИ\IMG_20201005_1047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800596"/>
            <a:ext cx="6504723" cy="4878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083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esktop\АТТЕСТАЦИЯ 2020\ДЛЯ ПРЕЗЕНТАЦИИ\IMG_20201005_10473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3" t="4168" b="4436"/>
          <a:stretch/>
        </p:blipFill>
        <p:spPr bwMode="auto">
          <a:xfrm>
            <a:off x="1073368" y="1268759"/>
            <a:ext cx="7074432" cy="496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865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708688"/>
          </a:xfrm>
        </p:spPr>
        <p:txBody>
          <a:bodyPr>
            <a:noAutofit/>
          </a:bodyPr>
          <a:lstStyle/>
          <a:p>
            <a:pPr algn="ctr">
              <a:lnSpc>
                <a:spcPct val="70000"/>
              </a:lnSpc>
            </a:pPr>
            <a:r>
              <a:rPr lang="ru-RU" sz="2800" b="1" dirty="0" smtClean="0"/>
              <a:t>Наличие авторских учебно-методических пособий (публикации в профессиональных изданиях).</a:t>
            </a:r>
            <a:endParaRPr lang="ru-RU" sz="2800" b="1" dirty="0"/>
          </a:p>
        </p:txBody>
      </p:sp>
      <p:pic>
        <p:nvPicPr>
          <p:cNvPr id="13314" name="Picture 2" descr="C:\Users\User\Desktop\АТТЕСТАЦИЯ 2020\ДЛЯ ПРЕЗЕНТАЦИИ\IMG_20201129_014522.jpg"/>
          <p:cNvPicPr>
            <a:picLocks noChangeAspect="1" noChangeArrowheads="1"/>
          </p:cNvPicPr>
          <p:nvPr/>
        </p:nvPicPr>
        <p:blipFill rotWithShape="1"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7"/>
          <a:stretch/>
        </p:blipFill>
        <p:spPr bwMode="auto">
          <a:xfrm>
            <a:off x="668740" y="1556792"/>
            <a:ext cx="3431171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User\Desktop\АТТЕСТАЦИЯ 2020\ДЛЯ ПРЕЗЕНТАЦИИ\IMG_20201129_0147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486" y="1556792"/>
            <a:ext cx="3564396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25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\Desktop\АТТЕСТАЦИЯ 2020\ДЛЯ ПРЕЗЕНТАЦИИ\IMG_20201129_014558.jpg"/>
          <p:cNvPicPr>
            <a:picLocks noChangeAspect="1" noChangeArrowheads="1"/>
          </p:cNvPicPr>
          <p:nvPr/>
        </p:nvPicPr>
        <p:blipFill rotWithShape="1"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31" r="3199"/>
          <a:stretch/>
        </p:blipFill>
        <p:spPr bwMode="auto">
          <a:xfrm>
            <a:off x="450374" y="833358"/>
            <a:ext cx="3998785" cy="5691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User\Desktop\АТТЕСТАЦИЯ 2020\ДЛЯ ПРЕЗЕНТАЦИИ\IMG_20201129_01463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86"/>
          <a:stretch/>
        </p:blipFill>
        <p:spPr bwMode="auto">
          <a:xfrm>
            <a:off x="4743020" y="833358"/>
            <a:ext cx="4077452" cy="5691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539552" y="6093296"/>
            <a:ext cx="390960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539552" y="6237312"/>
            <a:ext cx="390960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676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1428" y="1412776"/>
            <a:ext cx="424847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tx2"/>
                </a:solidFill>
                <a:latin typeface="+mj-lt"/>
              </a:rPr>
              <a:t>Признание высокого профессионализма, в </a:t>
            </a:r>
            <a:r>
              <a:rPr lang="ru-RU" sz="2800" b="1" dirty="0" err="1">
                <a:solidFill>
                  <a:schemeClr val="tx2"/>
                </a:solidFill>
                <a:latin typeface="+mj-lt"/>
              </a:rPr>
              <a:t>т.ч</a:t>
            </a:r>
            <a:r>
              <a:rPr lang="ru-RU" sz="2800" b="1" dirty="0">
                <a:solidFill>
                  <a:schemeClr val="tx2"/>
                </a:solidFill>
                <a:latin typeface="+mj-lt"/>
              </a:rPr>
              <a:t>.:</a:t>
            </a:r>
          </a:p>
          <a:p>
            <a:pPr algn="ctr"/>
            <a:r>
              <a:rPr lang="ru-RU" sz="2800" b="1" dirty="0">
                <a:solidFill>
                  <a:schemeClr val="tx2"/>
                </a:solidFill>
                <a:latin typeface="+mj-lt"/>
              </a:rPr>
              <a:t>наличие грамот, благодарственных писем, полученных за работу преподавателя </a:t>
            </a:r>
            <a:r>
              <a:rPr lang="ru-RU" sz="2800" b="1" i="1" dirty="0">
                <a:solidFill>
                  <a:schemeClr val="tx2"/>
                </a:solidFill>
                <a:latin typeface="+mj-lt"/>
              </a:rPr>
              <a:t>(за </a:t>
            </a:r>
            <a:r>
              <a:rPr lang="ru-RU" sz="2800" b="1" i="1" dirty="0" err="1">
                <a:solidFill>
                  <a:schemeClr val="tx2"/>
                </a:solidFill>
                <a:latin typeface="+mj-lt"/>
              </a:rPr>
              <a:t>межаттестационный</a:t>
            </a:r>
            <a:r>
              <a:rPr lang="ru-RU" sz="2800" b="1" i="1" dirty="0">
                <a:solidFill>
                  <a:schemeClr val="tx2"/>
                </a:solidFill>
                <a:latin typeface="+mj-lt"/>
              </a:rPr>
              <a:t> период)</a:t>
            </a:r>
            <a:endParaRPr lang="ru-RU" sz="2800" b="1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15362" name="Picture 2" descr="C:\Users\User\Desktop\АТТЕСТАЦИЯ 2020\10 конкурсы, олимпиады\7 Королева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96752"/>
            <a:ext cx="3888432" cy="549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726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317683"/>
            <a:ext cx="4572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>
                <a:solidFill>
                  <a:schemeClr val="tx2"/>
                </a:solidFill>
                <a:latin typeface="+mj-lt"/>
              </a:rPr>
              <a:t>Наличие наград (грамот. благодарственных писем), полученных за работу в области культуры и искусства</a:t>
            </a:r>
          </a:p>
          <a:p>
            <a:pPr algn="ctr"/>
            <a:r>
              <a:rPr lang="ru-RU" sz="2800" b="1" i="1" dirty="0">
                <a:solidFill>
                  <a:schemeClr val="tx2"/>
                </a:solidFill>
                <a:latin typeface="+mj-lt"/>
              </a:rPr>
              <a:t> (независимо от года получения)</a:t>
            </a:r>
            <a:endParaRPr lang="ru-RU" sz="2800" b="1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16386" name="Picture 2" descr="C:\Users\User\Desktop\АТТЕСТАЦИЯ 2020\ДЛЯ ПРЕЗЕНТАЦИИ\IMG_20201129_015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6" t="1953"/>
          <a:stretch/>
        </p:blipFill>
        <p:spPr bwMode="auto">
          <a:xfrm>
            <a:off x="5050857" y="1419367"/>
            <a:ext cx="3719199" cy="510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295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0703" y="548680"/>
            <a:ext cx="8568952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chemeClr val="tx2"/>
                </a:solidFill>
                <a:latin typeface="+mj-lt"/>
              </a:rPr>
              <a:t>         За </a:t>
            </a:r>
            <a:r>
              <a:rPr lang="ru-RU" dirty="0">
                <a:solidFill>
                  <a:schemeClr val="tx2"/>
                </a:solidFill>
                <a:latin typeface="+mj-lt"/>
              </a:rPr>
              <a:t>время работы Королева М.В. показала себя грамотным специалистом, умеющим найти контакт с детьми, поставить и реализовать учебные цели с учетом возрастных и индивидуальных особенностей учащихся. На занятиях использует цифровые, электронные образовательные ресурсы. Королева М.В. помогает организовать самостоятельную работу учащихся, уделяет большое внимание общению с родителями учеников. </a:t>
            </a:r>
          </a:p>
          <a:p>
            <a:pPr algn="just"/>
            <a:r>
              <a:rPr lang="ru-RU" dirty="0" smtClean="0">
                <a:solidFill>
                  <a:schemeClr val="tx2"/>
                </a:solidFill>
                <a:latin typeface="+mj-lt"/>
              </a:rPr>
              <a:t>          С </a:t>
            </a:r>
            <a:r>
              <a:rPr lang="ru-RU" dirty="0">
                <a:solidFill>
                  <a:schemeClr val="tx2"/>
                </a:solidFill>
                <a:latin typeface="+mj-lt"/>
              </a:rPr>
              <a:t>2013 года Королева М.В. является заведующей фортепианным отделением РДМШИ. Активно занимается методической работой. В 2013-2014гг. составила рабочие программы фортепианного отделения по предметам: Исполнительская практика, Ансамбль, Концертмейстерский класс, в 2015г. разработала программу учебного предмета «Фортепиано» для специальностей «Струнные инструменты», «Духовые и ударные инструменты», «Народные инструменты». </a:t>
            </a:r>
            <a:endParaRPr lang="ru-RU" dirty="0" smtClean="0">
              <a:solidFill>
                <a:schemeClr val="tx2"/>
              </a:solidFill>
              <a:latin typeface="+mj-lt"/>
            </a:endParaRPr>
          </a:p>
          <a:p>
            <a:pPr algn="just"/>
            <a:r>
              <a:rPr lang="ru-RU" dirty="0" smtClean="0">
                <a:solidFill>
                  <a:schemeClr val="tx2"/>
                </a:solidFill>
                <a:latin typeface="+mj-lt"/>
              </a:rPr>
              <a:t>            Королева </a:t>
            </a:r>
            <a:r>
              <a:rPr lang="ru-RU" dirty="0">
                <a:solidFill>
                  <a:schemeClr val="tx2"/>
                </a:solidFill>
                <a:latin typeface="+mj-lt"/>
              </a:rPr>
              <a:t>М.В. постоянно повышает свой профессиональный уровень: посещает концерты, семинары, мастер-классы, открытые уроки:</a:t>
            </a:r>
          </a:p>
          <a:p>
            <a:pPr algn="just"/>
            <a:r>
              <a:rPr lang="ru-RU" dirty="0">
                <a:solidFill>
                  <a:schemeClr val="tx2"/>
                </a:solidFill>
                <a:latin typeface="+mj-lt"/>
              </a:rPr>
              <a:t>– курсы повышения квалификации по программе: «Теория и методика профессиональной деятельности» для преподавателей дисциплины «Фортепиано» детских школ искусств (Государственное бюджетное учреждение культуры «Национальная библиотека им. А.С. Пушкина РМ» 2018);</a:t>
            </a:r>
          </a:p>
          <a:p>
            <a:pPr algn="just"/>
            <a:r>
              <a:rPr lang="ru-RU" dirty="0">
                <a:solidFill>
                  <a:schemeClr val="tx2"/>
                </a:solidFill>
                <a:latin typeface="+mj-lt"/>
              </a:rPr>
              <a:t>– курсы повышения квалификации по программе «Современные образовательные методики обучения игре на фортепиано» для преподавателей специальных дисциплин в классе фортепиано (ДМШ. ДШИ, СПО, ВУЗ – ФГБОУ ВО «Краснодарский государственный институт культуры»).</a:t>
            </a:r>
          </a:p>
          <a:p>
            <a:pPr algn="just"/>
            <a:endParaRPr lang="ru-RU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448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0817" y="1052736"/>
            <a:ext cx="856895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chemeClr val="tx2"/>
                </a:solidFill>
                <a:latin typeface="+mj-lt"/>
              </a:rPr>
              <a:t>– участие Макарова Алексея (7 класс) в мастер-классе преподавателя кафедры камерного ансамбля МГК им. П.И. Чайковского Максима </a:t>
            </a:r>
            <a:r>
              <a:rPr lang="ru-RU" dirty="0" err="1">
                <a:solidFill>
                  <a:schemeClr val="tx2"/>
                </a:solidFill>
                <a:latin typeface="+mj-lt"/>
              </a:rPr>
              <a:t>Пурыжинского</a:t>
            </a:r>
            <a:r>
              <a:rPr lang="ru-RU" dirty="0">
                <a:solidFill>
                  <a:schemeClr val="tx2"/>
                </a:solidFill>
                <a:latin typeface="+mj-lt"/>
              </a:rPr>
              <a:t> и доцента кафедры камерного ансамбля и квартета РАМ им. Гнесиных Ирины Селивановой (фортепиано, СМУ им. Л.П. </a:t>
            </a:r>
            <a:r>
              <a:rPr lang="ru-RU" dirty="0" err="1">
                <a:solidFill>
                  <a:schemeClr val="tx2"/>
                </a:solidFill>
                <a:latin typeface="+mj-lt"/>
              </a:rPr>
              <a:t>Кирюкова</a:t>
            </a:r>
            <a:r>
              <a:rPr lang="ru-RU" dirty="0">
                <a:solidFill>
                  <a:schemeClr val="tx2"/>
                </a:solidFill>
                <a:latin typeface="+mj-lt"/>
              </a:rPr>
              <a:t>, 16.10.2019);</a:t>
            </a:r>
          </a:p>
          <a:p>
            <a:pPr algn="just"/>
            <a:r>
              <a:rPr lang="ru-RU" dirty="0">
                <a:solidFill>
                  <a:schemeClr val="tx2"/>
                </a:solidFill>
                <a:latin typeface="+mj-lt"/>
              </a:rPr>
              <a:t>– открытый урок с уч. 7 класса Макаровым Алексеем на республиканских курсах повышения квалификации по теме «Работа над различными типами фактуры в произведении сложной формы», 02.03.2020).</a:t>
            </a:r>
          </a:p>
          <a:p>
            <a:pPr algn="just"/>
            <a:r>
              <a:rPr lang="ru-RU" dirty="0">
                <a:solidFill>
                  <a:schemeClr val="tx2"/>
                </a:solidFill>
                <a:latin typeface="+mj-lt"/>
              </a:rPr>
              <a:t>С 2013 г. регулярно принимает участие в работе научно-практических конференциях, проходящих при поддержке МИНОБРНАУКИ РФ в ФГБОУ ВО «МГУ им. Н.П. Огарева» ИНК:</a:t>
            </a:r>
          </a:p>
          <a:p>
            <a:pPr algn="just"/>
            <a:r>
              <a:rPr lang="ru-RU" dirty="0">
                <a:solidFill>
                  <a:schemeClr val="tx2"/>
                </a:solidFill>
                <a:latin typeface="+mj-lt"/>
              </a:rPr>
              <a:t>– Всероссийская научно-практическая конференция с международным участием: «Музыкальная культура финно-угорских народов: проблемы изучения, сохранения и преемственности» (2013, 2015);</a:t>
            </a:r>
          </a:p>
          <a:p>
            <a:pPr algn="just"/>
            <a:r>
              <a:rPr lang="ru-RU" dirty="0">
                <a:solidFill>
                  <a:schemeClr val="tx2"/>
                </a:solidFill>
                <a:latin typeface="+mj-lt"/>
              </a:rPr>
              <a:t>– Всероссийская научно-практическая конференция с международным участием: «Культурные миры финно-</a:t>
            </a:r>
            <a:r>
              <a:rPr lang="ru-RU" dirty="0" err="1">
                <a:solidFill>
                  <a:schemeClr val="tx2"/>
                </a:solidFill>
                <a:latin typeface="+mj-lt"/>
              </a:rPr>
              <a:t>угрии</a:t>
            </a:r>
            <a:r>
              <a:rPr lang="ru-RU" dirty="0">
                <a:solidFill>
                  <a:schemeClr val="tx2"/>
                </a:solidFill>
                <a:latin typeface="+mj-lt"/>
              </a:rPr>
              <a:t>: опыт прошлого в моделях будущего» (2016);</a:t>
            </a:r>
          </a:p>
          <a:p>
            <a:pPr algn="just"/>
            <a:r>
              <a:rPr lang="ru-RU" dirty="0">
                <a:solidFill>
                  <a:schemeClr val="tx2"/>
                </a:solidFill>
                <a:latin typeface="+mj-lt"/>
              </a:rPr>
              <a:t>– </a:t>
            </a:r>
            <a:r>
              <a:rPr lang="en-US" dirty="0">
                <a:solidFill>
                  <a:schemeClr val="tx2"/>
                </a:solidFill>
                <a:latin typeface="+mj-lt"/>
              </a:rPr>
              <a:t>II</a:t>
            </a:r>
            <a:r>
              <a:rPr lang="ru-RU" dirty="0">
                <a:solidFill>
                  <a:schemeClr val="tx2"/>
                </a:solidFill>
                <a:latin typeface="+mj-lt"/>
              </a:rPr>
              <a:t> Региональная научно-практическая конференция «Музыкальное искусство и образование в Республике Мордовия» (2018);</a:t>
            </a:r>
          </a:p>
          <a:p>
            <a:pPr algn="just"/>
            <a:r>
              <a:rPr lang="ru-RU" dirty="0">
                <a:solidFill>
                  <a:schemeClr val="tx2"/>
                </a:solidFill>
                <a:latin typeface="+mj-lt"/>
              </a:rPr>
              <a:t>– Международная научно-практическая конференция «Символический капитал традиционной культуры: опыт прошлого в моделях будущего» (2018</a:t>
            </a:r>
            <a:r>
              <a:rPr lang="ru-RU" dirty="0" smtClean="0">
                <a:solidFill>
                  <a:schemeClr val="tx2"/>
                </a:solidFill>
                <a:latin typeface="+mj-lt"/>
              </a:rPr>
              <a:t>);</a:t>
            </a:r>
            <a:endParaRPr lang="ru-RU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9619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980728"/>
            <a:ext cx="864096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chemeClr val="tx2"/>
                </a:solidFill>
                <a:latin typeface="+mj-lt"/>
              </a:rPr>
              <a:t>– </a:t>
            </a:r>
            <a:r>
              <a:rPr lang="en-US" dirty="0">
                <a:solidFill>
                  <a:schemeClr val="tx2"/>
                </a:solidFill>
                <a:latin typeface="+mj-lt"/>
              </a:rPr>
              <a:t>III</a:t>
            </a:r>
            <a:r>
              <a:rPr lang="ru-RU" dirty="0">
                <a:solidFill>
                  <a:schemeClr val="tx2"/>
                </a:solidFill>
                <a:latin typeface="+mj-lt"/>
              </a:rPr>
              <a:t> Региональная научно-практическая конференция «Музыкальное искусство и образование в Республике Мордовия: теория, методология, практика» (2019);</a:t>
            </a:r>
          </a:p>
          <a:p>
            <a:pPr algn="just"/>
            <a:r>
              <a:rPr lang="ru-RU" dirty="0" smtClean="0">
                <a:solidFill>
                  <a:schemeClr val="tx2"/>
                </a:solidFill>
                <a:latin typeface="+mj-lt"/>
              </a:rPr>
              <a:t>– </a:t>
            </a:r>
            <a:r>
              <a:rPr lang="en-US" dirty="0">
                <a:solidFill>
                  <a:schemeClr val="tx2"/>
                </a:solidFill>
                <a:latin typeface="+mj-lt"/>
              </a:rPr>
              <a:t>IV</a:t>
            </a:r>
            <a:r>
              <a:rPr lang="ru-RU" dirty="0">
                <a:solidFill>
                  <a:schemeClr val="tx2"/>
                </a:solidFill>
                <a:latin typeface="+mj-lt"/>
              </a:rPr>
              <a:t> Региональная научно-практическая конференция «Музыкальное искусство и образование в Республике Мордовия: теория, методология, практика» (2020);</a:t>
            </a:r>
          </a:p>
          <a:p>
            <a:pPr algn="just"/>
            <a:r>
              <a:rPr lang="ru-RU" dirty="0">
                <a:solidFill>
                  <a:schemeClr val="tx2"/>
                </a:solidFill>
                <a:latin typeface="+mj-lt"/>
              </a:rPr>
              <a:t>имеет несколько публикаций по проблемам музыкальной педагогики.</a:t>
            </a:r>
          </a:p>
          <a:p>
            <a:pPr algn="just"/>
            <a:r>
              <a:rPr lang="ru-RU" dirty="0">
                <a:solidFill>
                  <a:schemeClr val="tx2"/>
                </a:solidFill>
                <a:latin typeface="+mj-lt"/>
              </a:rPr>
              <a:t>В настоящее время выпускники класса Королевой М.В. продолжают свое обучение на фортепианном отделении СМУ им Л.П. </a:t>
            </a:r>
            <a:r>
              <a:rPr lang="ru-RU" dirty="0" err="1">
                <a:solidFill>
                  <a:schemeClr val="tx2"/>
                </a:solidFill>
                <a:latin typeface="+mj-lt"/>
              </a:rPr>
              <a:t>Кирюкова</a:t>
            </a:r>
            <a:r>
              <a:rPr lang="ru-RU" dirty="0">
                <a:solidFill>
                  <a:schemeClr val="tx2"/>
                </a:solidFill>
                <a:latin typeface="+mj-lt"/>
              </a:rPr>
              <a:t> (Юшкина Дарья – 3 курс, Нурутдинов Кирилл – 2 курс).</a:t>
            </a:r>
          </a:p>
          <a:p>
            <a:pPr algn="just"/>
            <a:r>
              <a:rPr lang="ru-RU" dirty="0">
                <a:solidFill>
                  <a:schemeClr val="tx2"/>
                </a:solidFill>
                <a:latin typeface="+mj-lt"/>
              </a:rPr>
              <a:t>Королева М.В. принимает участие в различных мероприятиях в качестве концертного исполнителя. Наиболее значимые из них</a:t>
            </a:r>
            <a:r>
              <a:rPr lang="ru-RU" dirty="0" smtClean="0">
                <a:solidFill>
                  <a:schemeClr val="tx2"/>
                </a:solidFill>
                <a:latin typeface="+mj-lt"/>
              </a:rPr>
              <a:t>:</a:t>
            </a:r>
          </a:p>
          <a:p>
            <a:r>
              <a:rPr lang="ru-RU" dirty="0">
                <a:solidFill>
                  <a:schemeClr val="tx2"/>
                </a:solidFill>
                <a:latin typeface="+mj-lt"/>
              </a:rPr>
              <a:t>– Концерт «Слушаем Моцарта», посвященный 260-летию со рождения композитора (Саранское музыкальное училище им. Л.П </a:t>
            </a:r>
            <a:r>
              <a:rPr lang="ru-RU" dirty="0" err="1">
                <a:solidFill>
                  <a:schemeClr val="tx2"/>
                </a:solidFill>
                <a:latin typeface="+mj-lt"/>
              </a:rPr>
              <a:t>Кирюкова</a:t>
            </a:r>
            <a:r>
              <a:rPr lang="ru-RU" dirty="0">
                <a:solidFill>
                  <a:schemeClr val="tx2"/>
                </a:solidFill>
                <a:latin typeface="+mj-lt"/>
              </a:rPr>
              <a:t> 2016);</a:t>
            </a:r>
          </a:p>
          <a:p>
            <a:r>
              <a:rPr lang="ru-RU" dirty="0">
                <a:solidFill>
                  <a:schemeClr val="tx2"/>
                </a:solidFill>
                <a:latin typeface="+mj-lt"/>
              </a:rPr>
              <a:t>– Концерт фортепианной музыки композиторов Мордовии в рамках межрегиональной творческой школы «Страна детства» (Саранское музыкальное училище им. Л.П. </a:t>
            </a:r>
            <a:r>
              <a:rPr lang="ru-RU" dirty="0" err="1">
                <a:solidFill>
                  <a:schemeClr val="tx2"/>
                </a:solidFill>
                <a:latin typeface="+mj-lt"/>
              </a:rPr>
              <a:t>Кирюкова</a:t>
            </a:r>
            <a:r>
              <a:rPr lang="ru-RU" dirty="0">
                <a:solidFill>
                  <a:schemeClr val="tx2"/>
                </a:solidFill>
                <a:latin typeface="+mj-lt"/>
              </a:rPr>
              <a:t> 2016).</a:t>
            </a:r>
          </a:p>
          <a:p>
            <a:r>
              <a:rPr lang="ru-RU" dirty="0">
                <a:solidFill>
                  <a:schemeClr val="tx2"/>
                </a:solidFill>
                <a:latin typeface="+mj-lt"/>
              </a:rPr>
              <a:t>– Концерт фортепианной музыки композиторов Мордовии, посвященный 35-летию Союза композиторов Мордовии (ДМШ № 1, 2017).</a:t>
            </a:r>
          </a:p>
          <a:p>
            <a:r>
              <a:rPr lang="ru-RU" dirty="0">
                <a:solidFill>
                  <a:schemeClr val="tx2"/>
                </a:solidFill>
                <a:latin typeface="+mj-lt"/>
              </a:rPr>
              <a:t>– Концерт-презентация сборника </a:t>
            </a:r>
            <a:r>
              <a:rPr lang="ru-RU" dirty="0" err="1">
                <a:solidFill>
                  <a:schemeClr val="tx2"/>
                </a:solidFill>
                <a:latin typeface="+mj-lt"/>
              </a:rPr>
              <a:t>Н.Кошелевой</a:t>
            </a:r>
            <a:r>
              <a:rPr lang="ru-RU" dirty="0">
                <a:solidFill>
                  <a:schemeClr val="tx2"/>
                </a:solidFill>
                <a:latin typeface="+mj-lt"/>
              </a:rPr>
              <a:t> «Ансамбли для фортепиано в 4 руки» (Саранское музыкальное училище им. Л.П. </a:t>
            </a:r>
            <a:r>
              <a:rPr lang="ru-RU" dirty="0" err="1">
                <a:solidFill>
                  <a:schemeClr val="tx2"/>
                </a:solidFill>
                <a:latin typeface="+mj-lt"/>
              </a:rPr>
              <a:t>Кирюкова</a:t>
            </a:r>
            <a:r>
              <a:rPr lang="ru-RU" dirty="0">
                <a:solidFill>
                  <a:schemeClr val="tx2"/>
                </a:solidFill>
                <a:latin typeface="+mj-lt"/>
              </a:rPr>
              <a:t> 2018).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427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63668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КОПИИ ДИПЛОМОВ.</a:t>
            </a:r>
            <a:endParaRPr lang="ru-RU" b="1" dirty="0"/>
          </a:p>
        </p:txBody>
      </p:sp>
      <p:pic>
        <p:nvPicPr>
          <p:cNvPr id="2051" name="Picture 3" descr="C:\Users\User\Desktop\Дипл об окончании и справки\дипл.уч-щ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91410"/>
            <a:ext cx="9012201" cy="300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582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Дипл об окончании и справки\сканирование0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67" y="982023"/>
            <a:ext cx="7928946" cy="571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920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8064896" cy="853254"/>
          </a:xfrm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</a:pPr>
            <a:r>
              <a:rPr lang="ru-RU" sz="3200" b="1" dirty="0" smtClean="0"/>
              <a:t>Повышение квалификации, профессиональная переподготовка.</a:t>
            </a:r>
            <a:endParaRPr lang="ru-RU" sz="3200" b="1" dirty="0"/>
          </a:p>
        </p:txBody>
      </p:sp>
      <p:pic>
        <p:nvPicPr>
          <p:cNvPr id="1027" name="Picture 3" descr="C:\Users\User\Desktop\IMG_20201128_222011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507" y="1412776"/>
            <a:ext cx="7256901" cy="522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33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C:\Users\User\Desktop\АТТЕСТАЦИЯ 2020\01 Королева Марина Валерьевн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78433"/>
            <a:ext cx="8196742" cy="579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840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980</TotalTime>
  <Words>1012</Words>
  <Application>Microsoft Office PowerPoint</Application>
  <PresentationFormat>Экран (4:3)</PresentationFormat>
  <Paragraphs>48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Поток</vt:lpstr>
      <vt:lpstr>      Министерство образования РМ Портфолио  Королевой Марины Валерьевны,  преподавателя ГКУ РМ ДОД «Республиканская детская музыкальная школа-интернат», г.о.Саранск </vt:lpstr>
      <vt:lpstr>Презентация PowerPoint</vt:lpstr>
      <vt:lpstr>Презентация PowerPoint</vt:lpstr>
      <vt:lpstr>Презентация PowerPoint</vt:lpstr>
      <vt:lpstr>Презентация PowerPoint</vt:lpstr>
      <vt:lpstr>КОПИИ ДИПЛОМОВ.</vt:lpstr>
      <vt:lpstr>Презентация PowerPoint</vt:lpstr>
      <vt:lpstr>Повышение квалификации, профессиональная переподготовка.</vt:lpstr>
      <vt:lpstr>Презентация PowerPoint</vt:lpstr>
      <vt:lpstr> Выступления на научно-практических конференциях, педагогических чтениях, семинарах, секциях, методических объединениях</vt:lpstr>
      <vt:lpstr>Презентация PowerPoint</vt:lpstr>
      <vt:lpstr>Презентация PowerPoint</vt:lpstr>
      <vt:lpstr>Позитивная динамика доли учащихся, успевающих на «4» и «5» за предшествующий учебный год %.</vt:lpstr>
      <vt:lpstr>Результаты участия обучающихся в профессиональных конкурсах, проводимых под патронатом Министерств культуры. 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Результаты участия обучающихся в мероприятиях различных уровнях по учебной деятельности: предметные олимпиады, конкурсы, фестивали, выставки-конкурсы и т.д.</vt:lpstr>
      <vt:lpstr>Количество учащихся, принимающих участие в конкурсах, фестивалях, выставках различного уровня за межаттестационный период (7).  </vt:lpstr>
      <vt:lpstr>Презентация PowerPoint</vt:lpstr>
      <vt:lpstr>Участие преподавателя или учащихся в мероприятиях концертно-просветительского, художественно-творческого характера.</vt:lpstr>
      <vt:lpstr>Презентация PowerPoint</vt:lpstr>
      <vt:lpstr>Поступление учащихся в ССУЗы и ВУЗы за межаттестационный период.</vt:lpstr>
      <vt:lpstr>Презентация PowerPoint</vt:lpstr>
      <vt:lpstr>Наличие авторских учебно-методических пособий (публикации в профессиональных изданиях).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  Портфолио  Королевой Марины Валерьевны,  преподавателя ГКУ РМ ДОД «Республиканская детская музыкальная школа-интернат», г.о.Саранск </dc:title>
  <dc:creator>User</dc:creator>
  <cp:lastModifiedBy>User</cp:lastModifiedBy>
  <cp:revision>92</cp:revision>
  <dcterms:created xsi:type="dcterms:W3CDTF">2015-10-04T17:23:56Z</dcterms:created>
  <dcterms:modified xsi:type="dcterms:W3CDTF">2020-12-06T18:35:12Z</dcterms:modified>
</cp:coreProperties>
</file>