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47"/>
  </p:notesMasterIdLst>
  <p:sldIdLst>
    <p:sldId id="258" r:id="rId2"/>
    <p:sldId id="267" r:id="rId3"/>
    <p:sldId id="438" r:id="rId4"/>
    <p:sldId id="378" r:id="rId5"/>
    <p:sldId id="450" r:id="rId6"/>
    <p:sldId id="443" r:id="rId7"/>
    <p:sldId id="451" r:id="rId8"/>
    <p:sldId id="377" r:id="rId9"/>
    <p:sldId id="411" r:id="rId10"/>
    <p:sldId id="415" r:id="rId11"/>
    <p:sldId id="274" r:id="rId12"/>
    <p:sldId id="439" r:id="rId13"/>
    <p:sldId id="334" r:id="rId14"/>
    <p:sldId id="429" r:id="rId15"/>
    <p:sldId id="300" r:id="rId16"/>
    <p:sldId id="447" r:id="rId17"/>
    <p:sldId id="431" r:id="rId18"/>
    <p:sldId id="432" r:id="rId19"/>
    <p:sldId id="281" r:id="rId20"/>
    <p:sldId id="440" r:id="rId21"/>
    <p:sldId id="352" r:id="rId22"/>
    <p:sldId id="391" r:id="rId23"/>
    <p:sldId id="433" r:id="rId24"/>
    <p:sldId id="321" r:id="rId25"/>
    <p:sldId id="434" r:id="rId26"/>
    <p:sldId id="324" r:id="rId27"/>
    <p:sldId id="375" r:id="rId28"/>
    <p:sldId id="441" r:id="rId29"/>
    <p:sldId id="363" r:id="rId30"/>
    <p:sldId id="442" r:id="rId31"/>
    <p:sldId id="326" r:id="rId32"/>
    <p:sldId id="448" r:id="rId33"/>
    <p:sldId id="330" r:id="rId34"/>
    <p:sldId id="422" r:id="rId35"/>
    <p:sldId id="392" r:id="rId36"/>
    <p:sldId id="421" r:id="rId37"/>
    <p:sldId id="449" r:id="rId38"/>
    <p:sldId id="424" r:id="rId39"/>
    <p:sldId id="402" r:id="rId40"/>
    <p:sldId id="445" r:id="rId41"/>
    <p:sldId id="395" r:id="rId42"/>
    <p:sldId id="426" r:id="rId43"/>
    <p:sldId id="446" r:id="rId44"/>
    <p:sldId id="427" r:id="rId45"/>
    <p:sldId id="403" r:id="rId46"/>
  </p:sldIdLst>
  <p:sldSz cx="9144000" cy="6858000" type="screen4x3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457F"/>
    <a:srgbClr val="2B1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>
        <p:scale>
          <a:sx n="80" d="100"/>
          <a:sy n="80" d="100"/>
        </p:scale>
        <p:origin x="-2514" y="-7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5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5CBB9-816C-45EA-8377-A3C1B257A280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C77D7-D2F6-4C2A-8EA1-3A1C9CFFAB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564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89F2-6B23-45DE-A701-E3937A23D81E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EB43-9E89-4AB2-9C25-47C53BD88D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89F2-6B23-45DE-A701-E3937A23D81E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EB43-9E89-4AB2-9C25-47C53BD88D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89F2-6B23-45DE-A701-E3937A23D81E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EB43-9E89-4AB2-9C25-47C53BD88D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89F2-6B23-45DE-A701-E3937A23D81E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EB43-9E89-4AB2-9C25-47C53BD88D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89F2-6B23-45DE-A701-E3937A23D81E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EB43-9E89-4AB2-9C25-47C53BD88D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89F2-6B23-45DE-A701-E3937A23D81E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EB43-9E89-4AB2-9C25-47C53BD88D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89F2-6B23-45DE-A701-E3937A23D81E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EB43-9E89-4AB2-9C25-47C53BD88D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89F2-6B23-45DE-A701-E3937A23D81E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EB43-9E89-4AB2-9C25-47C53BD88D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89F2-6B23-45DE-A701-E3937A23D81E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EB43-9E89-4AB2-9C25-47C53BD88D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89F2-6B23-45DE-A701-E3937A23D81E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EB43-9E89-4AB2-9C25-47C53BD88D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89F2-6B23-45DE-A701-E3937A23D81E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9EB43-9E89-4AB2-9C25-47C53BD88D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989F2-6B23-45DE-A701-E3937A23D81E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9EB43-9E89-4AB2-9C25-47C53BD88D4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10.wdp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sportal.ru/gomayurova-tatyana-petrovna" TargetMode="External"/><Relationship Id="rId2" Type="http://schemas.openxmlformats.org/officeDocument/2006/relationships/hyperlink" Target="https://ds104sar.schoolrm.ru/sveden/employees/11248/186589/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12.wdp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14.wdp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5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17.wdp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19.wdp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microsoft.com/office/2007/relationships/hdphoto" Target="../media/hdphoto22.wdp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24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76035"/>
            <a:ext cx="8858312" cy="976701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2B18B8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SimSun" charset="-122"/>
                <a:cs typeface="Times New Roman" panose="02020603050405020304" pitchFamily="18" charset="0"/>
              </a:rPr>
              <a:t>Министерство образования</a:t>
            </a:r>
            <a:r>
              <a:rPr lang="ru-RU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2B18B8"/>
                </a:solidFill>
                <a:latin typeface="Times New Roman" panose="02020603050405020304" pitchFamily="18" charset="0"/>
                <a:ea typeface="SimSun" charset="-122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2B18B8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SimSun" charset="-122"/>
                <a:cs typeface="Times New Roman" panose="02020603050405020304" pitchFamily="18" charset="0"/>
              </a:rPr>
              <a:t>Республики Мордовия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2B18B8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052736"/>
            <a:ext cx="8821644" cy="5662412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 fontScale="92500" lnSpcReduction="10000"/>
          </a:bodyPr>
          <a:lstStyle/>
          <a:p>
            <a:pPr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SimSun" charset="-122"/>
                <a:cs typeface="Times New Roman" panose="02020603050405020304" pitchFamily="18" charset="0"/>
              </a:rPr>
              <a:t>                                      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2B18B8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SimSun" charset="-122"/>
                <a:cs typeface="Times New Roman" panose="02020603050405020304" pitchFamily="18" charset="0"/>
              </a:rPr>
              <a:t>Портфолио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2B18B8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charset="-122"/>
                <a:cs typeface="Times New Roman" panose="02020603050405020304" pitchFamily="18" charset="0"/>
              </a:rPr>
              <a:t> </a:t>
            </a:r>
          </a:p>
          <a:p>
            <a:pPr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SimSun" charset="-122"/>
              <a:cs typeface="Times New Roman" panose="02020603050405020304" pitchFamily="18" charset="0"/>
            </a:endParaRPr>
          </a:p>
          <a:p>
            <a:pPr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SimSun" charset="-122"/>
              <a:cs typeface="Times New Roman" panose="02020603050405020304" pitchFamily="18" charset="0"/>
            </a:endParaRPr>
          </a:p>
          <a:p>
            <a:pPr marL="0" lvl="0" indent="0"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9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SimSun" charset="-122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Clr>
                <a:srgbClr val="F79646">
                  <a:lumMod val="75000"/>
                </a:srgbClr>
              </a:buClr>
              <a:buNone/>
              <a:defRPr/>
            </a:pPr>
            <a:endParaRPr lang="ru-RU" sz="1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Clr>
                <a:srgbClr val="F79646">
                  <a:lumMod val="75000"/>
                </a:srgbClr>
              </a:buClr>
              <a:buNone/>
              <a:defRPr/>
            </a:pPr>
            <a:endParaRPr lang="ru-RU" sz="1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Clr>
                <a:srgbClr val="F79646">
                  <a:lumMod val="75000"/>
                </a:srgbClr>
              </a:buClr>
              <a:buNone/>
              <a:defRPr/>
            </a:pPr>
            <a:endParaRPr lang="ru-RU" sz="1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Clr>
                <a:srgbClr val="F79646">
                  <a:lumMod val="75000"/>
                </a:srgbClr>
              </a:buClr>
              <a:buNone/>
              <a:defRPr/>
            </a:pPr>
            <a:endParaRPr lang="ru-RU" sz="1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9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SimSun" charset="-122"/>
              <a:cs typeface="Times New Roman" pitchFamily="18" charset="0"/>
            </a:endParaRPr>
          </a:p>
          <a:p>
            <a:pPr marL="0" lvl="0" indent="0"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900" b="1" dirty="0" smtClean="0">
                <a:solidFill>
                  <a:srgbClr val="2B18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SimSun" charset="-122"/>
                <a:cs typeface="Times New Roman" pitchFamily="18" charset="0"/>
              </a:rPr>
              <a:t>Гомаюровой Татьяны Петровны</a:t>
            </a:r>
          </a:p>
          <a:p>
            <a:pPr marL="0" lvl="0" indent="0"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 smtClean="0">
                <a:solidFill>
                  <a:srgbClr val="2B18B8"/>
                </a:solidFill>
                <a:latin typeface="Times New Roman" pitchFamily="18" charset="0"/>
                <a:ea typeface="SimSun" charset="-122"/>
                <a:cs typeface="Times New Roman" pitchFamily="18" charset="0"/>
              </a:rPr>
              <a:t>Музыкального руководителя МАДОУ «Детский сад №104 комбинированного вида»</a:t>
            </a:r>
          </a:p>
          <a:p>
            <a:pPr marL="0" lvl="0" indent="0">
              <a:spcBef>
                <a:spcPts val="0"/>
              </a:spcBef>
              <a:buClr>
                <a:srgbClr val="F79646">
                  <a:lumMod val="75000"/>
                </a:srgbClr>
              </a:buClr>
              <a:buNone/>
              <a:defRPr/>
            </a:pPr>
            <a:endParaRPr lang="ru-RU" sz="1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Clr>
                <a:srgbClr val="F79646">
                  <a:lumMod val="75000"/>
                </a:srgbClr>
              </a:buClr>
              <a:buNone/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Дата 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рождения: 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22. 08.1974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marL="0" lvl="0" indent="0">
              <a:spcBef>
                <a:spcPts val="0"/>
              </a:spcBef>
              <a:buClr>
                <a:srgbClr val="F79646">
                  <a:lumMod val="75000"/>
                </a:srgbClr>
              </a:buClr>
              <a:buNone/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высшее,  МГПИ им. М.Е</a:t>
            </a:r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Евсевьева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marL="0" lvl="0" indent="0">
              <a:spcBef>
                <a:spcPts val="0"/>
              </a:spcBef>
              <a:buClr>
                <a:srgbClr val="F79646">
                  <a:lumMod val="75000"/>
                </a:srgbClr>
              </a:buClr>
              <a:buNone/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«Музыкальное образование».</a:t>
            </a:r>
          </a:p>
          <a:p>
            <a:pPr marL="0" lvl="0" indent="0">
              <a:spcBef>
                <a:spcPts val="0"/>
              </a:spcBef>
              <a:buClr>
                <a:srgbClr val="F79646">
                  <a:lumMod val="75000"/>
                </a:srgbClr>
              </a:buClr>
              <a:buNone/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музыки.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Clr>
                <a:srgbClr val="F79646">
                  <a:lumMod val="75000"/>
                </a:srgbClr>
              </a:buClr>
              <a:buNone/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ДВС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0412028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Clr>
                <a:srgbClr val="F79646">
                  <a:lumMod val="75000"/>
                </a:srgbClr>
              </a:buClr>
              <a:buNone/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30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июня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2000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Clr>
                <a:srgbClr val="F79646">
                  <a:lumMod val="75000"/>
                </a:srgbClr>
              </a:buClr>
              <a:buNone/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Переподготовка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ГБОУ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ДПО (ПК) С МРИО, музыкальный руководитель 2014 г.  </a:t>
            </a:r>
          </a:p>
          <a:p>
            <a:pPr marL="0" lvl="0" indent="0">
              <a:spcBef>
                <a:spcPts val="0"/>
              </a:spcBef>
              <a:buClr>
                <a:srgbClr val="F79646">
                  <a:lumMod val="75000"/>
                </a:srgbClr>
              </a:buClr>
              <a:buNone/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itchFamily="16" charset="0"/>
              </a:rPr>
              <a:t>Общий трудовой стаж: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6" charset="0"/>
              </a:rPr>
              <a:t>28 лет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Clr>
                <a:srgbClr val="F79646">
                  <a:lumMod val="75000"/>
                </a:srgbClr>
              </a:buClr>
              <a:buNone/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21 год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Clr>
                <a:srgbClr val="F79646">
                  <a:lumMod val="75000"/>
                </a:srgbClr>
              </a:buClr>
              <a:buNone/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высшая квалификационная категория</a:t>
            </a:r>
          </a:p>
          <a:p>
            <a:pPr marL="0" lvl="0" indent="0">
              <a:spcBef>
                <a:spcPts val="0"/>
              </a:spcBef>
              <a:buClr>
                <a:srgbClr val="F79646">
                  <a:lumMod val="75000"/>
                </a:srgbClr>
              </a:buClr>
              <a:buNone/>
              <a:defRPr/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Дата последней  аттестации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Приказ №234  от 23. 03. 2017 г.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SimSun" charset="-122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80000"/>
              </a:lnSpc>
              <a:spcBef>
                <a:spcPts val="400"/>
              </a:spcBef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SimSun" charset="-122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556792"/>
            <a:ext cx="1789628" cy="208337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15436" cy="6500858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АТТЕСТАЦИЯ 2021\Аттестация надо!!!\Оксане на проверку (1)_page-0001.jpg"/>
          <p:cNvPicPr>
            <a:picLocks noChangeAspect="1" noChangeArrowheads="1"/>
          </p:cNvPicPr>
          <p:nvPr/>
        </p:nvPicPr>
        <p:blipFill rotWithShape="1">
          <a:blip r:embed="rId2" cstate="print"/>
          <a:srcRect l="3548" t="1930" r="2267"/>
          <a:stretch/>
        </p:blipFill>
        <p:spPr bwMode="auto">
          <a:xfrm>
            <a:off x="368135" y="332656"/>
            <a:ext cx="4085112" cy="6015764"/>
          </a:xfrm>
          <a:prstGeom prst="rect">
            <a:avLst/>
          </a:prstGeom>
          <a:noFill/>
          <a:ln>
            <a:solidFill>
              <a:srgbClr val="2B18B8"/>
            </a:solidFill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0" t="2807" b="2696"/>
          <a:stretch/>
        </p:blipFill>
        <p:spPr bwMode="auto">
          <a:xfrm>
            <a:off x="4543546" y="332656"/>
            <a:ext cx="4336159" cy="6015764"/>
          </a:xfrm>
          <a:prstGeom prst="rect">
            <a:avLst/>
          </a:prstGeom>
          <a:noFill/>
          <a:ln>
            <a:solidFill>
              <a:srgbClr val="2B18B8"/>
            </a:solidFill>
          </a:ln>
        </p:spPr>
      </p:pic>
    </p:spTree>
    <p:extLst>
      <p:ext uri="{BB962C8B-B14F-4D97-AF65-F5344CB8AC3E}">
        <p14:creationId xmlns:p14="http://schemas.microsoft.com/office/powerpoint/2010/main" val="249695604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ru-RU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2B1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в: </a:t>
            </a:r>
            <a: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2B1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2B1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2B1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</a:t>
            </a:r>
            <a:r>
              <a:rPr lang="ru-RU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2B1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выставках; турнирах; соревнованиях; акциях; фестивалях.</a:t>
            </a:r>
            <a:r>
              <a:rPr lang="ru-RU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2B1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2B1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68" t="3768" r="5054" b="2985"/>
          <a:stretch/>
        </p:blipFill>
        <p:spPr bwMode="auto">
          <a:xfrm>
            <a:off x="683568" y="2276873"/>
            <a:ext cx="3009658" cy="4408936"/>
          </a:xfrm>
          <a:prstGeom prst="rect">
            <a:avLst/>
          </a:prstGeom>
          <a:noFill/>
          <a:ln w="9525">
            <a:solidFill>
              <a:srgbClr val="2B18B8"/>
            </a:solidFill>
            <a:miter lim="800000"/>
            <a:headEnd/>
            <a:tailEnd/>
          </a:ln>
        </p:spPr>
      </p:pic>
      <p:pic>
        <p:nvPicPr>
          <p:cNvPr id="5" name="Рисунок 4" descr="E:\Аттестация\1 место Ритм 2016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2214554"/>
            <a:ext cx="3643338" cy="4643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35067"/>
            <a:ext cx="4572000" cy="672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9422" y="0"/>
            <a:ext cx="4594578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932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E:\Свидетельства, сертификаты\Диплом Гарина Вар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  <p:pic>
        <p:nvPicPr>
          <p:cNvPr id="6" name="Picture 2" descr="https://upload2.schoolrm.ru/resize_cache/1845803/c3bed4c46e3bebf9034448fed65e7b8e/iblock/b70/b70aeccf05bdfda0fabd023a05c55793/11cd5f912272b1c2170fb9622166fa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2912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15436" cy="6500858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F:\АТТЕСТАЦИЯ 2021\скрины документов\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14290"/>
            <a:ext cx="4309349" cy="6364576"/>
          </a:xfrm>
          <a:prstGeom prst="rect">
            <a:avLst/>
          </a:prstGeom>
          <a:noFill/>
        </p:spPr>
      </p:pic>
      <p:pic>
        <p:nvPicPr>
          <p:cNvPr id="8" name="Picture 2" descr="F:\АТТЕСТАЦИЯ 2021\скрины документов\76 лет Побед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4117971" cy="64293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89146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15436" cy="6500858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411760" y="548680"/>
            <a:ext cx="4123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2B1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публикаций.</a:t>
            </a:r>
            <a:endParaRPr lang="ru-RU" sz="2800" b="1" dirty="0">
              <a:solidFill>
                <a:srgbClr val="2B18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1264704"/>
            <a:ext cx="3786784" cy="5258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Home-pc\Desktop\svidetelstvo-2465680-12550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4704"/>
            <a:ext cx="3386709" cy="5230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15436" cy="6500858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12" y="285728"/>
            <a:ext cx="4169211" cy="29813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3500438"/>
            <a:ext cx="4355976" cy="31149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82" y="3536091"/>
            <a:ext cx="3780474" cy="270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146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15436" cy="6500858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Home-pc\Desktop\svidetelstvo-2465659-124417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4539711" cy="6260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2000240"/>
            <a:ext cx="3779912" cy="283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019928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15436" cy="6500858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Ð¡Ð²Ð¸Ð´ÐµÑÐµÐ»ÑÑÑÐ²Ð¾ Ð¾ Ð¿ÑÐ±Ð»Ð¸ÐºÐ°ÑÐ¸Ð¸ â 25859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4000528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Метод2\Desktop\1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72726"/>
            <a:ext cx="4426633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363693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15436" cy="6429420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/>
            </a:r>
            <a:b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</a:b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itchFamily="66" charset="0"/>
            </a:endParaRPr>
          </a:p>
        </p:txBody>
      </p:sp>
      <p:pic>
        <p:nvPicPr>
          <p:cNvPr id="4" name="Рисунок 3" descr="C:\Users\Метод2\Desktop\5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brightnessContrast bright="25000" contrast="3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4876" y="1643050"/>
            <a:ext cx="3643338" cy="4833961"/>
          </a:xfrm>
          <a:prstGeom prst="rect">
            <a:avLst/>
          </a:prstGeom>
          <a:noFill/>
          <a:ln w="9525">
            <a:solidFill>
              <a:srgbClr val="2B18B8"/>
            </a:solidFill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7387" y="1643050"/>
            <a:ext cx="3477259" cy="4786346"/>
          </a:xfrm>
          <a:prstGeom prst="rect">
            <a:avLst/>
          </a:prstGeom>
          <a:noFill/>
          <a:ln w="9525">
            <a:solidFill>
              <a:srgbClr val="2B18B8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14348" y="357166"/>
            <a:ext cx="76710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2B1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Выступление на заседаниях методических советов, 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2B1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научно-практических конференциях, пед. чтениях, 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2B1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семинарах, секциях, форумах, радиопередачах (очно).</a:t>
            </a:r>
            <a:endParaRPr lang="ru-RU" sz="2400" dirty="0">
              <a:solidFill>
                <a:srgbClr val="2B18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786874" cy="6500858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ru-RU" sz="3200" b="1" dirty="0">
                <a:solidFill>
                  <a:srgbClr val="2B18B8"/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</a:t>
            </a:r>
            <a:r>
              <a:rPr lang="ru-RU" sz="3200" b="1" dirty="0" smtClean="0">
                <a:solidFill>
                  <a:srgbClr val="2B18B8"/>
                </a:solidFill>
                <a:latin typeface="Times New Roman" pitchFamily="18" charset="0"/>
                <a:cs typeface="Times New Roman" pitchFamily="18" charset="0"/>
              </a:rPr>
              <a:t>опыта:</a:t>
            </a:r>
            <a:br>
              <a:rPr lang="ru-RU" sz="3200" b="1" dirty="0" smtClean="0">
                <a:solidFill>
                  <a:srgbClr val="2B18B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Сайт МАДОУ «Детский сад №104»</a:t>
            </a:r>
            <a:r>
              <a:rPr lang="ru-RU" sz="2000" b="1" dirty="0" smtClean="0">
                <a:solidFill>
                  <a:srgbClr val="2B18B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2B18B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hlinkClick r:id="rId2"/>
              </a:rPr>
              <a:t>https://ds104sar.schoolrm.ru/sveden/employees/11248/186589/</a:t>
            </a:r>
            <a:r>
              <a:rPr lang="ru-RU" sz="2000" dirty="0" smtClean="0">
                <a:solidFill>
                  <a:srgbClr val="FF0000"/>
                </a:solidFill>
                <a:hlinkClick r:id="rId2"/>
              </a:rPr>
              <a:t/>
            </a:r>
            <a:br>
              <a:rPr lang="ru-RU" sz="2000" dirty="0" smtClean="0">
                <a:solidFill>
                  <a:srgbClr val="FF0000"/>
                </a:solidFill>
                <a:hlinkClick r:id="rId2"/>
              </a:rPr>
            </a:b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Приложения, иллюстрирующие работу музыкального руководителя: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en-US" sz="2000" dirty="0" smtClean="0">
                <a:hlinkClick r:id="rId3"/>
              </a:rPr>
              <a:t>https://nsportal.ru/gomayurova-tatyana-petrovna</a:t>
            </a:r>
            <a:r>
              <a:rPr lang="ru-RU" sz="2000" dirty="0">
                <a:solidFill>
                  <a:prstClr val="black"/>
                </a:solidFill>
                <a:ea typeface="+mn-ea"/>
                <a:cs typeface="+mn-cs"/>
                <a:hlinkClick r:id="rId3"/>
              </a:rPr>
              <a:t/>
            </a:r>
            <a:br>
              <a:rPr lang="ru-RU" sz="2000" dirty="0">
                <a:solidFill>
                  <a:prstClr val="black"/>
                </a:solidFill>
                <a:ea typeface="+mn-ea"/>
                <a:cs typeface="+mn-cs"/>
                <a:hlinkClick r:id="rId3"/>
              </a:rPr>
            </a:b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323528" y="166613"/>
            <a:ext cx="8604448" cy="64533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" name="Рисунок 7" descr="C:\Users\Метод2\Desktop\8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7158" y="214290"/>
            <a:ext cx="4286280" cy="643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Метод2\Desktop\9.jpg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50000"/>
          <a:stretch/>
        </p:blipFill>
        <p:spPr bwMode="auto">
          <a:xfrm>
            <a:off x="4701469" y="219574"/>
            <a:ext cx="4250561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533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323528" y="166613"/>
            <a:ext cx="8604448" cy="64533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 descr="C:\Users\Метод2\Desktop\10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30422" y="231044"/>
            <a:ext cx="4429156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Метод2\Desktop\11.jpg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50000"/>
          <a:stretch/>
        </p:blipFill>
        <p:spPr bwMode="auto">
          <a:xfrm>
            <a:off x="4752684" y="266763"/>
            <a:ext cx="4214842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533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Метод2\Desktop\1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817" y="117566"/>
            <a:ext cx="8759901" cy="652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74" y="188640"/>
            <a:ext cx="8715436" cy="6429420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/>
            </a:r>
            <a:b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</a:b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28794" y="357166"/>
            <a:ext cx="500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B1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7. Проведение открытых занятий, </a:t>
            </a:r>
          </a:p>
          <a:p>
            <a:pPr algn="ctr"/>
            <a:r>
              <a:rPr lang="ru-RU" sz="2400" b="1" dirty="0" smtClean="0">
                <a:solidFill>
                  <a:srgbClr val="2B1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мастер – классов, мероприятий.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190" y="1285860"/>
            <a:ext cx="3561304" cy="5035492"/>
          </a:xfrm>
          <a:prstGeom prst="rect">
            <a:avLst/>
          </a:prstGeom>
          <a:ln>
            <a:solidFill>
              <a:srgbClr val="2B18B8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113" y="1285860"/>
            <a:ext cx="3788656" cy="5214974"/>
          </a:xfrm>
          <a:prstGeom prst="rect">
            <a:avLst/>
          </a:prstGeom>
          <a:noFill/>
          <a:ln>
            <a:solidFill>
              <a:srgbClr val="2B18B8"/>
            </a:solidFill>
          </a:ln>
        </p:spPr>
      </p:pic>
    </p:spTree>
    <p:extLst>
      <p:ext uri="{BB962C8B-B14F-4D97-AF65-F5344CB8AC3E}">
        <p14:creationId xmlns:p14="http://schemas.microsoft.com/office/powerpoint/2010/main" val="364551858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786874" cy="6572296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2B1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деятельность.</a:t>
            </a:r>
            <a:r>
              <a:rPr lang="ru-RU" sz="3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2B1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2B1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2B18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786874" cy="6572296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ru-RU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Метод2\Desktop\3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57752" y="1643050"/>
            <a:ext cx="3710216" cy="5040560"/>
          </a:xfrm>
          <a:prstGeom prst="rect">
            <a:avLst/>
          </a:prstGeom>
          <a:noFill/>
          <a:ln w="9525">
            <a:solidFill>
              <a:srgbClr val="2B18B8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55844" y="406419"/>
            <a:ext cx="79995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2B1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 – педагогическая активность педагога: </a:t>
            </a:r>
          </a:p>
          <a:p>
            <a:pPr algn="ctr"/>
            <a:r>
              <a:rPr lang="ru-RU" sz="2400" b="1" smtClean="0">
                <a:solidFill>
                  <a:srgbClr val="2B1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комиссиях, </a:t>
            </a:r>
          </a:p>
          <a:p>
            <a:pPr algn="ctr"/>
            <a:r>
              <a:rPr lang="ru-RU" sz="2400" b="1" smtClean="0">
                <a:solidFill>
                  <a:srgbClr val="2B1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сообществах, в жюри конкурсов.</a:t>
            </a:r>
            <a:endParaRPr lang="ru-RU" sz="2400" b="1" dirty="0">
              <a:solidFill>
                <a:srgbClr val="2B18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561" y="1714488"/>
            <a:ext cx="3529159" cy="4857784"/>
          </a:xfrm>
          <a:prstGeom prst="rect">
            <a:avLst/>
          </a:prstGeom>
          <a:noFill/>
          <a:ln w="9525">
            <a:solidFill>
              <a:srgbClr val="2B18B8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9061248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8439"/>
            <a:ext cx="4202082" cy="638448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680" y="263804"/>
            <a:ext cx="4381438" cy="636911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786874" cy="6572296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285728"/>
            <a:ext cx="4325420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285728"/>
            <a:ext cx="4000528" cy="614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29424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786874" cy="6572296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357166"/>
            <a:ext cx="4493141" cy="625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29424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6572296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ru-RU" sz="6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itchFamily="66" charset="0"/>
              </a:rPr>
              <a:t/>
            </a:r>
            <a:br>
              <a:rPr lang="ru-RU" sz="6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itchFamily="66" charset="0"/>
              </a:rPr>
            </a:b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910" y="1430416"/>
            <a:ext cx="3786214" cy="5211612"/>
          </a:xfrm>
          <a:prstGeom prst="rect">
            <a:avLst/>
          </a:prstGeom>
          <a:noFill/>
          <a:ln w="9525">
            <a:solidFill>
              <a:srgbClr val="2B18B8"/>
            </a:solidFill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1479583"/>
            <a:ext cx="3714776" cy="5113279"/>
          </a:xfrm>
          <a:prstGeom prst="rect">
            <a:avLst/>
          </a:prstGeom>
          <a:noFill/>
          <a:ln w="9525">
            <a:solidFill>
              <a:srgbClr val="2B18B8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57224" y="428604"/>
            <a:ext cx="7429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2B1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10. Реализация регионального компонента в образовательном процессе.</a:t>
            </a:r>
            <a:endParaRPr lang="ru-RU" sz="2800" b="1" dirty="0">
              <a:solidFill>
                <a:srgbClr val="2B18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34520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15436" cy="6500858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1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F:\АТТЕСТАЦИЯ 2021\Аттестация надо!!!\плагиат.jpg"/>
          <p:cNvPicPr/>
          <p:nvPr/>
        </p:nvPicPr>
        <p:blipFill>
          <a:blip r:embed="rId2"/>
          <a:srcRect l="10810" t="7600" r="10844"/>
          <a:stretch>
            <a:fillRect/>
          </a:stretch>
        </p:blipFill>
        <p:spPr bwMode="auto">
          <a:xfrm>
            <a:off x="1000100" y="714356"/>
            <a:ext cx="7248525" cy="4914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6572296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ru-RU" sz="6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itchFamily="66" charset="0"/>
              </a:rPr>
              <a:t/>
            </a:r>
            <a:br>
              <a:rPr lang="ru-RU" sz="6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itchFamily="66" charset="0"/>
              </a:rPr>
            </a:br>
            <a:endParaRPr lang="ru-RU" dirty="0"/>
          </a:p>
        </p:txBody>
      </p:sp>
      <p:pic>
        <p:nvPicPr>
          <p:cNvPr id="4" name="Picture 2" descr="E:\АТТЕСТАЦИЯ 2021\скрины документов\благодарность МАДОУ откраеведческого музе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428604"/>
            <a:ext cx="4185117" cy="5916617"/>
          </a:xfrm>
          <a:prstGeom prst="rect">
            <a:avLst/>
          </a:prstGeom>
          <a:noFill/>
          <a:ln>
            <a:solidFill>
              <a:srgbClr val="2B18B8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195736" y="32849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834520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786874" cy="6500858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2B1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2B1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>
              <a:solidFill>
                <a:srgbClr val="2B18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357166"/>
            <a:ext cx="8429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2B1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11. Участие педагога в профессиональных конкурсах.</a:t>
            </a:r>
            <a:endParaRPr lang="ru-RU" sz="2800" b="1" dirty="0">
              <a:solidFill>
                <a:srgbClr val="2B18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68372" y="1285860"/>
            <a:ext cx="3937407" cy="5419725"/>
          </a:xfrm>
          <a:prstGeom prst="rect">
            <a:avLst/>
          </a:prstGeom>
          <a:noFill/>
          <a:ln>
            <a:solidFill>
              <a:srgbClr val="2B18B8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6572296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Рисунок 6" descr="E:\Аттестация\Грамота профком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85728"/>
            <a:ext cx="4071966" cy="628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5728"/>
            <a:ext cx="4219291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6572296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 descr="E:\АТТЕСТАЦИЯ 2021\скрины документов\грамота профсоюз 2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285728"/>
            <a:ext cx="4033288" cy="6286544"/>
          </a:xfrm>
          <a:prstGeom prst="rect">
            <a:avLst/>
          </a:prstGeom>
          <a:noFill/>
        </p:spPr>
      </p:pic>
      <p:pic>
        <p:nvPicPr>
          <p:cNvPr id="7" name="Picture 2" descr="https://upload2.schoolrm.ru/resize_cache/1845806/c3bed4c46e3bebf9034448fed65e7b8e/iblock/c32/c326981ec87fecead40aae4b256b98d8/204694f25626d13134d4d9e3793d259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4380997" cy="650083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Метод2\Desktop\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214290"/>
            <a:ext cx="4499701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14290"/>
            <a:ext cx="4020478" cy="635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7951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Метод2\Desktop\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4071934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s://upload2.schoolrm.ru/resize_cache/1845803/c3bed4c46e3bebf9034448fed65e7b8e/iblock/b70/b70aeccf05bdfda0fabd023a05c55793/11cd5f912272b1c2170fb9622166fa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42852"/>
            <a:ext cx="4244591" cy="642942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57889\Desktop\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86995"/>
            <a:ext cx="4071966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F:\АТТЕСТАЦИЯ 2021\скрины документов\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30" y="115344"/>
            <a:ext cx="4424868" cy="67426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520685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E:\Аттестация\Ритм 2016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92" y="142852"/>
            <a:ext cx="4287470" cy="6429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14290"/>
            <a:ext cx="4214842" cy="635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7951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8312" cy="6572296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Рисунок 6" descr="C:\Users\Метод2\Desktop\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3071834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Аттестация\Грамота профсоюз 201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78" y="2500306"/>
            <a:ext cx="3000396" cy="4109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Метод2\Desktop\7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214290"/>
            <a:ext cx="271464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619616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786874" cy="6500858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4800" dirty="0"/>
              <a:t/>
            </a:r>
            <a:br>
              <a:rPr lang="ru-RU" sz="4800" dirty="0"/>
            </a:br>
            <a:endParaRPr lang="ru-RU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79912" y="548680"/>
            <a:ext cx="3469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2B1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12. Наставничество.</a:t>
            </a:r>
            <a:endParaRPr lang="ru-RU" sz="2800" b="1" dirty="0">
              <a:solidFill>
                <a:srgbClr val="2B18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639" y="260648"/>
            <a:ext cx="2756815" cy="3901783"/>
          </a:xfrm>
          <a:prstGeom prst="rect">
            <a:avLst/>
          </a:prstGeom>
          <a:noFill/>
          <a:ln>
            <a:solidFill>
              <a:srgbClr val="2B18B8"/>
            </a:solidFill>
          </a:ln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9752" y="1847904"/>
            <a:ext cx="3352906" cy="4629057"/>
          </a:xfrm>
          <a:prstGeom prst="rect">
            <a:avLst/>
          </a:prstGeom>
          <a:noFill/>
          <a:ln w="9525">
            <a:solidFill>
              <a:srgbClr val="2B18B8"/>
            </a:solidFill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8240" y="1962317"/>
            <a:ext cx="3196748" cy="4400229"/>
          </a:xfrm>
          <a:prstGeom prst="rect">
            <a:avLst/>
          </a:prstGeom>
          <a:noFill/>
          <a:ln w="9525">
            <a:solidFill>
              <a:srgbClr val="2B18B8"/>
            </a:solidFill>
            <a:miter lim="800000"/>
            <a:headEnd/>
            <a:tailEnd/>
          </a:ln>
        </p:spPr>
      </p:pic>
      <p:cxnSp>
        <p:nvCxnSpPr>
          <p:cNvPr id="7" name="Прямая со стрелкой 6"/>
          <p:cNvCxnSpPr/>
          <p:nvPr/>
        </p:nvCxnSpPr>
        <p:spPr>
          <a:xfrm>
            <a:off x="616722" y="3176972"/>
            <a:ext cx="144016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12620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1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4876" y="571480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85720" y="214290"/>
            <a:ext cx="85011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2B1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Наличие авторских программ, методических пособий.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2B1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2B1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2B1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уровень: Дополнительная общеобразовательная программа «Ритм» танцевально-ритмическое направление</a:t>
            </a:r>
            <a:b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2B1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2B1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(Программа рецензирована в ФГБОУ ВО им. М.Е. Евсевьева,  кафедра педагогики дошкольного  и начального образования)</a:t>
            </a:r>
            <a:endParaRPr lang="ru-RU" sz="1400" dirty="0">
              <a:solidFill>
                <a:srgbClr val="2B18B8"/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555" y="1571612"/>
            <a:ext cx="3684857" cy="5072098"/>
          </a:xfrm>
          <a:prstGeom prst="rect">
            <a:avLst/>
          </a:prstGeom>
          <a:noFill/>
          <a:ln w="9525">
            <a:solidFill>
              <a:srgbClr val="2B18B8"/>
            </a:solidFill>
            <a:miter lim="800000"/>
            <a:headEnd/>
            <a:tailEnd/>
          </a:ln>
        </p:spPr>
      </p:pic>
      <p:pic>
        <p:nvPicPr>
          <p:cNvPr id="9" name="Рисунок 8" descr="C:\Users\57889\Desktop\IMG_20210615_085050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36280" y="1584077"/>
            <a:ext cx="3463603" cy="5059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786874" cy="6500858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4800" dirty="0"/>
              <a:t/>
            </a:r>
            <a:br>
              <a:rPr lang="ru-RU" sz="4800" dirty="0"/>
            </a:br>
            <a:endParaRPr lang="ru-RU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14480" y="357166"/>
            <a:ext cx="5986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2B1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13. Награды и поощрения педагога.</a:t>
            </a:r>
            <a:endParaRPr lang="ru-RU" sz="2800" b="1" dirty="0">
              <a:solidFill>
                <a:srgbClr val="2B18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E:\АТТЕСТАЦИЯ 2021\скрины документов\за День пожилых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071546"/>
            <a:ext cx="3885582" cy="5493156"/>
          </a:xfrm>
          <a:prstGeom prst="rect">
            <a:avLst/>
          </a:prstGeom>
          <a:noFill/>
        </p:spPr>
      </p:pic>
      <p:pic>
        <p:nvPicPr>
          <p:cNvPr id="6" name="Рисунок 5" descr="Гомаюрова.jpg"/>
          <p:cNvPicPr>
            <a:picLocks noChangeAspect="1"/>
          </p:cNvPicPr>
          <p:nvPr/>
        </p:nvPicPr>
        <p:blipFill>
          <a:blip r:embed="rId3" cstate="print"/>
          <a:srcRect l="4638"/>
          <a:stretch>
            <a:fillRect/>
          </a:stretch>
        </p:blipFill>
        <p:spPr>
          <a:xfrm>
            <a:off x="285720" y="1000108"/>
            <a:ext cx="4034568" cy="566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2620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786874" cy="6500858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4800" dirty="0"/>
              <a:t/>
            </a:r>
            <a:br>
              <a:rPr lang="ru-RU" sz="4800" dirty="0"/>
            </a:br>
            <a:endParaRPr lang="ru-RU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Метод2\Desktop\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4000528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F:\АТТЕСТАЦИЯ 2021\скрины документов\76 лет Побед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43438" y="214290"/>
            <a:ext cx="4117971" cy="64293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412620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786874" cy="6500858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4800" dirty="0"/>
              <a:t/>
            </a:r>
            <a:br>
              <a:rPr lang="ru-RU" sz="4800" dirty="0"/>
            </a:br>
            <a:endParaRPr lang="ru-RU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4168" y="2708920"/>
            <a:ext cx="2711320" cy="377451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2972331" cy="4096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0230" y="1700808"/>
            <a:ext cx="2683906" cy="392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881672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786874" cy="6500858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4800" dirty="0"/>
              <a:t/>
            </a:r>
            <a:br>
              <a:rPr lang="ru-RU" sz="4800" dirty="0"/>
            </a:br>
            <a:endParaRPr lang="ru-RU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F:\АТТЕСТАЦИЯ 2021\скрины документов\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4071966" cy="6089037"/>
          </a:xfrm>
          <a:prstGeom prst="rect">
            <a:avLst/>
          </a:prstGeom>
          <a:noFill/>
        </p:spPr>
      </p:pic>
      <p:pic>
        <p:nvPicPr>
          <p:cNvPr id="8" name="Рисунок 7" descr="C:\Users\Метод2\Desktop\1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14290"/>
            <a:ext cx="4197697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412620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786874" cy="6500858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4800" dirty="0"/>
              <a:t/>
            </a:r>
            <a:br>
              <a:rPr lang="ru-RU" sz="4800" dirty="0"/>
            </a:br>
            <a:endParaRPr lang="ru-RU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7022"/>
            <a:ext cx="2808312" cy="39461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32656"/>
            <a:ext cx="2879704" cy="42484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182421"/>
            <a:ext cx="2448272" cy="3581382"/>
          </a:xfrm>
          <a:prstGeom prst="rect">
            <a:avLst/>
          </a:prstGeom>
        </p:spPr>
      </p:pic>
      <p:pic>
        <p:nvPicPr>
          <p:cNvPr id="10" name="Рисунок 9" descr="C:\Users\Метод2\Desktop\1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284984"/>
            <a:ext cx="2376264" cy="3259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472684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6572296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2B1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b="1" dirty="0">
              <a:solidFill>
                <a:srgbClr val="2B18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15436" cy="6500858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1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500784"/>
            <a:ext cx="4214842" cy="5959558"/>
          </a:xfrm>
          <a:prstGeom prst="rect">
            <a:avLst/>
          </a:prstGeom>
          <a:noFill/>
          <a:ln w="9525">
            <a:solidFill>
              <a:srgbClr val="2B18B8"/>
            </a:solidFill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484538"/>
            <a:ext cx="4351298" cy="5924241"/>
          </a:xfrm>
          <a:prstGeom prst="rect">
            <a:avLst/>
          </a:prstGeom>
          <a:noFill/>
          <a:ln w="9525">
            <a:solidFill>
              <a:srgbClr val="2B18B8"/>
            </a:solidFill>
            <a:miter lim="800000"/>
            <a:headEnd/>
            <a:tailEnd/>
          </a:ln>
        </p:spPr>
      </p:pic>
      <p:cxnSp>
        <p:nvCxnSpPr>
          <p:cNvPr id="4" name="Прямая со стрелкой 3"/>
          <p:cNvCxnSpPr/>
          <p:nvPr/>
        </p:nvCxnSpPr>
        <p:spPr>
          <a:xfrm>
            <a:off x="683568" y="4437112"/>
            <a:ext cx="216024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1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4414" y="285728"/>
            <a:ext cx="66321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B1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Организация партнёрского взаимодействия</a:t>
            </a:r>
          </a:p>
          <a:p>
            <a:pPr algn="ctr"/>
            <a:r>
              <a:rPr lang="ru-RU" sz="2400" b="1" dirty="0">
                <a:solidFill>
                  <a:srgbClr val="2B1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b="1" dirty="0" smtClean="0">
                <a:solidFill>
                  <a:srgbClr val="2B1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родителями для решения воспитательных и</a:t>
            </a:r>
          </a:p>
          <a:p>
            <a:pPr algn="ctr"/>
            <a:r>
              <a:rPr lang="ru-RU" sz="2400" b="1" dirty="0">
                <a:solidFill>
                  <a:srgbClr val="2B1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b="1" dirty="0" smtClean="0">
                <a:solidFill>
                  <a:srgbClr val="2B1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бразовательных задач.</a:t>
            </a:r>
            <a:endParaRPr lang="ru-RU" sz="2400" b="1" dirty="0">
              <a:solidFill>
                <a:srgbClr val="2B18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9" t="2071" b="90"/>
          <a:stretch/>
        </p:blipFill>
        <p:spPr bwMode="auto">
          <a:xfrm>
            <a:off x="467544" y="1628800"/>
            <a:ext cx="3658358" cy="4968661"/>
          </a:xfrm>
          <a:prstGeom prst="rect">
            <a:avLst/>
          </a:prstGeom>
          <a:noFill/>
          <a:ln w="9525">
            <a:solidFill>
              <a:srgbClr val="2B18B8"/>
            </a:solidFill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6" r="3040" b="2041"/>
          <a:stretch/>
        </p:blipFill>
        <p:spPr bwMode="auto">
          <a:xfrm>
            <a:off x="4530482" y="1628799"/>
            <a:ext cx="3569910" cy="4968662"/>
          </a:xfrm>
          <a:prstGeom prst="rect">
            <a:avLst/>
          </a:prstGeom>
          <a:noFill/>
          <a:ln w="9525">
            <a:solidFill>
              <a:srgbClr val="2B18B8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15436" cy="6500858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1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C:\Users\57889\Downloads\IMG_20210724_1539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2643182"/>
            <a:ext cx="4356100" cy="3950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57889\Downloads\IMG_20210724_161201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85720" y="285728"/>
            <a:ext cx="435610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596" y="357166"/>
            <a:ext cx="83929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2B1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Участие в инновационной (экспериментальной)</a:t>
            </a:r>
          </a:p>
          <a:p>
            <a:pPr algn="ctr"/>
            <a:r>
              <a:rPr lang="ru-RU" sz="2800" b="1" dirty="0">
                <a:solidFill>
                  <a:srgbClr val="2B1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b="1" dirty="0" smtClean="0">
                <a:solidFill>
                  <a:srgbClr val="2B1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еятельности.</a:t>
            </a:r>
            <a:endParaRPr lang="ru-RU" sz="2800" b="1" dirty="0">
              <a:solidFill>
                <a:srgbClr val="2B18B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17397"/>
            <a:ext cx="3488712" cy="496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010" y="2093199"/>
            <a:ext cx="5253380" cy="3816082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>
            <a:off x="3779912" y="3429000"/>
            <a:ext cx="216024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47352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15436" cy="6500858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6050" y="374881"/>
            <a:ext cx="4214842" cy="5965361"/>
          </a:xfrm>
          <a:prstGeom prst="rect">
            <a:avLst/>
          </a:prstGeom>
          <a:noFill/>
          <a:ln>
            <a:solidFill>
              <a:srgbClr val="05457F"/>
            </a:solidFill>
          </a:ln>
        </p:spPr>
      </p:pic>
      <p:cxnSp>
        <p:nvCxnSpPr>
          <p:cNvPr id="4" name="Прямая со стрелкой 3"/>
          <p:cNvCxnSpPr/>
          <p:nvPr/>
        </p:nvCxnSpPr>
        <p:spPr>
          <a:xfrm>
            <a:off x="3059832" y="4800250"/>
            <a:ext cx="288032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47352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5141</TotalTime>
  <Words>261</Words>
  <Application>Microsoft Office PowerPoint</Application>
  <PresentationFormat>Экран (4:3)</PresentationFormat>
  <Paragraphs>83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Министерство образования Республики Мордовия</vt:lpstr>
      <vt:lpstr>Представление инновационного педагогического опыта:  Сайт МАДОУ «Детский сад №104»   https://ds104sar.schoolrm.ru/sveden/employees/11248/186589/  Приложения, иллюстрирующие работу музыкального руководителя: https://nsportal.ru/gomayurova-tatyana-petrovna </vt:lpstr>
      <vt:lpstr> </vt:lpstr>
      <vt:lpstr> </vt:lpstr>
      <vt:lpstr> </vt:lpstr>
      <vt:lpstr> </vt:lpstr>
      <vt:lpstr> </vt:lpstr>
      <vt:lpstr> </vt:lpstr>
      <vt:lpstr> </vt:lpstr>
      <vt:lpstr> </vt:lpstr>
      <vt:lpstr>4. Результаты участия воспитанников в:  конкурсах; выставках; турнирах; соревнованиях; акциях; фестивалях.           </vt:lpstr>
      <vt:lpstr>Презентация PowerPoint</vt:lpstr>
      <vt:lpstr>        </vt:lpstr>
      <vt:lpstr> </vt:lpstr>
      <vt:lpstr>Презентация PowerPoint</vt:lpstr>
      <vt:lpstr> </vt:lpstr>
      <vt:lpstr> </vt:lpstr>
      <vt:lpstr> </vt:lpstr>
      <vt:lpstr> </vt:lpstr>
      <vt:lpstr>           </vt:lpstr>
      <vt:lpstr>           </vt:lpstr>
      <vt:lpstr>Презентация PowerPoint</vt:lpstr>
      <vt:lpstr> </vt:lpstr>
      <vt:lpstr>8. Экспертная деятельность. </vt:lpstr>
      <vt:lpstr> </vt:lpstr>
      <vt:lpstr>Презентация PowerPoint</vt:lpstr>
      <vt:lpstr>Презентация PowerPoint</vt:lpstr>
      <vt:lpstr>Презентация PowerPoint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Спасибо за внимание!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настоле</cp:lastModifiedBy>
  <cp:revision>413</cp:revision>
  <dcterms:created xsi:type="dcterms:W3CDTF">2015-03-12T19:10:31Z</dcterms:created>
  <dcterms:modified xsi:type="dcterms:W3CDTF">2021-12-21T17:23:25Z</dcterms:modified>
</cp:coreProperties>
</file>