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301" r:id="rId3"/>
    <p:sldId id="334" r:id="rId4"/>
    <p:sldId id="303" r:id="rId5"/>
    <p:sldId id="304" r:id="rId6"/>
    <p:sldId id="306" r:id="rId7"/>
    <p:sldId id="307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257" r:id="rId16"/>
    <p:sldId id="320" r:id="rId17"/>
    <p:sldId id="315" r:id="rId18"/>
    <p:sldId id="316" r:id="rId19"/>
    <p:sldId id="317" r:id="rId20"/>
    <p:sldId id="318" r:id="rId21"/>
    <p:sldId id="321" r:id="rId22"/>
    <p:sldId id="322" r:id="rId23"/>
    <p:sldId id="323" r:id="rId24"/>
    <p:sldId id="333" r:id="rId25"/>
    <p:sldId id="324" r:id="rId26"/>
    <p:sldId id="325" r:id="rId27"/>
    <p:sldId id="326" r:id="rId28"/>
    <p:sldId id="327" r:id="rId29"/>
    <p:sldId id="328" r:id="rId30"/>
    <p:sldId id="329" r:id="rId31"/>
    <p:sldId id="330" r:id="rId32"/>
    <p:sldId id="331" r:id="rId33"/>
    <p:sldId id="332" r:id="rId34"/>
    <p:sldId id="293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559" autoAdjust="0"/>
  </p:normalViewPr>
  <p:slideViewPr>
    <p:cSldViewPr>
      <p:cViewPr>
        <p:scale>
          <a:sx n="70" d="100"/>
          <a:sy n="70" d="100"/>
        </p:scale>
        <p:origin x="-1386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2014-2015 стр.гр.</c:v>
                </c:pt>
                <c:pt idx="1">
                  <c:v>2015-2016 подг.гр.</c:v>
                </c:pt>
                <c:pt idx="2">
                  <c:v>2016-2017 стр.гр</c:v>
                </c:pt>
                <c:pt idx="3">
                  <c:v>2017-2018 подг.</c:v>
                </c:pt>
                <c:pt idx="4">
                  <c:v>2018-2019 стр.гр.</c:v>
                </c:pt>
                <c:pt idx="5">
                  <c:v>2019-2020 подг.гр.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0.68</c:v>
                </c:pt>
                <c:pt idx="1">
                  <c:v>0.88</c:v>
                </c:pt>
                <c:pt idx="2">
                  <c:v>0.7</c:v>
                </c:pt>
                <c:pt idx="3">
                  <c:v>0.9</c:v>
                </c:pt>
                <c:pt idx="4">
                  <c:v>0.65</c:v>
                </c:pt>
                <c:pt idx="5">
                  <c:v>0.93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4956416"/>
        <c:axId val="230411072"/>
      </c:barChart>
      <c:catAx>
        <c:axId val="184956416"/>
        <c:scaling>
          <c:orientation val="minMax"/>
        </c:scaling>
        <c:delete val="0"/>
        <c:axPos val="b"/>
        <c:majorTickMark val="out"/>
        <c:minorTickMark val="none"/>
        <c:tickLblPos val="nextTo"/>
        <c:crossAx val="230411072"/>
        <c:crosses val="autoZero"/>
        <c:auto val="1"/>
        <c:lblAlgn val="ctr"/>
        <c:lblOffset val="100"/>
        <c:noMultiLvlLbl val="0"/>
      </c:catAx>
      <c:valAx>
        <c:axId val="23041107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849564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91F4-F0C0-4525-A2E4-3FBA9C82DA94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592C-2313-434F-99E1-8072A008BF1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91F4-F0C0-4525-A2E4-3FBA9C82DA94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592C-2313-434F-99E1-8072A008BF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91F4-F0C0-4525-A2E4-3FBA9C82DA94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592C-2313-434F-99E1-8072A008BF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91F4-F0C0-4525-A2E4-3FBA9C82DA94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592C-2313-434F-99E1-8072A008BF1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91F4-F0C0-4525-A2E4-3FBA9C82DA94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592C-2313-434F-99E1-8072A008BF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91F4-F0C0-4525-A2E4-3FBA9C82DA94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592C-2313-434F-99E1-8072A008BF1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91F4-F0C0-4525-A2E4-3FBA9C82DA94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592C-2313-434F-99E1-8072A008BF1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91F4-F0C0-4525-A2E4-3FBA9C82DA94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592C-2313-434F-99E1-8072A008BF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91F4-F0C0-4525-A2E4-3FBA9C82DA94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592C-2313-434F-99E1-8072A008BF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91F4-F0C0-4525-A2E4-3FBA9C82DA94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592C-2313-434F-99E1-8072A008BF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91F4-F0C0-4525-A2E4-3FBA9C82DA94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592C-2313-434F-99E1-8072A008BF1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0EE91F4-F0C0-4525-A2E4-3FBA9C82DA94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629592C-2313-434F-99E1-8072A008BF1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&#1063;&#1077;&#1088;&#1082;&#1072;&#1089;&#1086;&#1074;&#1072;%20&#1054;&#1083;&#1100;&#1075;&#1072;%20&#1053;&#1080;&#1082;&#1086;&#1083;&#1072;&#1077;&#1074;&#1085;&#1072;%20_%20&#1089;&#1072;&#1081;&#1090;%20&#1074;&#1086;&#1089;&#1087;&#1080;&#1090;&#1072;&#1090;&#1077;&#1083;&#1103;%20_%20&#1057;&#1086;&#1094;&#1080;&#1072;&#1083;&#1100;&#1085;&#1072;&#1103;%20&#1089;&#1077;&#1090;&#1100;%20&#1088;&#1072;&#1073;&#1086;&#1090;&#1085;&#1080;&#1082;&#1086;&#1074;%20&#1086;&#1073;&#1088;&#1072;&#1079;&#1086;&#1074;&#1072;&#1085;&#1080;&#1103;.html" TargetMode="External"/><Relationship Id="rId2" Type="http://schemas.openxmlformats.org/officeDocument/2006/relationships/hyperlink" Target="https://ds20sar.schoolrm.ru/sveden/employees/11132/186258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ьга\Desktop\Портрет Черкасова О.Н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628800"/>
            <a:ext cx="2488893" cy="359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5632" y="179348"/>
            <a:ext cx="6176647" cy="7386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</a:p>
          <a:p>
            <a:pPr algn="ctr"/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707149"/>
            <a:ext cx="387350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1772816"/>
            <a:ext cx="5328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ЧЕРКАСОВОЙ ОЛЬГИ НИКОЛАЕВНЫ,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ВОСПИТАТЕЛЯ МДОУ «ДЕТСКИЙ САД 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комбинированного вида » Г.О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САРАНСК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4124" y="2852936"/>
            <a:ext cx="5456027" cy="3834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>
                <a:latin typeface="Times New Roman" pitchFamily="18" charset="0"/>
              </a:rPr>
              <a:t>Дата рождения: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24.05.1970 г.</a:t>
            </a:r>
            <a:endParaRPr lang="ru-RU" sz="1600" dirty="0">
              <a:latin typeface="Times New Roman" pitchFamily="18" charset="0"/>
            </a:endParaRPr>
          </a:p>
          <a:p>
            <a:pPr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 smtClean="0">
                <a:latin typeface="Times New Roman" pitchFamily="18" charset="0"/>
              </a:rPr>
              <a:t>Профессиональное </a:t>
            </a:r>
            <a:r>
              <a:rPr lang="ru-RU" sz="1600" dirty="0">
                <a:latin typeface="Times New Roman" pitchFamily="18" charset="0"/>
              </a:rPr>
              <a:t>образование: высшее, Мордовский  государственный педагогический институт им. М.Е. </a:t>
            </a:r>
            <a:r>
              <a:rPr lang="ru-RU" sz="1600" dirty="0" err="1">
                <a:latin typeface="Times New Roman" pitchFamily="18" charset="0"/>
              </a:rPr>
              <a:t>Евсевьева</a:t>
            </a:r>
            <a:endParaRPr lang="ru-RU" sz="1600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dirty="0">
                <a:latin typeface="Times New Roman" pitchFamily="18" charset="0"/>
              </a:rPr>
              <a:t>Специальность: педагогика и методика начального образования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dirty="0">
                <a:latin typeface="Times New Roman" pitchFamily="18" charset="0"/>
              </a:rPr>
              <a:t>Квалификация: учитель начальных классов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dirty="0">
                <a:latin typeface="Times New Roman" pitchFamily="18" charset="0"/>
              </a:rPr>
              <a:t>Диплом:  регистрационный номер </a:t>
            </a:r>
            <a:r>
              <a:rPr lang="ru-RU" sz="1600" dirty="0" smtClean="0">
                <a:latin typeface="Times New Roman" pitchFamily="18" charset="0"/>
              </a:rPr>
              <a:t>5234</a:t>
            </a:r>
            <a:endParaRPr lang="ru-RU" sz="1600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dirty="0">
                <a:latin typeface="Times New Roman" pitchFamily="18" charset="0"/>
              </a:rPr>
              <a:t>Дата выдачи: </a:t>
            </a:r>
            <a:r>
              <a:rPr lang="ru-RU" sz="1600" dirty="0" smtClean="0">
                <a:latin typeface="Times New Roman" pitchFamily="18" charset="0"/>
              </a:rPr>
              <a:t>09.07.1993 г.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dirty="0">
                <a:latin typeface="Times New Roman" pitchFamily="18" charset="0"/>
              </a:rPr>
              <a:t>Профессиональная переподготовка: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ГБОУ  ДПО (ПК) С «Мордовский республиканский институт образования»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dirty="0">
                <a:latin typeface="Times New Roman" pitchFamily="18" charset="0"/>
              </a:rPr>
              <a:t>Специальность: педагогика и методика дошкольного образования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dirty="0">
                <a:latin typeface="Times New Roman" pitchFamily="18" charset="0"/>
              </a:rPr>
              <a:t>Квалификация: воспитатель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dirty="0">
                <a:latin typeface="Times New Roman" pitchFamily="18" charset="0"/>
              </a:rPr>
              <a:t>Диплом:  регистрационный номер </a:t>
            </a:r>
            <a:r>
              <a:rPr lang="ru-RU" sz="1600" dirty="0" smtClean="0">
                <a:latin typeface="Times New Roman" pitchFamily="18" charset="0"/>
              </a:rPr>
              <a:t>373</a:t>
            </a:r>
            <a:endParaRPr lang="ru-RU" sz="1600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dirty="0">
                <a:latin typeface="Times New Roman" pitchFamily="18" charset="0"/>
              </a:rPr>
              <a:t>Дата выдачи: 19.11.2015г.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</a:endParaRPr>
          </a:p>
          <a:p>
            <a:pPr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>
                <a:latin typeface="Times New Roman" pitchFamily="18" charset="0"/>
              </a:rPr>
              <a:t>Стаж педагогической работы (по специальности</a:t>
            </a:r>
            <a:r>
              <a:rPr lang="ru-RU" sz="1600" dirty="0" smtClean="0">
                <a:latin typeface="Times New Roman" pitchFamily="18" charset="0"/>
              </a:rPr>
              <a:t>): 30 </a:t>
            </a:r>
            <a:r>
              <a:rPr lang="ru-RU" sz="1600" dirty="0">
                <a:latin typeface="Times New Roman" pitchFamily="18" charset="0"/>
              </a:rPr>
              <a:t>лет</a:t>
            </a:r>
          </a:p>
          <a:p>
            <a:pPr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>
                <a:latin typeface="Times New Roman" pitchFamily="18" charset="0"/>
              </a:rPr>
              <a:t>Общий трудовой стаж: </a:t>
            </a:r>
            <a:r>
              <a:rPr lang="ru-RU" sz="1600" dirty="0" smtClean="0">
                <a:latin typeface="Times New Roman" pitchFamily="18" charset="0"/>
              </a:rPr>
              <a:t>32 </a:t>
            </a:r>
            <a:r>
              <a:rPr lang="ru-RU" sz="1600" dirty="0">
                <a:latin typeface="Times New Roman" pitchFamily="18" charset="0"/>
              </a:rPr>
              <a:t>лет</a:t>
            </a:r>
          </a:p>
          <a:p>
            <a:pPr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>
                <a:latin typeface="Times New Roman" pitchFamily="18" charset="0"/>
              </a:rPr>
              <a:t>Наличие квалификационной категории:</a:t>
            </a:r>
            <a:r>
              <a:rPr lang="en-US" sz="1600" dirty="0">
                <a:latin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</a:rPr>
              <a:t>высшая</a:t>
            </a:r>
            <a:endParaRPr lang="ru-RU" sz="1600" dirty="0">
              <a:latin typeface="Times New Roman" pitchFamily="18" charset="0"/>
            </a:endParaRPr>
          </a:p>
          <a:p>
            <a:pPr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>
                <a:latin typeface="Times New Roman" pitchFamily="18" charset="0"/>
              </a:rPr>
              <a:t>Дата последней аттестации: </a:t>
            </a:r>
            <a:r>
              <a:rPr lang="ru-RU" sz="1600" dirty="0" smtClean="0">
                <a:latin typeface="Times New Roman" pitchFamily="18" charset="0"/>
              </a:rPr>
              <a:t>19.11.2015 </a:t>
            </a:r>
            <a:r>
              <a:rPr lang="ru-RU" sz="1600" dirty="0">
                <a:latin typeface="Times New Roman" pitchFamily="18" charset="0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259056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260648"/>
            <a:ext cx="6400800" cy="576064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3.Наличие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публикаций</a:t>
            </a: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836713"/>
            <a:ext cx="87129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 </a:t>
            </a:r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</p:txBody>
      </p:sp>
      <p:pic>
        <p:nvPicPr>
          <p:cNvPr id="29698" name="Picture 2" descr="C:\Users\79875\Desktop\svidetelstvo-4327202-18584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72" y="808282"/>
            <a:ext cx="4176464" cy="590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63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88640"/>
            <a:ext cx="8568952" cy="79208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4.   Результаты участия воспитанников в конкурсах, выставках, турнирах, соревнованиях, акциях, фестивалях</a:t>
            </a:r>
            <a:endParaRPr lang="ru-RU" sz="2000" dirty="0"/>
          </a:p>
        </p:txBody>
      </p:sp>
      <p:pic>
        <p:nvPicPr>
          <p:cNvPr id="4" name="Picture 2" descr="C:\Users\79875\Desktop\Сканированные справки\Грамота Вапенская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68760"/>
            <a:ext cx="355742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79875\Desktop\Сканированные справки\справка о детских кокурсах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3456384" cy="475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68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88640"/>
            <a:ext cx="8964488" cy="79208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4.   Результаты участия воспитанников в конкурсах, выставках, турнирах, соревнованиях, акциях, фестивалях</a:t>
            </a:r>
            <a:endParaRPr lang="ru-RU" sz="2000" dirty="0"/>
          </a:p>
          <a:p>
            <a:pPr marL="45720" indent="0" algn="ctr">
              <a:buNone/>
            </a:pPr>
            <a:endParaRPr lang="ru-RU" sz="2000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56792"/>
            <a:ext cx="320893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C:\Users\79875\Desktop\Сканированные справки\Грамота Тарасов Дима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1"/>
            <a:ext cx="3384376" cy="465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1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188640"/>
            <a:ext cx="8064896" cy="1296144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4.   Результаты участия воспитанников в конкурсах, выставках, турнирах, соревнованиях, акциях, фестивалях</a:t>
            </a:r>
            <a:endParaRPr lang="ru-RU" sz="2000" dirty="0"/>
          </a:p>
          <a:p>
            <a:pPr marL="45720" indent="0" algn="ctr">
              <a:buNone/>
            </a:pPr>
            <a:endParaRPr lang="ru-RU" sz="2000" dirty="0"/>
          </a:p>
        </p:txBody>
      </p:sp>
      <p:pic>
        <p:nvPicPr>
          <p:cNvPr id="4" name="Picture 6" descr="общ"/>
          <p:cNvPicPr>
            <a:picLocks noChangeAspect="1" noChangeArrowheads="1"/>
          </p:cNvPicPr>
          <p:nvPr/>
        </p:nvPicPr>
        <p:blipFill rotWithShape="1">
          <a:blip r:embed="rId2"/>
          <a:srcRect t="1232" b="1090"/>
          <a:stretch/>
        </p:blipFill>
        <p:spPr bwMode="auto">
          <a:xfrm>
            <a:off x="3203848" y="1700808"/>
            <a:ext cx="2736304" cy="3824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2757536" cy="379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2" descr="C:\Users\79875\Desktop\Сканированные справки\Грмота Сорокины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492896"/>
            <a:ext cx="2752802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8496944" cy="648072"/>
          </a:xfrm>
        </p:spPr>
        <p:txBody>
          <a:bodyPr/>
          <a:lstStyle/>
          <a:p>
            <a:pPr marL="45720" indent="0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5.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64116"/>
            <a:ext cx="2993984" cy="4232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2" descr="C:\Users\79875\Desktop\Сканированные справки\титульник к программе Абв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3139994" cy="432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183" y="3861048"/>
            <a:ext cx="1332969" cy="73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56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476672"/>
            <a:ext cx="8352928" cy="57606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2808312" cy="3865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F:\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412776"/>
            <a:ext cx="2808396" cy="386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343543"/>
            <a:ext cx="3096344" cy="426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54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260648"/>
            <a:ext cx="7632848" cy="576064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</a:p>
          <a:p>
            <a:pPr marL="45720" indent="0" algn="ctr">
              <a:buNone/>
            </a:pPr>
            <a:endParaRPr lang="ru-RU" sz="20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27" y="1081185"/>
            <a:ext cx="2981871" cy="410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81309"/>
            <a:ext cx="3168352" cy="448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4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260648"/>
            <a:ext cx="8136904" cy="864096"/>
          </a:xfrm>
        </p:spPr>
        <p:txBody>
          <a:bodyPr>
            <a:normAutofit fontScale="92500"/>
          </a:bodyPr>
          <a:lstStyle/>
          <a:p>
            <a:pPr marL="45720" indent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Выступления на научно – практических конференциях, семинарах; проведение открытых занятий, мастер – классов, мероприятий</a:t>
            </a:r>
          </a:p>
          <a:p>
            <a:endParaRPr lang="ru-RU" dirty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3528392" cy="4856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:\Users\79875\Desktop\Сканированные справки\участие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6395"/>
            <a:ext cx="3528392" cy="48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82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260648"/>
            <a:ext cx="8712968" cy="720080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6. Выступления на научно – практических конференциях, семинарах; проведение открытых занятий, мастер – классов, мероприятий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22530" name="Picture 2" descr="C:\Users\79875\Desktop\Сканированные справки\сертификат от 01.12.17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43047"/>
            <a:ext cx="3960440" cy="545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79875\Desktop\Сканированные справки\программв от01.12.1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15690" y="1269597"/>
            <a:ext cx="3514204" cy="483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6450491" y="2405195"/>
            <a:ext cx="24460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321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88640"/>
            <a:ext cx="8712968" cy="648072"/>
          </a:xfrm>
        </p:spPr>
        <p:txBody>
          <a:bodyPr>
            <a:normAutofit fontScale="92500" lnSpcReduction="20000"/>
          </a:bodyPr>
          <a:lstStyle/>
          <a:p>
            <a:pPr marL="45720" indent="0"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6. Выступления на научно – практических конференциях, семинарах; проведение открытых занятий, мастер – классов, мероприятий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23554" name="Picture 2" descr="C:\Users\79875\Desktop\Сканированные справки\сертификат от 11.02.19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3534881" cy="486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79875\Desktop\Сканированные справки\программа от 11.0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76613" y="1140620"/>
            <a:ext cx="3435897" cy="50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6156176" y="3655270"/>
            <a:ext cx="360040" cy="2240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39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260648"/>
            <a:ext cx="6400800" cy="2304256"/>
          </a:xfrm>
        </p:spPr>
        <p:txBody>
          <a:bodyPr/>
          <a:lstStyle/>
          <a:p>
            <a:pPr marL="45720" indent="0" algn="ctr"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Представление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педагогического опыта педагогического работника</a:t>
            </a:r>
            <a:endParaRPr lang="ru-RU" sz="2800" b="1" dirty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1916832"/>
            <a:ext cx="763284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hlinkClick r:id="rId2"/>
            </a:endParaRPr>
          </a:p>
          <a:p>
            <a:endParaRPr lang="ru-RU" sz="2400" dirty="0">
              <a:hlinkClick r:id="rId2"/>
            </a:endParaRPr>
          </a:p>
          <a:p>
            <a:endParaRPr lang="ru-RU" sz="2400" dirty="0" smtClean="0">
              <a:hlinkClick r:id="rId2"/>
            </a:endParaRPr>
          </a:p>
          <a:p>
            <a:endParaRPr lang="ru-RU" sz="2400" dirty="0">
              <a:hlinkClick r:id="rId2"/>
            </a:endParaRPr>
          </a:p>
          <a:p>
            <a:r>
              <a:rPr lang="en-US" sz="2400" dirty="0" smtClean="0">
                <a:hlinkClick r:id="rId2"/>
              </a:rPr>
              <a:t>https</a:t>
            </a:r>
            <a:r>
              <a:rPr lang="en-US" sz="2400" dirty="0">
                <a:hlinkClick r:id="rId2"/>
              </a:rPr>
              <a:t>://ds20sar.schoolrm.ru/sveden/employees/11132/186258</a:t>
            </a:r>
            <a:r>
              <a:rPr lang="en-US" dirty="0" smtClean="0">
                <a:hlinkClick r:id="rId2"/>
              </a:rPr>
              <a:t>/</a:t>
            </a:r>
            <a:endParaRPr lang="ru-RU" dirty="0"/>
          </a:p>
          <a:p>
            <a:endParaRPr lang="ru-RU" dirty="0" smtClean="0"/>
          </a:p>
          <a:p>
            <a:r>
              <a:rPr lang="en-US" sz="2400" dirty="0">
                <a:hlinkClick r:id="rId3" action="ppaction://hlinkfile"/>
              </a:rPr>
              <a:t>https://nsportal.ru/olga-n-cherkasova</a:t>
            </a:r>
            <a:endParaRPr lang="ru-RU" sz="2400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575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8424936" cy="64807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7. Проведение открытых занятий, мастер-классов, мероприятий</a:t>
            </a:r>
            <a:endParaRPr lang="ru-RU" sz="2000" dirty="0"/>
          </a:p>
        </p:txBody>
      </p:sp>
      <p:pic>
        <p:nvPicPr>
          <p:cNvPr id="24578" name="Picture 2" descr="C:\Users\79875\Desktop\Сканированные справки\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92695"/>
            <a:ext cx="4248472" cy="584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50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43608" y="260648"/>
            <a:ext cx="6400800" cy="57606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8.Экспертная деятельность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C:\Users\79875\Desktop\Сканированные справки\1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25217"/>
            <a:ext cx="3717086" cy="511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79875\Desktop\Сканированные справки\1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25217"/>
            <a:ext cx="3691826" cy="508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27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8424936" cy="86409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Общественно-педагогическая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активность педагога: участие 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комиссиях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педагогических сообществах, в жюри конкурсов</a:t>
            </a:r>
            <a:endParaRPr lang="ru-RU" sz="2000" dirty="0"/>
          </a:p>
        </p:txBody>
      </p:sp>
      <p:pic>
        <p:nvPicPr>
          <p:cNvPr id="17410" name="Picture 2" descr="C:\Users\79875\Desktop\Сканированные справки\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22" y="1231623"/>
            <a:ext cx="3642354" cy="497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79875\Desktop\Сканированные справки\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275" y="1231623"/>
            <a:ext cx="3615760" cy="497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88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88640"/>
            <a:ext cx="8640960" cy="50405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Позитивные результаты работы с воспитанниками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79875\Desktop\Сканированные справки\работа с воспитанниками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2772697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79875\Desktop\Сканированные справки\работа с воспитанниками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57216"/>
            <a:ext cx="2959415" cy="407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79875\Desktop\Сканированные справки\работа с воспитанниками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449" y="2564904"/>
            <a:ext cx="2843513" cy="391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37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813127856"/>
              </p:ext>
            </p:extLst>
          </p:nvPr>
        </p:nvGraphicFramePr>
        <p:xfrm>
          <a:off x="1143000" y="731838"/>
          <a:ext cx="7101408" cy="4569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95536" y="188640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Позитивные результаты работы с воспитанниками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780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99592" y="332656"/>
            <a:ext cx="7200800" cy="50405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79875\Desktop\Сканированные справки\спр работы с родителями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96813"/>
            <a:ext cx="3825397" cy="526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79875\Desktop\Сканированные справки\спр работы с родителями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96813"/>
            <a:ext cx="3825398" cy="526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06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332656"/>
            <a:ext cx="8280920" cy="57606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Работа с детьми из социально-неблагополучных семей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79875\Desktop\Сканированные справки\Справка о безнадзорности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836712"/>
            <a:ext cx="3901086" cy="536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44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260648"/>
            <a:ext cx="8424936" cy="50405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13.Участие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педагога в профессиональных конкурсах</a:t>
            </a:r>
            <a:endParaRPr lang="ru-RU" sz="2000" dirty="0"/>
          </a:p>
        </p:txBody>
      </p:sp>
      <p:pic>
        <p:nvPicPr>
          <p:cNvPr id="22530" name="Picture 2" descr="C:\Users\79875\Desktop\Сканированные справки\1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3677700" cy="506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Ольга\Desktop\дополнительные справки  грамоты 5\00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54843"/>
            <a:ext cx="3564161" cy="50599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927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188640"/>
            <a:ext cx="7848872" cy="504056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13.Участие педагога в профессиональных конкурсах</a:t>
            </a:r>
            <a:endParaRPr lang="ru-RU" sz="2000" dirty="0"/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23554" name="Picture 2" descr="C:\Users\79875\Desktop\МНЕ об АТТЕСТАЦИИ\Грамоты Крошка\дд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3888432" cy="535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79875\Desktop\Сканированные справки\Диплом Бабушкин сундук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64704"/>
            <a:ext cx="3888432" cy="535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55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260648"/>
            <a:ext cx="6400800" cy="504056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13.Участие педагога в профессиональных конкурсах</a:t>
            </a:r>
            <a:endParaRPr lang="ru-RU" sz="2000" dirty="0"/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24578" name="Picture 2" descr="C:\Users\79875\Desktop\Сканированные справки\грамота Тильда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3965732" cy="545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79875\Desktop\Сканированные справки\диплом мини журнал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08720"/>
            <a:ext cx="4058031" cy="558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02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69" y="476672"/>
            <a:ext cx="834776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2972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332656"/>
            <a:ext cx="6400800" cy="504056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13.Участие педагога в профессиональных конкурсах</a:t>
            </a:r>
            <a:endParaRPr lang="ru-RU" sz="2000" dirty="0"/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25602" name="Picture 2" descr="C:\Users\79875\Desktop\Сканированные справки\диплом Изумрудный город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836709"/>
            <a:ext cx="3975946" cy="547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18185"/>
            <a:ext cx="3956829" cy="544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747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332656"/>
            <a:ext cx="6400800" cy="50405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14.Награды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 поощрения педагога</a:t>
            </a:r>
            <a:endParaRPr lang="ru-RU" sz="2000" dirty="0"/>
          </a:p>
        </p:txBody>
      </p:sp>
      <p:pic>
        <p:nvPicPr>
          <p:cNvPr id="26626" name="Picture 2" descr="C:\Users\79875\Desktop\Сканированные справки\1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4096220" cy="563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21617"/>
            <a:ext cx="3838181" cy="528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82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188640"/>
            <a:ext cx="6400800" cy="504056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14.Награды и поощрения педагога</a:t>
            </a:r>
            <a:endParaRPr lang="ru-RU" sz="2000" dirty="0"/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27650" name="Picture 2" descr="C:\Users\79875\Desktop\МНЕ об АТТЕСТАЦИИ\Грамоты Крошка\Черкасову за-крошку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2980066" cy="409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79875\Desktop\Сканированные справки\Юн книголюб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84784"/>
            <a:ext cx="2952327" cy="406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:\Users\79875\Desktop\Сканированные справки\Юлагодарность от родителей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489" y="2420888"/>
            <a:ext cx="2907100" cy="400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95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188640"/>
            <a:ext cx="6400800" cy="576064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14.Награды и поощрения педагога</a:t>
            </a:r>
            <a:endParaRPr lang="ru-RU" sz="2000" dirty="0"/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28674" name="Picture 2" descr="C:\Users\79875\Desktop\Сканированные справки\Благодарность выборы собрания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3642159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79875\Desktop\Сканированные справки\Благодарность выборы президента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28"/>
            <a:ext cx="3642160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53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107504" y="731520"/>
            <a:ext cx="9036496" cy="347472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11685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260648"/>
            <a:ext cx="6400800" cy="93610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1. Участие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инновационной (экспериментальной ) деятельности.</a:t>
            </a:r>
            <a:endParaRPr lang="ru-RU" sz="2400" b="1" dirty="0"/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47444"/>
            <a:ext cx="3744416" cy="5136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247444"/>
            <a:ext cx="3799086" cy="513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456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Изображение (2)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836712"/>
            <a:ext cx="3617612" cy="4969098"/>
          </a:xfrm>
          <a:prstGeom prst="rect">
            <a:avLst/>
          </a:prstGeom>
          <a:noFill/>
        </p:spPr>
      </p:pic>
      <p:pic>
        <p:nvPicPr>
          <p:cNvPr id="13314" name="Picture 2" descr="C:\Users\79875\Desktop\Сканированные справки\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3528392" cy="485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11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88156"/>
            <a:ext cx="3168352" cy="448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C:\Users\79875\Desktop\доп курсы и методичка по инновации\методичка по инновации 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647844" y="4077072"/>
            <a:ext cx="1848311" cy="254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0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8987" y="1188156"/>
            <a:ext cx="3251158" cy="43376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95736" y="404664"/>
            <a:ext cx="5616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1.Участие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инновационной (экспериментальной ) деятельности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98115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259632" y="188640"/>
            <a:ext cx="6284168" cy="648072"/>
          </a:xfrm>
        </p:spPr>
        <p:txBody>
          <a:bodyPr>
            <a:normAutofit fontScale="25000" lnSpcReduction="20000"/>
          </a:bodyPr>
          <a:lstStyle/>
          <a:p>
            <a:pPr marL="45720" indent="0" algn="ctr">
              <a:buNone/>
            </a:pP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1.Участие </a:t>
            </a:r>
            <a:r>
              <a:rPr lang="ru-RU" sz="9600" b="1" dirty="0">
                <a:latin typeface="Times New Roman" pitchFamily="18" charset="0"/>
                <a:cs typeface="Times New Roman" pitchFamily="18" charset="0"/>
              </a:rPr>
              <a:t>в инновационной (экспериментальной ) деятельности</a:t>
            </a:r>
            <a:endParaRPr lang="ru-RU" sz="9600" b="1" dirty="0"/>
          </a:p>
          <a:p>
            <a:endParaRPr lang="ru-RU" dirty="0"/>
          </a:p>
        </p:txBody>
      </p:sp>
      <p:pic>
        <p:nvPicPr>
          <p:cNvPr id="5" name="Picture 4" descr="001 (2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34" y="1108784"/>
            <a:ext cx="3618381" cy="514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002 (3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08784"/>
            <a:ext cx="3987229" cy="290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302" y="3823641"/>
            <a:ext cx="2033428" cy="2798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927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259632" y="260648"/>
            <a:ext cx="6400800" cy="72008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Наставничество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3520289" cy="4845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1052737"/>
            <a:ext cx="3528392" cy="4856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76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188640"/>
            <a:ext cx="6400800" cy="108012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3.Наличие публикаций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64" y="1124744"/>
            <a:ext cx="3294748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246" y="1121134"/>
            <a:ext cx="3398993" cy="4612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вправо 3"/>
          <p:cNvSpPr/>
          <p:nvPr/>
        </p:nvSpPr>
        <p:spPr>
          <a:xfrm flipV="1">
            <a:off x="4881246" y="2348879"/>
            <a:ext cx="288032" cy="216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58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Другая 1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4E67C8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1864</TotalTime>
  <Words>384</Words>
  <Application>Microsoft Office PowerPoint</Application>
  <PresentationFormat>Экран (4:3)</PresentationFormat>
  <Paragraphs>71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79875715650</cp:lastModifiedBy>
  <cp:revision>84</cp:revision>
  <dcterms:created xsi:type="dcterms:W3CDTF">2015-08-23T18:01:40Z</dcterms:created>
  <dcterms:modified xsi:type="dcterms:W3CDTF">2020-10-13T07:05:39Z</dcterms:modified>
</cp:coreProperties>
</file>