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B3FDF-7BD1-4423-A90B-66F13DF8B37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37618-28BC-48D8-A720-B4CB2E734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A456-F288-4860-BEF6-AD791D27298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8CA9-10B0-4BA1-B987-BD9C6D5BF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90872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бразования  «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Инсарский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районный Дом творчества»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700808"/>
            <a:ext cx="6437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учреждения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Фото\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1"/>
            <a:ext cx="6156966" cy="351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Наши партнёры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Admin\Desktop\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53"/>
          <a:stretch>
            <a:fillRect/>
          </a:stretch>
        </p:blipFill>
        <p:spPr bwMode="auto">
          <a:xfrm>
            <a:off x="5220072" y="3910490"/>
            <a:ext cx="4283968" cy="294751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624" y="1052736"/>
          <a:ext cx="5328592" cy="4680521"/>
        </p:xfrm>
        <a:graphic>
          <a:graphicData uri="http://schemas.openxmlformats.org/drawingml/2006/table">
            <a:tbl>
              <a:tblPr/>
              <a:tblGrid>
                <a:gridCol w="347551"/>
                <a:gridCol w="2572388"/>
                <a:gridCol w="2408653"/>
              </a:tblGrid>
              <a:tr h="201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Договорные отношения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     Взаимодействие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Инсарская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СОШ №1»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Инсарская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СОШ №2»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Нововерхиссенская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Русско-Паевская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МБОУ «Кочетовская СОШ»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МБОУ «Сиалеевско-Пятинская СОШ»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МБОУ «Казеевская ООШ»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МБОУ «Языково-Пятинская ООШ»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МБУДО «Инсарская юношеская спортивная школа»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МБУДО «Инсарская районная школа искусств»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МБДУ «Инсарский детский сад «Золотой ключик»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МБДУ «Инсарский детский сад «Светлячок»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МБДУ «Инсарский детский сад «Солнышко»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ГБУЗ РМ «Инсарская РБ»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МБУК «Центральная библиотека Инсарского муниципального района»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Инсарский отдел по делам молодежи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Договор о сотрудничестве,  на 1 год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Республиканский Центр дополнительного образования детей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45" marR="45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14596" y="1392016"/>
          <a:ext cx="3114808" cy="4942332"/>
        </p:xfrm>
        <a:graphic>
          <a:graphicData uri="http://schemas.openxmlformats.org/drawingml/2006/table">
            <a:tbl>
              <a:tblPr/>
              <a:tblGrid>
                <a:gridCol w="247344"/>
                <a:gridCol w="889309"/>
                <a:gridCol w="684426"/>
                <a:gridCol w="808544"/>
                <a:gridCol w="485185"/>
              </a:tblGrid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№п.п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преподавателя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Ф.И. ученика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«Умелые ручки»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Макарова Снежана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творческих работ «Солнечный свет»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Атянина Мария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«Солнечный свет»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 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Синичкина Алина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«Солнечный свет»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Лёвочкин Илья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Курачинова Валерия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Неделько Дарья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 для педагогов «Кладовая талантов»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заочный конкурс «Векториада-2018»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Межрегиональный этап Всероссийского конкурса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детско-юношеского творчества»Неопалимая купина»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Вишнякова Валентина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творческий конкурс 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latin typeface="Times New Roman"/>
                          <a:ea typeface="Times New Roman"/>
                          <a:cs typeface="Times New Roman"/>
                        </a:rPr>
                        <a:t>Акишина Ангелина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33265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Количество победителей и призеров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за 2016-2017 учебный год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39752" y="1052736"/>
          <a:ext cx="5976664" cy="5608320"/>
        </p:xfrm>
        <a:graphic>
          <a:graphicData uri="http://schemas.openxmlformats.org/drawingml/2006/table">
            <a:tbl>
              <a:tblPr/>
              <a:tblGrid>
                <a:gridCol w="474599"/>
                <a:gridCol w="1706399"/>
                <a:gridCol w="1313270"/>
                <a:gridCol w="1551426"/>
                <a:gridCol w="930970"/>
              </a:tblGrid>
              <a:tr h="16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п.п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Ф.И. ученика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«Умелые ручки»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Макарова 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Снежана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Диплом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творческих работ «Солнечный свет»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Атянина Мария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«Солнечный свет»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Синичкина Алина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«Солнечный свет»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Лёвочкин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Илья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Курачинова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Валерия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творческий конкурс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Неделько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Дарья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 для педагогов «Кладовая талантов»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 педагогический конкурс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«Восхождение»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C:\Users\Admin\Desktop\depositphotos_50881823-stock-illustration-vector-seamless-background-science-a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r="40087"/>
          <a:stretch>
            <a:fillRect/>
          </a:stretch>
        </p:blipFill>
        <p:spPr bwMode="auto">
          <a:xfrm>
            <a:off x="0" y="908720"/>
            <a:ext cx="23397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6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9712" y="980724"/>
          <a:ext cx="5472609" cy="5783580"/>
        </p:xfrm>
        <a:graphic>
          <a:graphicData uri="http://schemas.openxmlformats.org/drawingml/2006/table">
            <a:tbl>
              <a:tblPr/>
              <a:tblGrid>
                <a:gridCol w="514757"/>
                <a:gridCol w="1850775"/>
                <a:gridCol w="1424386"/>
                <a:gridCol w="1682691"/>
              </a:tblGrid>
              <a:tr h="32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заочный конкурс «Векториада-2018»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Межрегиональный этап Всероссийского конкурса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детско-юношеского творчества»Неопалимая купина»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Вишнякова Валентина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творческий конкурс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«Рисовалкин»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творческий конкурс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Рисовалкин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Акишина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Ангелина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заочный конкурс «Векториада»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Большакова Арина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заочный конкурс «Векториада»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Н.Н.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конкурс  детско-юношеского творчества « Неопалимая купина»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Щетинина Анастасия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конкурс  детско-юношеского творчества « Неопалимая купина»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Вишнякова Валентина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конкурс на знание государственных символов Российской Федерации, Республики Мордовии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Нарайкина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Виктория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фестиваль народного творчества «Шумбрат,Мордовия!»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Петров Н.И.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2" descr="C:\Users\Admin\Desktop\stock-vector-art-symbol-430702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12776"/>
            <a:ext cx="184837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6" y="908717"/>
          <a:ext cx="5400597" cy="5415982"/>
        </p:xfrm>
        <a:graphic>
          <a:graphicData uri="http://schemas.openxmlformats.org/drawingml/2006/table">
            <a:tbl>
              <a:tblPr/>
              <a:tblGrid>
                <a:gridCol w="428855"/>
                <a:gridCol w="1541925"/>
                <a:gridCol w="1186690"/>
                <a:gridCol w="1401890"/>
                <a:gridCol w="841237"/>
              </a:tblGrid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«Искусство слова»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Лапшин В.А.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Лапшин Кирилл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«Искусство слова»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Лапшин В.А.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Ширшикова Елизавета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«Искусство слова»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Лапшин В.А.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Курдюкова Алёна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новогодней игрушки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Лиференко Татьяна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новогодней игрушки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Метликина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Пуромова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Владислава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новогодней игрушки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Зубкова Полина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конкурсх технического творчества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Кривошеев Д.Ю.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>
                          <a:latin typeface="Times New Roman"/>
                          <a:ea typeface="Times New Roman"/>
                          <a:cs typeface="Times New Roman"/>
                        </a:rPr>
                        <a:t>Натахин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Денис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Призер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«Защитим лес»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Бондар Анастасия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«Защитим лес»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Алыкова Елизавета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моделей одежды из природного материала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Большакова Арина, Конышева Полина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«Неопалимая купина»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Асташкина Марьяна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«Неопалимая купина»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Клочкова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Метликина Вероника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«Неопалимая купина»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Конышева Полина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«Экология Дети.Творчество»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Сухарькова О.В.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Петрова Ольга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908720"/>
          <a:ext cx="5904655" cy="5184574"/>
        </p:xfrm>
        <a:graphic>
          <a:graphicData uri="http://schemas.openxmlformats.org/drawingml/2006/table">
            <a:tbl>
              <a:tblPr/>
              <a:tblGrid>
                <a:gridCol w="468883"/>
                <a:gridCol w="1685839"/>
                <a:gridCol w="1297447"/>
                <a:gridCol w="1532734"/>
                <a:gridCol w="919752"/>
              </a:tblGrid>
              <a:tr h="59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«Экология.Дети.Творчество»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Петров Н.И.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Синичкин Александр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«Экология.Дети.Творчество»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 Клочкова О.В.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Маркунина Алина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«Экология.Дети.Творчество»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Прохорова О.Е.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Нарайкина Виктория и Лиференко Татьяна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«Экология.Дети.Творчество»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Голованова Анастасия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«Экология.Дети.Творчество»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Неделько Дарья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«Мир в объективе»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Лапшин В.А.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Лапшин Кирилл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«Мир в объективе»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Лапшин  В.А.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Аршинцева Дарья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«Мир в объективе»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Москвитин В.В.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Вачаева Елена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1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 «Мир в объективе»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Москвитин В.В.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Цыганов Егор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конкурс экологического плаката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Метликина О.В.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latin typeface="Times New Roman"/>
                          <a:ea typeface="Times New Roman"/>
                          <a:cs typeface="Times New Roman"/>
                        </a:rPr>
                        <a:t>Недельно Дарья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Admin\Desktop\500_F_55534168_HESIFgchRVMewsOUhWbr5UhHnjX5e9r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688" y="4066207"/>
            <a:ext cx="2808312" cy="279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90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C:\Users\Admin\Desktop\IMG_20171025_160915.jpg"/>
          <p:cNvPicPr>
            <a:picLocks noChangeAspect="1" noChangeArrowheads="1"/>
          </p:cNvPicPr>
          <p:nvPr/>
        </p:nvPicPr>
        <p:blipFill>
          <a:blip r:embed="rId3" cstate="print"/>
          <a:srcRect t="11120" r="475" b="6353"/>
          <a:stretch>
            <a:fillRect/>
          </a:stretch>
        </p:blipFill>
        <p:spPr bwMode="auto">
          <a:xfrm>
            <a:off x="1475656" y="332656"/>
            <a:ext cx="2304256" cy="338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5" descr="C:\Users\Admin\Desktop\SAM_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20688"/>
            <a:ext cx="4047772" cy="259228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C:\Users\Admin\Desktop\Фото\Я люблю, тебя Россия2016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888432" cy="2595411"/>
          </a:xfrm>
          <a:prstGeom prst="roundRect">
            <a:avLst/>
          </a:prstGeom>
          <a:noFill/>
        </p:spPr>
      </p:pic>
      <p:pic>
        <p:nvPicPr>
          <p:cNvPr id="27655" name="Picture 7" descr="C:\Users\Admin\Desktop\20161116_163023.jpg"/>
          <p:cNvPicPr>
            <a:picLocks noChangeAspect="1" noChangeArrowheads="1"/>
          </p:cNvPicPr>
          <p:nvPr/>
        </p:nvPicPr>
        <p:blipFill>
          <a:blip r:embed="rId6" cstate="print"/>
          <a:srcRect t="5500"/>
          <a:stretch>
            <a:fillRect/>
          </a:stretch>
        </p:blipFill>
        <p:spPr bwMode="auto">
          <a:xfrm>
            <a:off x="323528" y="3933056"/>
            <a:ext cx="3528392" cy="247447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DSC01189.JPG"/>
          <p:cNvPicPr>
            <a:picLocks noChangeAspect="1" noChangeArrowheads="1"/>
          </p:cNvPicPr>
          <p:nvPr/>
        </p:nvPicPr>
        <p:blipFill>
          <a:blip r:embed="rId3" cstate="print"/>
          <a:srcRect r="9281"/>
          <a:stretch>
            <a:fillRect/>
          </a:stretch>
        </p:blipFill>
        <p:spPr bwMode="auto">
          <a:xfrm>
            <a:off x="6084168" y="260648"/>
            <a:ext cx="2915816" cy="1941892"/>
          </a:xfrm>
          <a:prstGeom prst="round2DiagRect">
            <a:avLst>
              <a:gd name="adj1" fmla="val 16667"/>
              <a:gd name="adj2" fmla="val 15895"/>
            </a:avLst>
          </a:prstGeom>
          <a:noFill/>
        </p:spPr>
      </p:pic>
      <p:pic>
        <p:nvPicPr>
          <p:cNvPr id="1027" name="Picture 3" descr="C:\Users\Admi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2880320" cy="1922527"/>
          </a:xfrm>
          <a:prstGeom prst="roundRect">
            <a:avLst/>
          </a:prstGeom>
          <a:noFill/>
        </p:spPr>
      </p:pic>
      <p:pic>
        <p:nvPicPr>
          <p:cNvPr id="1029" name="Picture 5" descr="C:\Users\Admin\Desktop\Фото\Для стенда\IMG_1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492896"/>
            <a:ext cx="2915816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" name="Picture 1" descr="C:\Users\Admin\Desktop\IMG_2000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3029911" cy="2023535"/>
          </a:xfrm>
          <a:prstGeom prst="roundRect">
            <a:avLst/>
          </a:prstGeom>
          <a:noFill/>
        </p:spPr>
      </p:pic>
      <p:pic>
        <p:nvPicPr>
          <p:cNvPr id="3" name="Picture 2" descr="C:\Users\Admin\Desktop\3.jpg"/>
          <p:cNvPicPr>
            <a:picLocks noChangeAspect="1" noChangeArrowheads="1"/>
          </p:cNvPicPr>
          <p:nvPr/>
        </p:nvPicPr>
        <p:blipFill>
          <a:blip r:embed="rId7" cstate="print"/>
          <a:srcRect l="10059" t="3778" r="14400" b="14563"/>
          <a:stretch>
            <a:fillRect/>
          </a:stretch>
        </p:blipFill>
        <p:spPr bwMode="auto">
          <a:xfrm>
            <a:off x="5975648" y="2420888"/>
            <a:ext cx="3168352" cy="1974012"/>
          </a:xfrm>
          <a:prstGeom prst="roundRect">
            <a:avLst/>
          </a:prstGeom>
          <a:noFill/>
        </p:spPr>
      </p:pic>
      <p:pic>
        <p:nvPicPr>
          <p:cNvPr id="4" name="Picture 3" descr="C:\Users\Admin\Desktop\Номинация №4 Детский сад меня научит_МБДОУ Инсарский детский сад СОЛНЫШКО_Инсар_89879926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53136"/>
            <a:ext cx="2934293" cy="2204864"/>
          </a:xfrm>
          <a:prstGeom prst="roundRect">
            <a:avLst/>
          </a:prstGeom>
          <a:noFill/>
        </p:spPr>
      </p:pic>
      <p:pic>
        <p:nvPicPr>
          <p:cNvPr id="10" name="Picture 2" descr="C:\Users\Admin\Desktop\3fb97774c83d4455798fe6b2e5e384e8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76872"/>
            <a:ext cx="2160240" cy="2100833"/>
          </a:xfrm>
          <a:prstGeom prst="rect">
            <a:avLst/>
          </a:prstGeom>
          <a:noFill/>
        </p:spPr>
      </p:pic>
      <p:pic>
        <p:nvPicPr>
          <p:cNvPr id="5" name="Picture 4" descr="C:\Users\Admin\Desktop\IMG_3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7" y="4559717"/>
            <a:ext cx="3168352" cy="2298283"/>
          </a:xfrm>
          <a:prstGeom prst="round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11" cstate="print"/>
          <a:srcRect l="8657" r="12201"/>
          <a:stretch>
            <a:fillRect/>
          </a:stretch>
        </p:blipFill>
        <p:spPr bwMode="auto">
          <a:xfrm>
            <a:off x="6156176" y="4509120"/>
            <a:ext cx="2987824" cy="216898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 descr="C:\Users\Admin\Desktop\SAM_3726.JPG"/>
          <p:cNvPicPr>
            <a:picLocks noChangeAspect="1" noChangeArrowheads="1"/>
          </p:cNvPicPr>
          <p:nvPr/>
        </p:nvPicPr>
        <p:blipFill>
          <a:blip r:embed="rId3" cstate="print"/>
          <a:srcRect l="7843"/>
          <a:stretch>
            <a:fillRect/>
          </a:stretch>
        </p:blipFill>
        <p:spPr bwMode="auto">
          <a:xfrm>
            <a:off x="755576" y="0"/>
            <a:ext cx="3384376" cy="271728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C:\Users\Admin\Desktop\IMG_20170828_135432_604.jpg"/>
          <p:cNvPicPr>
            <a:picLocks noChangeAspect="1" noChangeArrowheads="1"/>
          </p:cNvPicPr>
          <p:nvPr/>
        </p:nvPicPr>
        <p:blipFill>
          <a:blip r:embed="rId4" cstate="print"/>
          <a:srcRect b="4927"/>
          <a:stretch>
            <a:fillRect/>
          </a:stretch>
        </p:blipFill>
        <p:spPr bwMode="auto">
          <a:xfrm>
            <a:off x="4860033" y="0"/>
            <a:ext cx="3168352" cy="2729352"/>
          </a:xfrm>
          <a:prstGeom prst="round2DiagRect">
            <a:avLst/>
          </a:prstGeom>
          <a:noFill/>
        </p:spPr>
      </p:pic>
      <p:pic>
        <p:nvPicPr>
          <p:cNvPr id="30726" name="Picture 6" descr="C:\Users\Admin\Desktop\P105058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13746"/>
          <a:stretch>
            <a:fillRect/>
          </a:stretch>
        </p:blipFill>
        <p:spPr bwMode="auto">
          <a:xfrm>
            <a:off x="323528" y="2924944"/>
            <a:ext cx="2448272" cy="3672408"/>
          </a:xfrm>
          <a:prstGeom prst="round2DiagRect">
            <a:avLst/>
          </a:prstGeom>
          <a:noFill/>
        </p:spPr>
      </p:pic>
      <p:pic>
        <p:nvPicPr>
          <p:cNvPr id="30727" name="Picture 7" descr="C:\Users\Admin\Desktop\Педагоги ДДТ\Сухарькова О.В\Фото\IMG_20170826_103357.jpg"/>
          <p:cNvPicPr>
            <a:picLocks noChangeAspect="1" noChangeArrowheads="1"/>
          </p:cNvPicPr>
          <p:nvPr/>
        </p:nvPicPr>
        <p:blipFill>
          <a:blip r:embed="rId6" cstate="print"/>
          <a:srcRect t="15757" r="-1492" b="9171"/>
          <a:stretch>
            <a:fillRect/>
          </a:stretch>
        </p:blipFill>
        <p:spPr bwMode="auto">
          <a:xfrm>
            <a:off x="3131840" y="2924944"/>
            <a:ext cx="2592288" cy="3642146"/>
          </a:xfrm>
          <a:prstGeom prst="round2DiagRect">
            <a:avLst/>
          </a:prstGeom>
          <a:noFill/>
        </p:spPr>
      </p:pic>
      <p:pic>
        <p:nvPicPr>
          <p:cNvPr id="30729" name="Picture 9" descr="C:\Users\Admin\Desktop\Фото\Выставки 2017\20171121_134010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 t="10139" r="6274"/>
          <a:stretch>
            <a:fillRect/>
          </a:stretch>
        </p:blipFill>
        <p:spPr bwMode="auto">
          <a:xfrm>
            <a:off x="5940152" y="2780928"/>
            <a:ext cx="2664296" cy="378686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08720"/>
            <a:ext cx="78488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Цель работы-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условий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для обеспечения доступности дополнительного образования детей в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Инсарском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районе.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55679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Задачи:</a:t>
            </a:r>
          </a:p>
          <a:p>
            <a:r>
              <a:rPr lang="ru-RU" dirty="0" smtClean="0">
                <a:latin typeface="Georgia" pitchFamily="18" charset="0"/>
                <a:cs typeface="Arial" pitchFamily="34" charset="0"/>
                <a:sym typeface="Symbol"/>
              </a:rPr>
              <a:t>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создание условий для наиболее полного удовлетворения потребностей и интересов детей в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обучении</a:t>
            </a:r>
            <a:r>
              <a:rPr lang="ru-RU" dirty="0">
                <a:latin typeface="Georgia" pitchFamily="18" charset="0"/>
                <a:cs typeface="Arial" pitchFamily="34" charset="0"/>
              </a:rPr>
              <a:t>, воспитании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и в  </a:t>
            </a:r>
            <a:r>
              <a:rPr lang="ru-RU" dirty="0">
                <a:latin typeface="Georgia" pitchFamily="18" charset="0"/>
                <a:cs typeface="Arial" pitchFamily="34" charset="0"/>
              </a:rPr>
              <a:t>творческом развитии в сфере свободного времени;</a:t>
            </a:r>
          </a:p>
          <a:p>
            <a:r>
              <a:rPr lang="ru-RU" dirty="0">
                <a:latin typeface="Georgia" pitchFamily="18" charset="0"/>
                <a:cs typeface="Arial" pitchFamily="34" charset="0"/>
              </a:rPr>
              <a:t> -усиление воспитательной духовно-нравственной составляющей в работе с обучающимися;</a:t>
            </a:r>
          </a:p>
          <a:p>
            <a:r>
              <a:rPr lang="ru-RU" dirty="0" smtClean="0">
                <a:latin typeface="Georgia" pitchFamily="18" charset="0"/>
                <a:cs typeface="Arial" pitchFamily="34" charset="0"/>
              </a:rPr>
              <a:t>- реализация мер по </a:t>
            </a:r>
            <a:r>
              <a:rPr lang="ru-RU" dirty="0">
                <a:latin typeface="Georgia" pitchFamily="18" charset="0"/>
                <a:cs typeface="Arial" pitchFamily="34" charset="0"/>
              </a:rPr>
              <a:t>популяризации естественнонаучной направленности и научно-технического творчества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учащихся;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r>
              <a:rPr lang="ru-RU" dirty="0">
                <a:latin typeface="Georgia" pitchFamily="18" charset="0"/>
                <a:cs typeface="Arial" pitchFamily="34" charset="0"/>
                <a:sym typeface="Symbol"/>
              </a:rPr>
              <a:t></a:t>
            </a:r>
            <a:r>
              <a:rPr lang="ru-RU" dirty="0">
                <a:latin typeface="Georgia" pitchFamily="18" charset="0"/>
                <a:cs typeface="Arial" pitchFamily="34" charset="0"/>
              </a:rPr>
              <a:t> создание условий и предпосылок для личностного развития, раннего профессионального самоопределения, для развития их творческого потенциала и творческой активности;</a:t>
            </a:r>
          </a:p>
          <a:p>
            <a:r>
              <a:rPr lang="ru-RU" dirty="0" smtClean="0">
                <a:latin typeface="Georgia" pitchFamily="18" charset="0"/>
                <a:cs typeface="Arial" pitchFamily="34" charset="0"/>
                <a:sym typeface="Symbol"/>
              </a:rPr>
              <a:t>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>
                <a:latin typeface="Georgia" pitchFamily="18" charset="0"/>
                <a:cs typeface="Arial" pitchFamily="34" charset="0"/>
              </a:rPr>
              <a:t>обеспечение личностно-нравственного развития и формирования общей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культуры.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5361" name="Picture 1" descr="C:\Users\Admin\Desktop\Painted-Kids-Hands-2880x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AFB"/>
              </a:clrFrom>
              <a:clrTo>
                <a:srgbClr val="C9EAFB">
                  <a:alpha val="0"/>
                </a:srgbClr>
              </a:clrTo>
            </a:clrChange>
          </a:blip>
          <a:srcRect l="-524" t="42234"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2820" y="134076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87824" y="2420888"/>
            <a:ext cx="3312368" cy="100811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Направления, реализуемые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Инсарском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Доме творчества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836712"/>
            <a:ext cx="280831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1560" y="3789040"/>
            <a:ext cx="2592288" cy="122413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Техническое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56176" y="836712"/>
            <a:ext cx="2520280" cy="108012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Туристско-краеведческое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3789040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Социально-педагогическое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491880" y="4797152"/>
            <a:ext cx="2736304" cy="1080120"/>
          </a:xfrm>
          <a:prstGeom prst="round2DiagRect">
            <a:avLst>
              <a:gd name="adj1" fmla="val 16667"/>
              <a:gd name="adj2" fmla="val 158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Естественнонаучное</a:t>
            </a:r>
            <a:endParaRPr lang="ru-RU" dirty="0"/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1259632" y="2708920"/>
            <a:ext cx="172819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6300192" y="2636912"/>
            <a:ext cx="1944216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3851920" y="3429000"/>
            <a:ext cx="2088232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flipH="1">
            <a:off x="4716016" y="1340768"/>
            <a:ext cx="151216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3059832" y="1412776"/>
            <a:ext cx="1584176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Педагоги Дома творчества – это единомышленники, люди активные и творческие, каждый из них вносит в общее дело что-то новое, интересное.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Desktop\Фото\31 мая\280815_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943"/>
          <a:stretch>
            <a:fillRect/>
          </a:stretch>
        </p:blipFill>
        <p:spPr bwMode="auto">
          <a:xfrm>
            <a:off x="1691680" y="1988840"/>
            <a:ext cx="5760640" cy="417646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Есть дом, в котором интересно жить,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Где каждый день с улыбкою встречают.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 нем учат петь, вязать, прекрасное ценить,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Его и взрослые, и дети обожают.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Admin\Desktop\Фото\Я люблю тебя,Россия!\IMG_2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13386"/>
            <a:ext cx="4104456" cy="293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Admin\Desktop\20170127_15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4104456" cy="3080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Фото\Я люблю, тебя Россия2016\190216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87910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Здесь детский смех, здесь лучший друг - искусство,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Здесь рады всем: большим и малышам,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 если стало вдруг Тебе немного грустно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Наш дом открыт всегда! Скорее к нам!!!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1" name="Picture 5" descr="C:\Users\Admin\Desktop\IMG_2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515326" cy="301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dmin\Desktop\3fb97774c83d4455798fe6b2e5e384e8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908720"/>
            <a:ext cx="2160240" cy="210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04425"/>
          <a:ext cx="8229600" cy="3717512"/>
        </p:xfrm>
        <a:graphic>
          <a:graphicData uri="http://schemas.openxmlformats.org/drawingml/2006/table">
            <a:tbl>
              <a:tblPr/>
              <a:tblGrid>
                <a:gridCol w="3058410"/>
                <a:gridCol w="5171190"/>
              </a:tblGrid>
              <a:tr h="1013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Georgia"/>
                          <a:ea typeface="Times New Roman"/>
                          <a:cs typeface="Times New Roman"/>
                        </a:rPr>
                        <a:t>Всего педагогов доп. образования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21 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 из них:     -7 основных;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14- совместителей.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Georgia"/>
                          <a:ea typeface="Times New Roman"/>
                          <a:cs typeface="Times New Roman"/>
                        </a:rPr>
                        <a:t>Квалификации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Высшая кат.-2 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latin typeface="Georgia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 кат.-1  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Georgia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Высшее-16 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>
                          <a:latin typeface="Georgia"/>
                          <a:ea typeface="Times New Roman"/>
                          <a:cs typeface="Times New Roman"/>
                        </a:rPr>
                        <a:t>Среднее профессиональное-4 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latin typeface="Georgia"/>
                          <a:ea typeface="Times New Roman"/>
                          <a:cs typeface="Times New Roman"/>
                        </a:rPr>
                        <a:t>Стаж работы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Georgia"/>
                          <a:ea typeface="Times New Roman"/>
                          <a:cs typeface="Times New Roman"/>
                        </a:rPr>
                        <a:t>20лет и более-  3 чел.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Georgia"/>
                          <a:ea typeface="Times New Roman"/>
                          <a:cs typeface="Times New Roman"/>
                        </a:rPr>
                        <a:t> от 10 до 20 лет-2  чел.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Georgia"/>
                          <a:ea typeface="Times New Roman"/>
                          <a:cs typeface="Times New Roman"/>
                        </a:rPr>
                        <a:t>                  от 5 до 10 лет-  5 чел.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Georgia"/>
                          <a:ea typeface="Times New Roman"/>
                          <a:cs typeface="Times New Roman"/>
                        </a:rPr>
                        <a:t>                  от 2 до 5 лет-   11 чел.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9142" y="-1233339"/>
            <a:ext cx="330571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Кадровое обеспечение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2017-2018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2" y="1988840"/>
          <a:ext cx="6624736" cy="3960440"/>
        </p:xfrm>
        <a:graphic>
          <a:graphicData uri="http://schemas.openxmlformats.org/drawingml/2006/table">
            <a:tbl>
              <a:tblPr/>
              <a:tblGrid>
                <a:gridCol w="2461985"/>
                <a:gridCol w="4162751"/>
              </a:tblGrid>
              <a:tr h="177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/>
                          <a:ea typeface="Times New Roman"/>
                          <a:cs typeface="Times New Roman"/>
                        </a:rPr>
                        <a:t>Всего педагогов доп. образования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21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Georgia"/>
                          <a:ea typeface="Times New Roman"/>
                          <a:cs typeface="Times New Roman"/>
                        </a:rPr>
                        <a:t> из них:     </a:t>
                      </a:r>
                      <a:r>
                        <a:rPr lang="ru-RU" sz="1400" b="1" smtClean="0">
                          <a:latin typeface="Georgia"/>
                          <a:ea typeface="Times New Roman"/>
                          <a:cs typeface="Times New Roman"/>
                        </a:rPr>
                        <a:t>7- </a:t>
                      </a:r>
                      <a:r>
                        <a:rPr lang="ru-RU" sz="1400" b="1">
                          <a:latin typeface="Georgia"/>
                          <a:ea typeface="Times New Roman"/>
                          <a:cs typeface="Times New Roman"/>
                        </a:rPr>
                        <a:t>основных;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14- совместителей.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eorgia"/>
                          <a:ea typeface="Times New Roman"/>
                          <a:cs typeface="Times New Roman"/>
                        </a:rPr>
                        <a:t>Квалификации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Высшая кат.-2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 кат.-1 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Georgia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Высшее-16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Среднее профессиональное-4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/>
                          <a:ea typeface="Times New Roman"/>
                          <a:cs typeface="Times New Roman"/>
                        </a:rPr>
                        <a:t>Стаж работы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20лет и более-  3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 от 10 до 20 лет-2 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                  от 5 до 10 лет-  5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/>
                          <a:ea typeface="Times New Roman"/>
                          <a:cs typeface="Times New Roman"/>
                        </a:rPr>
                        <a:t>                  от 2 до 5 лет-   11 чел.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Admin\Desktop\abstract-clipart-colorful-flower-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26479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dmin\Desktop\964008_fon-prezentacii-delov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90872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7988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Охват учащихся дополнительным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образованием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7988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в МБУДО 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Инсарский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районный Дом творчества»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03648" y="1844824"/>
          <a:ext cx="6048673" cy="4622925"/>
        </p:xfrm>
        <a:graphic>
          <a:graphicData uri="http://schemas.openxmlformats.org/drawingml/2006/table">
            <a:tbl>
              <a:tblPr/>
              <a:tblGrid>
                <a:gridCol w="557284"/>
                <a:gridCol w="1272429"/>
                <a:gridCol w="637619"/>
                <a:gridCol w="637619"/>
                <a:gridCol w="755031"/>
                <a:gridCol w="755031"/>
                <a:gridCol w="716830"/>
                <a:gridCol w="716830"/>
              </a:tblGrid>
              <a:tr h="482942">
                <a:tc rowSpan="2">
                  <a:txBody>
                    <a:bodyPr/>
                    <a:lstStyle/>
                    <a:p>
                      <a:pPr indent="3429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 деятельности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2016- 2017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уч. год.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объедин.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детей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100" spc="5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объедин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детей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объедин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детей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" algn="l"/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Техническое </a:t>
                      </a: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" algn="l"/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Туристско</a:t>
                      </a: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краеведческое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Художественное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Естественно- научное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социально – педагогическое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7970" algn="l"/>
                        </a:tabLst>
                      </a:pP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spc="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Военно- патриотическое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spc="5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pc="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75" marR="5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3" name="Picture 3" descr="C:\Users\Admin\Desktop\UMC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48680"/>
            <a:ext cx="196535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64008_fon-prezentacii-delov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03648" y="476672"/>
            <a:ext cx="5345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Материально-техническое и информационное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организации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9752" y="1196755"/>
          <a:ext cx="5184576" cy="5472604"/>
        </p:xfrm>
        <a:graphic>
          <a:graphicData uri="http://schemas.openxmlformats.org/drawingml/2006/table">
            <a:tbl>
              <a:tblPr/>
              <a:tblGrid>
                <a:gridCol w="432504"/>
                <a:gridCol w="3313158"/>
                <a:gridCol w="649011"/>
                <a:gridCol w="789903"/>
              </a:tblGrid>
              <a:tr h="164002"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Инфраструктура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Количество учебных компьютеров 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Количество помещений для осуществления образовательной деятельности, в том числе: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Учебный класс (кабинет)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2.2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Лаборатория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Мастерская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Танцевальный класс (хореографический)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Спортивный зал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Бассейн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Количество помещений для организации досуговой деятельности учащихся, в том числе: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Количество помещений для организации досуговой деятельности учащихся, в том числе: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Актовый зал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   3.2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Концертный зал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3.3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Игровое помещение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загородных оздоровительных лагерей, баз отдыха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в образовательной организации системы электронного документооборота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читального зала библиотеки, в том числе: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6.1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 обеспечением возможности работы на стационарных компьютерах или использования переносных компьютеров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6.2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 медиатекой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6.3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Оснащенного средствами сканирования и распознавания текстов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6.4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 выходом в Интернет с компьютеров, расположенных в помещении библиотеки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6.5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 контролируемой распечаткой бумажных материалов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Численность/удельный вес численности учащихся, которым обеспечена возможность пользоваться широкополосным Интернетом (не менее 2 Мб/с), в общей численности учащихся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человек/%</a:t>
                      </a:r>
                      <a:endParaRPr lang="ru-RU" sz="70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700" dirty="0">
                        <a:latin typeface="Arial"/>
                        <a:ea typeface="Times New Roman"/>
                      </a:endParaRPr>
                    </a:p>
                  </a:txBody>
                  <a:tcPr marL="31706" marR="3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1770</Words>
  <Application>Microsoft Office PowerPoint</Application>
  <PresentationFormat>Экран (4:3)</PresentationFormat>
  <Paragraphs>582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Педагоги Дома творчества – это единомышленники, люди активные и творческие, каждый из них вносит в общее дело что-то новое, интересное. 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71</cp:revision>
  <dcterms:created xsi:type="dcterms:W3CDTF">2018-04-05T10:51:49Z</dcterms:created>
  <dcterms:modified xsi:type="dcterms:W3CDTF">2018-04-11T07:22:11Z</dcterms:modified>
</cp:coreProperties>
</file>