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4" r:id="rId9"/>
    <p:sldId id="263" r:id="rId10"/>
    <p:sldId id="276" r:id="rId11"/>
    <p:sldId id="264" r:id="rId12"/>
    <p:sldId id="265" r:id="rId13"/>
    <p:sldId id="266" r:id="rId14"/>
    <p:sldId id="273" r:id="rId15"/>
    <p:sldId id="268" r:id="rId16"/>
    <p:sldId id="270" r:id="rId17"/>
    <p:sldId id="271" r:id="rId18"/>
    <p:sldId id="272" r:id="rId19"/>
    <p:sldId id="275" r:id="rId20"/>
    <p:sldId id="277" r:id="rId21"/>
    <p:sldId id="278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864" y="-5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4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19.10.2022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10" Type="http://schemas.openxmlformats.org/officeDocument/2006/relationships/image" Target="../media/image72.jpeg"/><Relationship Id="rId4" Type="http://schemas.openxmlformats.org/officeDocument/2006/relationships/image" Target="../media/image66.jpeg"/><Relationship Id="rId9" Type="http://schemas.openxmlformats.org/officeDocument/2006/relationships/image" Target="../media/image7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10" Type="http://schemas.openxmlformats.org/officeDocument/2006/relationships/image" Target="../media/image20.pn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88640"/>
            <a:ext cx="7772400" cy="1224135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Министерство образования РМ</a:t>
            </a:r>
            <a:b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908720"/>
            <a:ext cx="5580112" cy="5760640"/>
          </a:xfrm>
        </p:spPr>
        <p:txBody>
          <a:bodyPr>
            <a:normAutofit fontScale="55000" lnSpcReduction="20000"/>
          </a:bodyPr>
          <a:lstStyle/>
          <a:p>
            <a:r>
              <a:rPr lang="ru-RU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</a:p>
          <a:p>
            <a:r>
              <a:rPr lang="ru-RU" sz="4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Юдаковой</a:t>
            </a:r>
            <a:r>
              <a:rPr lang="ru-RU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Екатерины Николаевны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педагога дополнительного образования 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 ДО «Центр эстетического воспитания детей» 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 о. Саранск</a:t>
            </a:r>
          </a:p>
          <a:p>
            <a:pPr algn="just"/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Дата рождения: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09.11.1992</a:t>
            </a:r>
          </a:p>
          <a:p>
            <a:pPr algn="just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Высшее образование: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</a:p>
          <a:p>
            <a:pPr algn="just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«Мордовский государственный педагогический институт им. М.Е.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г.Саранск </a:t>
            </a:r>
          </a:p>
          <a:p>
            <a:pPr algn="just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№ диплома 5058, дата выдачи 4.07.2015</a:t>
            </a:r>
          </a:p>
          <a:p>
            <a:pPr algn="just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</a:t>
            </a:r>
          </a:p>
          <a:p>
            <a:pPr algn="just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(по специальности): </a:t>
            </a:r>
          </a:p>
          <a:p>
            <a:pPr algn="just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данной должности: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 лет</a:t>
            </a:r>
          </a:p>
          <a:p>
            <a:pPr algn="just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данном учреждении: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 лет</a:t>
            </a:r>
          </a:p>
          <a:p>
            <a:pPr algn="just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Общий трудовой стаж :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 лет</a:t>
            </a:r>
          </a:p>
          <a:p>
            <a:pPr algn="just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Наличие квалификационной категории: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первая</a:t>
            </a:r>
          </a:p>
          <a:p>
            <a:pPr algn="just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Дата последней аттестации: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21.12.2017г., </a:t>
            </a:r>
          </a:p>
          <a:p>
            <a:pPr algn="just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Приказ Министерства Образования Республики Мордовия от 21.12.2017 года № 1055)</a:t>
            </a:r>
          </a:p>
        </p:txBody>
      </p:sp>
      <p:pic>
        <p:nvPicPr>
          <p:cNvPr id="4" name="Содержимое 6" descr="qC60Y-h4uZU.jpg"/>
          <p:cNvPicPr>
            <a:picLocks noChangeAspect="1"/>
          </p:cNvPicPr>
          <p:nvPr/>
        </p:nvPicPr>
        <p:blipFill>
          <a:blip r:embed="rId2" cstate="print"/>
          <a:srcRect t="5512"/>
          <a:stretch>
            <a:fillRect/>
          </a:stretch>
        </p:blipFill>
        <p:spPr>
          <a:xfrm>
            <a:off x="5580112" y="908720"/>
            <a:ext cx="3255190" cy="547260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3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404664"/>
            <a:ext cx="4124598" cy="5832648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Наличие авторских программ, методических пособий</a:t>
            </a:r>
            <a:endParaRPr lang="ru-RU" sz="3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 descr="7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71716" y="1600200"/>
            <a:ext cx="3200567" cy="4525963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712968" cy="1143000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6. Выступления на заседаниях методических советов, семинарах, форумах</a:t>
            </a:r>
            <a:endParaRPr lang="ru-RU" sz="3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k-hDEH_1rMLIkwrsqQy9BDR5_IAUG0GLCi9XMMuINBF1eYYoxmmPUxBYehd0ZZMOTROhr155QVL9Kq6kiZ4RdH4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4048" y="1268760"/>
            <a:ext cx="3878146" cy="2808312"/>
          </a:xfrm>
          <a:prstGeom prst="rect">
            <a:avLst/>
          </a:prstGeom>
        </p:spPr>
      </p:pic>
      <p:pic>
        <p:nvPicPr>
          <p:cNvPr id="6" name="Рисунок 5" descr="VDoNb2P03Pnm1GcyV9gpjMa3XedT4tCYvb4OwbqusGqndtZP13vlEZZSWT6gKqYghuyxdzLhRjUWZLtFxZP1Mc_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3975147"/>
            <a:ext cx="2036682" cy="2882853"/>
          </a:xfrm>
          <a:prstGeom prst="rect">
            <a:avLst/>
          </a:prstGeom>
        </p:spPr>
      </p:pic>
      <p:pic>
        <p:nvPicPr>
          <p:cNvPr id="7" name="Рисунок 6" descr="GOhLfzNlDoXkz1xdjCW1hqY1l612HTzyzk8vXYi3HYn-HuEkuTf3EvRPbloF5bH4p6BWG4uCS6FA7BBf9bENiAqx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48264" y="4005064"/>
            <a:ext cx="1994414" cy="2852936"/>
          </a:xfrm>
          <a:prstGeom prst="rect">
            <a:avLst/>
          </a:prstGeom>
        </p:spPr>
      </p:pic>
      <p:pic>
        <p:nvPicPr>
          <p:cNvPr id="9" name="Содержимое 8" descr="семинары справка.bmp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611560" y="1231652"/>
            <a:ext cx="3816424" cy="5396855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Проведение мастер-классов, открытых мероприятий</a:t>
            </a:r>
            <a:endParaRPr lang="ru-RU" sz="3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9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479704"/>
            <a:ext cx="3618982" cy="5117648"/>
          </a:xfrm>
        </p:spPr>
      </p:pic>
      <p:pic>
        <p:nvPicPr>
          <p:cNvPr id="5" name="Рисунок 4" descr="10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5" y="1461144"/>
            <a:ext cx="3816425" cy="539685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Мк 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88640"/>
            <a:ext cx="2271385" cy="3140968"/>
          </a:xfrm>
        </p:spPr>
      </p:pic>
      <p:pic>
        <p:nvPicPr>
          <p:cNvPr id="8" name="Рисунок 7" descr="Мк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67944" y="3284984"/>
            <a:ext cx="2302922" cy="3168352"/>
          </a:xfrm>
          <a:prstGeom prst="rect">
            <a:avLst/>
          </a:prstGeom>
        </p:spPr>
      </p:pic>
      <p:pic>
        <p:nvPicPr>
          <p:cNvPr id="9" name="Рисунок 8" descr="мк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51720" y="3284984"/>
            <a:ext cx="2283018" cy="3140968"/>
          </a:xfrm>
          <a:prstGeom prst="rect">
            <a:avLst/>
          </a:prstGeom>
        </p:spPr>
      </p:pic>
      <p:pic>
        <p:nvPicPr>
          <p:cNvPr id="10" name="Рисунок 9" descr="мк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83768" y="188640"/>
            <a:ext cx="2201845" cy="3096344"/>
          </a:xfrm>
          <a:prstGeom prst="rect">
            <a:avLst/>
          </a:prstGeom>
        </p:spPr>
      </p:pic>
      <p:pic>
        <p:nvPicPr>
          <p:cNvPr id="11" name="Рисунок 10" descr="мк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88024" y="188640"/>
            <a:ext cx="2110367" cy="2952328"/>
          </a:xfrm>
          <a:prstGeom prst="rect">
            <a:avLst/>
          </a:prstGeom>
        </p:spPr>
      </p:pic>
      <p:pic>
        <p:nvPicPr>
          <p:cNvPr id="12" name="Рисунок 11" descr="мк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948264" y="188640"/>
            <a:ext cx="2051895" cy="2927406"/>
          </a:xfrm>
          <a:prstGeom prst="rect">
            <a:avLst/>
          </a:prstGeom>
        </p:spPr>
      </p:pic>
      <p:pic>
        <p:nvPicPr>
          <p:cNvPr id="13" name="Рисунок 12" descr="мк8.jpg"/>
          <p:cNvPicPr>
            <a:picLocks noChangeAspect="1"/>
          </p:cNvPicPr>
          <p:nvPr/>
        </p:nvPicPr>
        <p:blipFill>
          <a:blip r:embed="rId8" cstate="print"/>
          <a:srcRect l="1444" t="1050" r="963" b="1050"/>
          <a:stretch>
            <a:fillRect/>
          </a:stretch>
        </p:blipFill>
        <p:spPr>
          <a:xfrm rot="5400000">
            <a:off x="6496827" y="3251651"/>
            <a:ext cx="2208332" cy="3047937"/>
          </a:xfrm>
          <a:prstGeom prst="rect">
            <a:avLst/>
          </a:prstGeom>
        </p:spPr>
      </p:pic>
      <p:pic>
        <p:nvPicPr>
          <p:cNvPr id="14" name="Рисунок 13" descr="мк9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3356992"/>
            <a:ext cx="2299489" cy="328498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Общественно-педагогическая активность педагога</a:t>
            </a:r>
            <a:endParaRPr lang="ru-RU" sz="3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11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183766"/>
            <a:ext cx="3600400" cy="5091372"/>
          </a:xfrm>
        </p:spPr>
      </p:pic>
      <p:pic>
        <p:nvPicPr>
          <p:cNvPr id="5" name="Рисунок 4" descr="Жюри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44208" y="1124744"/>
            <a:ext cx="2197258" cy="3096344"/>
          </a:xfrm>
          <a:prstGeom prst="rect">
            <a:avLst/>
          </a:prstGeom>
        </p:spPr>
      </p:pic>
      <p:pic>
        <p:nvPicPr>
          <p:cNvPr id="7" name="Рисунок 6" descr="благодо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99784" y="4127501"/>
            <a:ext cx="1944216" cy="2730499"/>
          </a:xfrm>
          <a:prstGeom prst="rect">
            <a:avLst/>
          </a:prstGeom>
        </p:spPr>
      </p:pic>
      <p:pic>
        <p:nvPicPr>
          <p:cNvPr id="8" name="Рисунок 7" descr="Image.BMP"/>
          <p:cNvPicPr>
            <a:picLocks noChangeAspect="1"/>
          </p:cNvPicPr>
          <p:nvPr/>
        </p:nvPicPr>
        <p:blipFill>
          <a:blip r:embed="rId5" cstate="print"/>
          <a:srcRect l="2383" t="674"/>
          <a:stretch>
            <a:fillRect/>
          </a:stretch>
        </p:blipFill>
        <p:spPr>
          <a:xfrm>
            <a:off x="4268122" y="1124744"/>
            <a:ext cx="2104077" cy="3027492"/>
          </a:xfrm>
          <a:prstGeom prst="rect">
            <a:avLst/>
          </a:prstGeom>
        </p:spPr>
      </p:pic>
      <p:pic>
        <p:nvPicPr>
          <p:cNvPr id="9" name="Рисунок 8" descr="благад.jpg"/>
          <p:cNvPicPr>
            <a:picLocks noChangeAspect="1"/>
          </p:cNvPicPr>
          <p:nvPr/>
        </p:nvPicPr>
        <p:blipFill>
          <a:blip r:embed="rId6" cstate="print"/>
          <a:srcRect l="3370" t="350" r="481" b="350"/>
          <a:stretch>
            <a:fillRect/>
          </a:stretch>
        </p:blipFill>
        <p:spPr>
          <a:xfrm>
            <a:off x="5292080" y="4082095"/>
            <a:ext cx="1953592" cy="2775905"/>
          </a:xfrm>
          <a:prstGeom prst="rect">
            <a:avLst/>
          </a:prstGeom>
        </p:spPr>
      </p:pic>
      <p:pic>
        <p:nvPicPr>
          <p:cNvPr id="10" name="Рисунок 9" descr="соц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635896" y="3933056"/>
            <a:ext cx="2050169" cy="292494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Позитивные результаты работы с детьми</a:t>
            </a:r>
            <a:endParaRPr lang="ru-RU" sz="3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12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55776" y="836712"/>
            <a:ext cx="4104456" cy="5804164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784976" cy="1143000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Участие педагога в профессиональных конкурсах</a:t>
            </a:r>
            <a:endParaRPr lang="ru-RU" sz="3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 descr="Шумбрат 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482"/>
          <a:stretch>
            <a:fillRect/>
          </a:stretch>
        </p:blipFill>
        <p:spPr>
          <a:xfrm>
            <a:off x="0" y="908720"/>
            <a:ext cx="2049379" cy="2836801"/>
          </a:xfrm>
        </p:spPr>
      </p:pic>
      <p:pic>
        <p:nvPicPr>
          <p:cNvPr id="8" name="Рисунок 7" descr="Шумбрат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80112" y="1124744"/>
            <a:ext cx="1785629" cy="2456662"/>
          </a:xfrm>
          <a:prstGeom prst="rect">
            <a:avLst/>
          </a:prstGeom>
        </p:spPr>
      </p:pic>
      <p:pic>
        <p:nvPicPr>
          <p:cNvPr id="9" name="Рисунок 8" descr="шум брат21.jpg"/>
          <p:cNvPicPr>
            <a:picLocks noChangeAspect="1"/>
          </p:cNvPicPr>
          <p:nvPr/>
        </p:nvPicPr>
        <p:blipFill>
          <a:blip r:embed="rId4" cstate="print"/>
          <a:srcRect l="989" t="1400" r="2968" b="350"/>
          <a:stretch>
            <a:fillRect/>
          </a:stretch>
        </p:blipFill>
        <p:spPr>
          <a:xfrm>
            <a:off x="4410842" y="3501008"/>
            <a:ext cx="2321398" cy="3356992"/>
          </a:xfrm>
          <a:prstGeom prst="rect">
            <a:avLst/>
          </a:prstGeom>
        </p:spPr>
      </p:pic>
      <p:pic>
        <p:nvPicPr>
          <p:cNvPr id="10" name="Рисунок 9" descr="мг1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490067"/>
            <a:ext cx="2376264" cy="3367933"/>
          </a:xfrm>
          <a:prstGeom prst="rect">
            <a:avLst/>
          </a:prstGeom>
        </p:spPr>
      </p:pic>
      <p:pic>
        <p:nvPicPr>
          <p:cNvPr id="11" name="Рисунок 10" descr="Мг2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95736" y="3490067"/>
            <a:ext cx="2376264" cy="3367933"/>
          </a:xfrm>
          <a:prstGeom prst="rect">
            <a:avLst/>
          </a:prstGeom>
        </p:spPr>
      </p:pic>
      <p:pic>
        <p:nvPicPr>
          <p:cNvPr id="12" name="Рисунок 11" descr="мг2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732240" y="3444237"/>
            <a:ext cx="2411760" cy="3413763"/>
          </a:xfrm>
          <a:prstGeom prst="rect">
            <a:avLst/>
          </a:prstGeom>
        </p:spPr>
      </p:pic>
      <p:pic>
        <p:nvPicPr>
          <p:cNvPr id="14" name="Рисунок 13" descr="выст2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123728" y="1052736"/>
            <a:ext cx="1734192" cy="2448272"/>
          </a:xfrm>
          <a:prstGeom prst="rect">
            <a:avLst/>
          </a:prstGeom>
        </p:spPr>
      </p:pic>
      <p:pic>
        <p:nvPicPr>
          <p:cNvPr id="15" name="Рисунок 14" descr="выстака 21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851920" y="1124744"/>
            <a:ext cx="1720288" cy="2366766"/>
          </a:xfrm>
          <a:prstGeom prst="rect">
            <a:avLst/>
          </a:prstGeom>
        </p:spPr>
      </p:pic>
      <p:pic>
        <p:nvPicPr>
          <p:cNvPr id="16" name="Рисунок 15" descr="пед юдакова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415808" y="1052736"/>
            <a:ext cx="1728192" cy="244568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Награды и поощрения</a:t>
            </a:r>
            <a:endParaRPr lang="ru-RU" sz="3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благад.jpg"/>
          <p:cNvPicPr>
            <a:picLocks noChangeAspect="1"/>
          </p:cNvPicPr>
          <p:nvPr/>
        </p:nvPicPr>
        <p:blipFill>
          <a:blip r:embed="rId2" cstate="print"/>
          <a:srcRect l="3852" t="350" b="700"/>
          <a:stretch>
            <a:fillRect/>
          </a:stretch>
        </p:blipFill>
        <p:spPr>
          <a:xfrm>
            <a:off x="214818" y="1797534"/>
            <a:ext cx="2700998" cy="3824411"/>
          </a:xfrm>
          <a:prstGeom prst="rect">
            <a:avLst/>
          </a:prstGeom>
        </p:spPr>
      </p:pic>
      <p:pic>
        <p:nvPicPr>
          <p:cNvPr id="7" name="Рисунок 6" descr="благодо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59832" y="1779021"/>
            <a:ext cx="2736304" cy="3842925"/>
          </a:xfrm>
          <a:prstGeom prst="rect">
            <a:avLst/>
          </a:prstGeom>
        </p:spPr>
      </p:pic>
      <p:pic>
        <p:nvPicPr>
          <p:cNvPr id="6" name="Рисунок 5" descr="соц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40152" y="1779021"/>
            <a:ext cx="2717400" cy="3876873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Содержимое 14" descr="№181-175-куратор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199655" cy="4525963"/>
          </a:xfrm>
        </p:spPr>
      </p:pic>
      <p:pic>
        <p:nvPicPr>
          <p:cNvPr id="16" name="Рисунок 15" descr="№178-144-куратор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99792" y="620688"/>
            <a:ext cx="3645905" cy="5157192"/>
          </a:xfrm>
          <a:prstGeom prst="rect">
            <a:avLst/>
          </a:prstGeom>
        </p:spPr>
      </p:pic>
      <p:pic>
        <p:nvPicPr>
          <p:cNvPr id="17" name="Рисунок 16" descr="№177-10-куратор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71986" y="2088232"/>
            <a:ext cx="3372014" cy="476976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Характеристика - представление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1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89432" y="908720"/>
            <a:ext cx="3971836" cy="5616624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243408"/>
            <a:ext cx="8229600" cy="1143000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Приложение</a:t>
            </a:r>
            <a:endParaRPr lang="ru-RU" sz="4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фото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836712"/>
            <a:ext cx="4060632" cy="3045474"/>
          </a:xfrm>
        </p:spPr>
      </p:pic>
      <p:pic>
        <p:nvPicPr>
          <p:cNvPr id="5" name="Рисунок 4" descr="фото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836712"/>
            <a:ext cx="4355976" cy="2902850"/>
          </a:xfrm>
          <a:prstGeom prst="rect">
            <a:avLst/>
          </a:prstGeom>
        </p:spPr>
      </p:pic>
      <p:pic>
        <p:nvPicPr>
          <p:cNvPr id="6" name="Рисунок 5" descr="фото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07704" y="3023574"/>
            <a:ext cx="5112568" cy="3834426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67544" y="0"/>
            <a:ext cx="8064896" cy="692696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Проведение мастер-класса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изображение_viber_2021-12-22_08-08-17-704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 l="11811" r="17717"/>
          <a:stretch>
            <a:fillRect/>
          </a:stretch>
        </p:blipFill>
        <p:spPr>
          <a:xfrm>
            <a:off x="179512" y="908720"/>
            <a:ext cx="5040560" cy="3304738"/>
          </a:xfrm>
        </p:spPr>
      </p:pic>
      <p:pic>
        <p:nvPicPr>
          <p:cNvPr id="7" name="Рисунок 6" descr="изображение_viber_2021-12-22_08-08-18-449.jpg"/>
          <p:cNvPicPr>
            <a:picLocks noChangeAspect="1"/>
          </p:cNvPicPr>
          <p:nvPr/>
        </p:nvPicPr>
        <p:blipFill>
          <a:blip r:embed="rId3" cstate="print"/>
          <a:srcRect r="2362"/>
          <a:stretch>
            <a:fillRect/>
          </a:stretch>
        </p:blipFill>
        <p:spPr>
          <a:xfrm>
            <a:off x="179512" y="4287086"/>
            <a:ext cx="5040560" cy="2384469"/>
          </a:xfrm>
          <a:prstGeom prst="rect">
            <a:avLst/>
          </a:prstGeom>
        </p:spPr>
      </p:pic>
      <p:pic>
        <p:nvPicPr>
          <p:cNvPr id="9" name="Рисунок 8" descr="изображение_viber_2021-12-22_08-08-12-760.jpg"/>
          <p:cNvPicPr>
            <a:picLocks noChangeAspect="1"/>
          </p:cNvPicPr>
          <p:nvPr/>
        </p:nvPicPr>
        <p:blipFill>
          <a:blip r:embed="rId4" cstate="print"/>
          <a:srcRect t="20551" b="3071"/>
          <a:stretch>
            <a:fillRect/>
          </a:stretch>
        </p:blipFill>
        <p:spPr>
          <a:xfrm>
            <a:off x="5436096" y="928875"/>
            <a:ext cx="3457004" cy="571642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40960" cy="764704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Реализация образовательных программ</a:t>
            </a:r>
            <a:endParaRPr lang="ru-RU" sz="3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2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908720"/>
            <a:ext cx="4032448" cy="5702336"/>
          </a:xfrm>
        </p:spPr>
      </p:pic>
      <p:pic>
        <p:nvPicPr>
          <p:cNvPr id="8" name="Рисунок 7" descr="Screenshot 2022-10-16 at 14-18-25 __68-h6JPCuXyoxGRgKMFt.pdf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3969" y="908720"/>
            <a:ext cx="2393704" cy="3384376"/>
          </a:xfrm>
          <a:prstGeom prst="rect">
            <a:avLst/>
          </a:prstGeom>
        </p:spPr>
      </p:pic>
      <p:pic>
        <p:nvPicPr>
          <p:cNvPr id="9" name="Рисунок 8" descr="Screenshot 2022-10-16 at 14-17-08 xky4zihOtA0iHMHTaLak0sk07h.pdf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44208" y="908720"/>
            <a:ext cx="2393704" cy="3384376"/>
          </a:xfrm>
          <a:prstGeom prst="rect">
            <a:avLst/>
          </a:prstGeom>
        </p:spPr>
      </p:pic>
      <p:pic>
        <p:nvPicPr>
          <p:cNvPr id="10" name="Рисунок 9" descr="Кисточка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3967" y="3717032"/>
            <a:ext cx="2335807" cy="3140968"/>
          </a:xfrm>
          <a:prstGeom prst="rect">
            <a:avLst/>
          </a:prstGeom>
        </p:spPr>
      </p:pic>
      <p:pic>
        <p:nvPicPr>
          <p:cNvPr id="7" name="Рисунок 6" descr="Программа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88224" y="3705766"/>
            <a:ext cx="2232248" cy="315223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1143000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Результаты участия в инновационной (экспериментальной)  деятельности</a:t>
            </a:r>
            <a:endParaRPr lang="ru-RU" sz="3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3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71716" y="1600200"/>
            <a:ext cx="3200567" cy="4525963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Участие детей в конкурсах, выставках, акциях, фестивалях</a:t>
            </a:r>
            <a:endParaRPr lang="ru-RU" sz="3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4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700808"/>
            <a:ext cx="3157100" cy="4464496"/>
          </a:xfrm>
        </p:spPr>
      </p:pic>
      <p:pic>
        <p:nvPicPr>
          <p:cNvPr id="5" name="Рисунок 4" descr="5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87824" y="1700808"/>
            <a:ext cx="3168352" cy="4480407"/>
          </a:xfrm>
          <a:prstGeom prst="rect">
            <a:avLst/>
          </a:prstGeom>
        </p:spPr>
      </p:pic>
      <p:pic>
        <p:nvPicPr>
          <p:cNvPr id="6" name="Рисунок 5" descr="6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96136" y="1700808"/>
            <a:ext cx="3168352" cy="448040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7Fv_eImJiUZltER7hhj2mXi5rDN8wud9d72PEXAVOGMIwMDpEFh_FFGcdmSgCbejHkiqPTDbAwdhyza36bBg_GC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0551" y="260648"/>
            <a:ext cx="2166934" cy="3057203"/>
          </a:xfrm>
        </p:spPr>
      </p:pic>
      <p:pic>
        <p:nvPicPr>
          <p:cNvPr id="5" name="Рисунок 4" descr="F59ftZ1k4J4Mx37EIgupSp4GOpuQxp7qClerV4QEtzn9Y1rap3swWaUvaj5QUOPt9XHPAFVwy_27nQkGzhNG69PG.jpg"/>
          <p:cNvPicPr>
            <a:picLocks noChangeAspect="1"/>
          </p:cNvPicPr>
          <p:nvPr/>
        </p:nvPicPr>
        <p:blipFill>
          <a:blip r:embed="rId3" cstate="print"/>
          <a:srcRect l="4092" t="350" b="525"/>
          <a:stretch>
            <a:fillRect/>
          </a:stretch>
        </p:blipFill>
        <p:spPr>
          <a:xfrm>
            <a:off x="2411760" y="260648"/>
            <a:ext cx="2160240" cy="3071804"/>
          </a:xfrm>
          <a:prstGeom prst="rect">
            <a:avLst/>
          </a:prstGeom>
        </p:spPr>
      </p:pic>
      <p:pic>
        <p:nvPicPr>
          <p:cNvPr id="6" name="Рисунок 5" descr="kux9ulna6VL9pGd6iyjtnHTuzD7N934oHMcFf6H7ykqwzECd_isij8YvNer5zsFVaol7yjB4YxqLUnaz4vDRrfft.jpg"/>
          <p:cNvPicPr>
            <a:picLocks noChangeAspect="1"/>
          </p:cNvPicPr>
          <p:nvPr/>
        </p:nvPicPr>
        <p:blipFill>
          <a:blip r:embed="rId4" cstate="print"/>
          <a:srcRect l="984" r="246"/>
          <a:stretch>
            <a:fillRect/>
          </a:stretch>
        </p:blipFill>
        <p:spPr>
          <a:xfrm>
            <a:off x="4644008" y="260648"/>
            <a:ext cx="2155451" cy="3068960"/>
          </a:xfrm>
          <a:prstGeom prst="rect">
            <a:avLst/>
          </a:prstGeom>
        </p:spPr>
      </p:pic>
      <p:pic>
        <p:nvPicPr>
          <p:cNvPr id="7" name="Рисунок 6" descr="sEUtx0w9RJbYf-FfJTtq3PTokJxuAA1yGQfbssAHxPfMmnokosK1bFWjbEAQxnsq39xRtmOA7SkZjnkQUX9w5Bh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76256" y="260648"/>
            <a:ext cx="2150640" cy="3024336"/>
          </a:xfrm>
          <a:prstGeom prst="rect">
            <a:avLst/>
          </a:prstGeom>
        </p:spPr>
      </p:pic>
      <p:pic>
        <p:nvPicPr>
          <p:cNvPr id="8" name="Рисунок 7" descr="Худ радости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155321" y="3729806"/>
            <a:ext cx="2040900" cy="2923451"/>
          </a:xfrm>
          <a:prstGeom prst="rect">
            <a:avLst/>
          </a:prstGeom>
        </p:spPr>
      </p:pic>
      <p:pic>
        <p:nvPicPr>
          <p:cNvPr id="9" name="Рисунок 8" descr="ыейер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683465" y="3724765"/>
            <a:ext cx="2076349" cy="2928492"/>
          </a:xfrm>
          <a:prstGeom prst="rect">
            <a:avLst/>
          </a:prstGeom>
        </p:spPr>
      </p:pic>
      <p:pic>
        <p:nvPicPr>
          <p:cNvPr id="10" name="Рисунок 9" descr="фейерверки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409287" y="3724764"/>
            <a:ext cx="2076350" cy="2928492"/>
          </a:xfrm>
          <a:prstGeom prst="rect">
            <a:avLst/>
          </a:prstGeom>
        </p:spPr>
      </p:pic>
      <p:pic>
        <p:nvPicPr>
          <p:cNvPr id="11" name="Рисунок 10" descr="дип1F19.jpg"/>
          <p:cNvPicPr>
            <a:picLocks noChangeAspect="1"/>
          </p:cNvPicPr>
          <p:nvPr/>
        </p:nvPicPr>
        <p:blipFill>
          <a:blip r:embed="rId9" cstate="print"/>
          <a:srcRect l="7466" t="1750" r="5133" b="4549"/>
          <a:stretch>
            <a:fillRect/>
          </a:stretch>
        </p:blipFill>
        <p:spPr>
          <a:xfrm>
            <a:off x="0" y="3724765"/>
            <a:ext cx="1992573" cy="284842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127" y="3751675"/>
            <a:ext cx="2051873" cy="290158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448050018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80112" y="116632"/>
            <a:ext cx="3384376" cy="2393677"/>
          </a:xfrm>
          <a:prstGeom prst="rect">
            <a:avLst/>
          </a:prstGeom>
        </p:spPr>
      </p:pic>
      <p:pic>
        <p:nvPicPr>
          <p:cNvPr id="7" name="Рисунок 6" descr="44805008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1700808"/>
            <a:ext cx="2952513" cy="2088232"/>
          </a:xfrm>
          <a:prstGeom prst="rect">
            <a:avLst/>
          </a:prstGeom>
        </p:spPr>
      </p:pic>
      <p:pic>
        <p:nvPicPr>
          <p:cNvPr id="8" name="Рисунок 7" descr="№181-17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04" y="152066"/>
            <a:ext cx="2304256" cy="3259408"/>
          </a:xfrm>
          <a:prstGeom prst="rect">
            <a:avLst/>
          </a:prstGeom>
        </p:spPr>
      </p:pic>
      <p:pic>
        <p:nvPicPr>
          <p:cNvPr id="12" name="Рисунок 11" descr="№177-1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4388" y="3437796"/>
            <a:ext cx="2267743" cy="3207760"/>
          </a:xfrm>
          <a:prstGeom prst="rect">
            <a:avLst/>
          </a:prstGeom>
        </p:spPr>
      </p:pic>
      <p:pic>
        <p:nvPicPr>
          <p:cNvPr id="13" name="Рисунок 12" descr="№178-14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23728" y="3429000"/>
            <a:ext cx="2292533" cy="3242824"/>
          </a:xfrm>
          <a:prstGeom prst="rect">
            <a:avLst/>
          </a:prstGeom>
        </p:spPr>
      </p:pic>
      <p:pic>
        <p:nvPicPr>
          <p:cNvPr id="15" name="Содержимое 14" descr="7169f1f44df5bbf3122fd81399459c62.png"/>
          <p:cNvPicPr>
            <a:picLocks noGrp="1" noChangeAspect="1"/>
          </p:cNvPicPr>
          <p:nvPr>
            <p:ph idx="1"/>
          </p:nvPr>
        </p:nvPicPr>
        <p:blipFill>
          <a:blip r:embed="rId7" cstate="print"/>
          <a:srcRect b="1907"/>
          <a:stretch>
            <a:fillRect/>
          </a:stretch>
        </p:blipFill>
        <p:spPr>
          <a:xfrm>
            <a:off x="6588224" y="2564904"/>
            <a:ext cx="2381065" cy="3359461"/>
          </a:xfrm>
        </p:spPr>
      </p:pic>
      <p:pic>
        <p:nvPicPr>
          <p:cNvPr id="17" name="Рисунок 16" descr="gramota_rukam_delo_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572000" y="4509120"/>
            <a:ext cx="2987824" cy="2112392"/>
          </a:xfrm>
          <a:prstGeom prst="rect">
            <a:avLst/>
          </a:prstGeom>
        </p:spPr>
      </p:pic>
      <p:pic>
        <p:nvPicPr>
          <p:cNvPr id="10" name="Рисунок 9" descr="Валунова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108064" y="147436"/>
            <a:ext cx="2319919" cy="328156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дилом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91680" y="260648"/>
            <a:ext cx="1990551" cy="2825155"/>
          </a:xfrm>
        </p:spPr>
      </p:pic>
      <p:pic>
        <p:nvPicPr>
          <p:cNvPr id="5" name="Рисунок 4" descr="диплом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88640"/>
            <a:ext cx="1947688" cy="2755507"/>
          </a:xfrm>
          <a:prstGeom prst="rect">
            <a:avLst/>
          </a:prstGeom>
        </p:spPr>
      </p:pic>
      <p:pic>
        <p:nvPicPr>
          <p:cNvPr id="8" name="Рисунок 7" descr="aTvGNdabRm2JytJgWR4BTSHUOhK_91JXvgIpUS-tQbu6WMvS2nKiLurZirM3KWN5ER5-MhcAFMv7hYOi1cd0kNj7.jpg"/>
          <p:cNvPicPr>
            <a:picLocks noChangeAspect="1"/>
          </p:cNvPicPr>
          <p:nvPr/>
        </p:nvPicPr>
        <p:blipFill>
          <a:blip r:embed="rId4" cstate="print"/>
          <a:srcRect b="2100"/>
          <a:stretch>
            <a:fillRect/>
          </a:stretch>
        </p:blipFill>
        <p:spPr>
          <a:xfrm>
            <a:off x="3635896" y="188640"/>
            <a:ext cx="1944216" cy="2737257"/>
          </a:xfrm>
          <a:prstGeom prst="rect">
            <a:avLst/>
          </a:prstGeom>
        </p:spPr>
      </p:pic>
      <p:pic>
        <p:nvPicPr>
          <p:cNvPr id="9" name="Рисунок 8" descr="447980096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64088" y="260648"/>
            <a:ext cx="1940384" cy="2745644"/>
          </a:xfrm>
          <a:prstGeom prst="rect">
            <a:avLst/>
          </a:prstGeom>
        </p:spPr>
      </p:pic>
      <p:pic>
        <p:nvPicPr>
          <p:cNvPr id="10" name="Рисунок 9" descr="447980247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164288" y="260648"/>
            <a:ext cx="1979712" cy="2801293"/>
          </a:xfrm>
          <a:prstGeom prst="rect">
            <a:avLst/>
          </a:prstGeom>
        </p:spPr>
      </p:pic>
      <p:pic>
        <p:nvPicPr>
          <p:cNvPr id="12" name="Рисунок 11" descr="Чуд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3284984"/>
            <a:ext cx="2339752" cy="3309618"/>
          </a:xfrm>
          <a:prstGeom prst="rect">
            <a:avLst/>
          </a:prstGeom>
        </p:spPr>
      </p:pic>
      <p:pic>
        <p:nvPicPr>
          <p:cNvPr id="13" name="Рисунок 12" descr="чуд страна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123728" y="3284984"/>
            <a:ext cx="2350828" cy="3325285"/>
          </a:xfrm>
          <a:prstGeom prst="rect">
            <a:avLst/>
          </a:prstGeom>
        </p:spPr>
      </p:pic>
      <p:pic>
        <p:nvPicPr>
          <p:cNvPr id="14" name="Рисунок 13" descr="чуд ст3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427984" y="3284984"/>
            <a:ext cx="2360846" cy="3339455"/>
          </a:xfrm>
          <a:prstGeom prst="rect">
            <a:avLst/>
          </a:prstGeom>
        </p:spPr>
      </p:pic>
      <p:pic>
        <p:nvPicPr>
          <p:cNvPr id="15" name="Рисунок 14" descr="1 00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711441" y="3278194"/>
            <a:ext cx="2385058" cy="334229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Наличие публикаций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Свидетельство План-конспект урока Симметрия вокруг нас»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95936" y="1700808"/>
            <a:ext cx="5034852" cy="3600400"/>
          </a:xfrm>
        </p:spPr>
      </p:pic>
      <p:pic>
        <p:nvPicPr>
          <p:cNvPr id="5" name="Рисунок 4" descr="Публик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268760"/>
            <a:ext cx="3611900" cy="511256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63950" y="3297238"/>
            <a:ext cx="18161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63950" y="3297238"/>
            <a:ext cx="18161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752</TotalTime>
  <Words>171</Words>
  <Application>Microsoft Office PowerPoint</Application>
  <PresentationFormat>Экран (4:3)</PresentationFormat>
  <Paragraphs>33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Министерство образования РМ </vt:lpstr>
      <vt:lpstr>Характеристика - представление</vt:lpstr>
      <vt:lpstr>Реализация образовательных программ</vt:lpstr>
      <vt:lpstr>2. Результаты участия в инновационной (экспериментальной)  деятельности</vt:lpstr>
      <vt:lpstr>Участие детей в конкурсах, выставках, акциях, фестивалях</vt:lpstr>
      <vt:lpstr>Презентация PowerPoint</vt:lpstr>
      <vt:lpstr>Презентация PowerPoint</vt:lpstr>
      <vt:lpstr>Презентация PowerPoint</vt:lpstr>
      <vt:lpstr>Наличие публикаций</vt:lpstr>
      <vt:lpstr>Презентация PowerPoint</vt:lpstr>
      <vt:lpstr>Наличие авторских программ, методических пособий</vt:lpstr>
      <vt:lpstr>6. Выступления на заседаниях методических советов, семинарах, форумах</vt:lpstr>
      <vt:lpstr> Проведение мастер-классов, открытых мероприятий</vt:lpstr>
      <vt:lpstr>Презентация PowerPoint</vt:lpstr>
      <vt:lpstr>Общественно-педагогическая активность педагога</vt:lpstr>
      <vt:lpstr>Позитивные результаты работы с детьми</vt:lpstr>
      <vt:lpstr> Участие педагога в профессиональных конкурсах</vt:lpstr>
      <vt:lpstr> Награды и поощрения</vt:lpstr>
      <vt:lpstr>Презентация PowerPoint</vt:lpstr>
      <vt:lpstr>Приложение</vt:lpstr>
      <vt:lpstr>Проведение мастер-класса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РМ</dc:title>
  <dc:creator>Мыш</dc:creator>
  <cp:lastModifiedBy>Английский</cp:lastModifiedBy>
  <cp:revision>80</cp:revision>
  <dcterms:created xsi:type="dcterms:W3CDTF">2022-10-16T10:45:55Z</dcterms:created>
  <dcterms:modified xsi:type="dcterms:W3CDTF">2022-10-19T12:18:48Z</dcterms:modified>
</cp:coreProperties>
</file>