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60"/>
  </p:notesMasterIdLst>
  <p:sldIdLst>
    <p:sldId id="281" r:id="rId2"/>
    <p:sldId id="367" r:id="rId3"/>
    <p:sldId id="282" r:id="rId4"/>
    <p:sldId id="339" r:id="rId5"/>
    <p:sldId id="352" r:id="rId6"/>
    <p:sldId id="353" r:id="rId7"/>
    <p:sldId id="368" r:id="rId8"/>
    <p:sldId id="369" r:id="rId9"/>
    <p:sldId id="287" r:id="rId10"/>
    <p:sldId id="289" r:id="rId11"/>
    <p:sldId id="345" r:id="rId12"/>
    <p:sldId id="291" r:id="rId13"/>
    <p:sldId id="335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284" r:id="rId25"/>
    <p:sldId id="308" r:id="rId26"/>
    <p:sldId id="381" r:id="rId27"/>
    <p:sldId id="382" r:id="rId28"/>
    <p:sldId id="380" r:id="rId29"/>
    <p:sldId id="310" r:id="rId30"/>
    <p:sldId id="311" r:id="rId31"/>
    <p:sldId id="341" r:id="rId32"/>
    <p:sldId id="312" r:id="rId33"/>
    <p:sldId id="319" r:id="rId34"/>
    <p:sldId id="399" r:id="rId35"/>
    <p:sldId id="320" r:id="rId36"/>
    <p:sldId id="326" r:id="rId37"/>
    <p:sldId id="383" r:id="rId38"/>
    <p:sldId id="342" r:id="rId39"/>
    <p:sldId id="364" r:id="rId40"/>
    <p:sldId id="366" r:id="rId41"/>
    <p:sldId id="343" r:id="rId42"/>
    <p:sldId id="328" r:id="rId43"/>
    <p:sldId id="329" r:id="rId44"/>
    <p:sldId id="385" r:id="rId45"/>
    <p:sldId id="386" r:id="rId46"/>
    <p:sldId id="389" r:id="rId47"/>
    <p:sldId id="387" r:id="rId48"/>
    <p:sldId id="390" r:id="rId49"/>
    <p:sldId id="388" r:id="rId50"/>
    <p:sldId id="294" r:id="rId51"/>
    <p:sldId id="393" r:id="rId52"/>
    <p:sldId id="357" r:id="rId53"/>
    <p:sldId id="394" r:id="rId54"/>
    <p:sldId id="391" r:id="rId55"/>
    <p:sldId id="395" r:id="rId56"/>
    <p:sldId id="396" r:id="rId57"/>
    <p:sldId id="398" r:id="rId58"/>
    <p:sldId id="397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9933"/>
    <a:srgbClr val="FF9900"/>
    <a:srgbClr val="333333"/>
    <a:srgbClr val="B92D14"/>
    <a:srgbClr val="35759D"/>
    <a:srgbClr val="35B19D"/>
    <a:srgbClr val="9C6834"/>
    <a:srgbClr val="4D4D4D"/>
    <a:srgbClr val="096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596" autoAdjust="0"/>
  </p:normalViewPr>
  <p:slideViewPr>
    <p:cSldViewPr>
      <p:cViewPr varScale="1">
        <p:scale>
          <a:sx n="115" d="100"/>
          <a:sy n="115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F6F1BDBE-A947-4A9B-8FBF-A017500DDD1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044E61AB-3DFD-49F5-893B-35F35AFE1AE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F51D72F9-7C6B-498F-B16D-F69A12BE40E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noProof="0"/>
              <a:t>Click to edit Master text styles</a:t>
            </a:r>
          </a:p>
          <a:p>
            <a:pPr lvl="1"/>
            <a:r>
              <a:rPr lang="en-US" altLang="ru-RU" noProof="0"/>
              <a:t>Second level</a:t>
            </a:r>
          </a:p>
          <a:p>
            <a:pPr lvl="2"/>
            <a:r>
              <a:rPr lang="en-US" altLang="ru-RU" noProof="0"/>
              <a:t>Third level</a:t>
            </a:r>
          </a:p>
          <a:p>
            <a:pPr lvl="3"/>
            <a:r>
              <a:rPr lang="en-US" altLang="ru-RU" noProof="0"/>
              <a:t>Fourth level</a:t>
            </a:r>
          </a:p>
          <a:p>
            <a:pPr lvl="4"/>
            <a:r>
              <a:rPr lang="en-US" altLang="ru-RU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25146082-6221-49A8-83D7-3C299FE047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97F7CABE-2F6D-412B-8495-50390CD8C2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02B8D0E-7729-442D-A7D0-A1259E62C2F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AA1BE72-F218-4E14-8CB3-EF57DB328DB6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7025544-0AC5-437C-9A78-C1FE5918D2D8}" type="slidenum">
              <a:rPr lang="en-US" altLang="ru-RU"/>
              <a:pPr/>
              <a:t>13</a:t>
            </a:fld>
            <a:endParaRPr lang="en-US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7025544-0AC5-437C-9A78-C1FE5918D2D8}" type="slidenum">
              <a:rPr lang="en-US" altLang="ru-RU"/>
              <a:pPr/>
              <a:t>14</a:t>
            </a:fld>
            <a:endParaRPr lang="en-US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751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7025544-0AC5-437C-9A78-C1FE5918D2D8}" type="slidenum">
              <a:rPr lang="en-US" altLang="ru-RU"/>
              <a:pPr/>
              <a:t>15</a:t>
            </a:fld>
            <a:endParaRPr lang="en-US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630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7025544-0AC5-437C-9A78-C1FE5918D2D8}" type="slidenum">
              <a:rPr lang="en-US" altLang="ru-RU"/>
              <a:pPr/>
              <a:t>16</a:t>
            </a:fld>
            <a:endParaRPr lang="en-US" alt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13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130D89-4C64-444D-A276-9DCA09592E9A}" type="slidenum">
              <a:rPr lang="en-US" altLang="ru-RU"/>
              <a:pPr/>
              <a:t>24</a:t>
            </a:fld>
            <a:endParaRPr lang="en-US" altLang="ru-RU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D7BEAE-16DF-4617-921C-B301AC1BBBA9}" type="slidenum">
              <a:rPr lang="en-US" altLang="ru-RU"/>
              <a:pPr/>
              <a:t>25</a:t>
            </a:fld>
            <a:endParaRPr lang="en-US" altLang="ru-RU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20CE8AC-2EA3-44C1-B0A4-6FEBDFD7D291}" type="slidenum">
              <a:rPr lang="en-US" altLang="ru-RU"/>
              <a:pPr/>
              <a:t>29</a:t>
            </a:fld>
            <a:endParaRPr lang="en-US" altLang="ru-RU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22B4355-E9AC-4804-8000-35550EF5B91A}" type="slidenum">
              <a:rPr lang="en-US" altLang="ru-RU"/>
              <a:pPr/>
              <a:t>30</a:t>
            </a:fld>
            <a:endParaRPr lang="en-US" altLang="ru-RU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AF77EFC-ED36-46D5-8BC3-0EDD8907F45B}" type="slidenum">
              <a:rPr lang="en-US" altLang="ru-RU"/>
              <a:pPr/>
              <a:t>32</a:t>
            </a:fld>
            <a:endParaRPr lang="en-US" altLang="ru-RU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64F269D-B1AA-4BA6-A4FD-F8033EFEA913}" type="slidenum">
              <a:rPr lang="en-US" altLang="ru-RU"/>
              <a:pPr/>
              <a:t>33</a:t>
            </a:fld>
            <a:endParaRPr lang="en-US" altLang="ru-RU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0FC2DF-EA4E-40D0-A0DF-7839401018F8}" type="slidenum">
              <a:rPr lang="en-US" altLang="ru-RU"/>
              <a:pPr/>
              <a:t>4</a:t>
            </a:fld>
            <a:endParaRPr lang="en-US" altLang="ru-RU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64F269D-B1AA-4BA6-A4FD-F8033EFEA913}" type="slidenum">
              <a:rPr lang="en-US" altLang="ru-RU"/>
              <a:pPr/>
              <a:t>34</a:t>
            </a:fld>
            <a:endParaRPr lang="en-US" altLang="ru-RU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72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A426A37-28A2-4AEE-961E-423D5456B39E}" type="slidenum">
              <a:rPr lang="en-US" altLang="ru-RU"/>
              <a:pPr/>
              <a:t>35</a:t>
            </a:fld>
            <a:endParaRPr lang="en-US" altLang="ru-RU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86E187-5CC8-4757-8DD5-FF58E5598689}" type="slidenum">
              <a:rPr lang="en-US" altLang="ru-RU"/>
              <a:pPr/>
              <a:t>36</a:t>
            </a:fld>
            <a:endParaRPr lang="en-US" altLang="ru-RU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86E187-5CC8-4757-8DD5-FF58E5598689}" type="slidenum">
              <a:rPr lang="en-US" altLang="ru-RU"/>
              <a:pPr/>
              <a:t>37</a:t>
            </a:fld>
            <a:endParaRPr lang="en-US" altLang="ru-RU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6409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DFE42B5-1D5C-4DE2-968B-A258A143420D}" type="slidenum">
              <a:rPr lang="en-US" altLang="ru-RU"/>
              <a:pPr/>
              <a:t>42</a:t>
            </a:fld>
            <a:endParaRPr lang="en-US" altLang="ru-RU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9CD459-30D3-493E-A3C1-CD4464F6EFC2}" type="slidenum">
              <a:rPr lang="en-US" altLang="ru-RU"/>
              <a:pPr/>
              <a:t>43</a:t>
            </a:fld>
            <a:endParaRPr lang="en-US" altLang="ru-RU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9CD459-30D3-493E-A3C1-CD4464F6EFC2}" type="slidenum">
              <a:rPr lang="en-US" altLang="ru-RU"/>
              <a:pPr/>
              <a:t>44</a:t>
            </a:fld>
            <a:endParaRPr lang="en-US" altLang="ru-RU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0764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9CD459-30D3-493E-A3C1-CD4464F6EFC2}" type="slidenum">
              <a:rPr lang="en-US" altLang="ru-RU"/>
              <a:pPr/>
              <a:t>45</a:t>
            </a:fld>
            <a:endParaRPr lang="en-US" altLang="ru-RU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99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9CD459-30D3-493E-A3C1-CD4464F6EFC2}" type="slidenum">
              <a:rPr lang="en-US" altLang="ru-RU"/>
              <a:pPr/>
              <a:t>46</a:t>
            </a:fld>
            <a:endParaRPr lang="en-US" altLang="ru-RU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712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9CD459-30D3-493E-A3C1-CD4464F6EFC2}" type="slidenum">
              <a:rPr lang="en-US" altLang="ru-RU"/>
              <a:pPr/>
              <a:t>47</a:t>
            </a:fld>
            <a:endParaRPr lang="en-US" altLang="ru-RU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810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9AD394E-DE3A-4A4F-B651-46A4EB8296A1}" type="slidenum">
              <a:rPr lang="en-US" altLang="ru-RU"/>
              <a:pPr/>
              <a:t>5</a:t>
            </a:fld>
            <a:endParaRPr lang="en-US" altLang="ru-RU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9CD459-30D3-493E-A3C1-CD4464F6EFC2}" type="slidenum">
              <a:rPr lang="en-US" altLang="ru-RU"/>
              <a:pPr/>
              <a:t>48</a:t>
            </a:fld>
            <a:endParaRPr lang="en-US" altLang="ru-RU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3195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9CD459-30D3-493E-A3C1-CD4464F6EFC2}" type="slidenum">
              <a:rPr lang="en-US" altLang="ru-RU"/>
              <a:pPr/>
              <a:t>49</a:t>
            </a:fld>
            <a:endParaRPr lang="en-US" altLang="ru-RU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3050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BB6438-5689-4E0B-A05C-6FC9CA84F52F}" type="slidenum">
              <a:rPr lang="en-US" altLang="ru-RU"/>
              <a:pPr/>
              <a:t>50</a:t>
            </a:fld>
            <a:endParaRPr lang="en-US" altLang="ru-RU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9BB6438-5689-4E0B-A05C-6FC9CA84F52F}" type="slidenum">
              <a:rPr lang="en-US" altLang="ru-RU"/>
              <a:pPr/>
              <a:t>51</a:t>
            </a:fld>
            <a:endParaRPr lang="en-US" altLang="ru-RU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756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80B1D7-0F34-448F-A049-967BC0F3D7BA}" type="slidenum">
              <a:rPr lang="en-US" altLang="ru-RU"/>
              <a:pPr/>
              <a:t>6</a:t>
            </a:fld>
            <a:endParaRPr lang="en-US" altLang="ru-RU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80B1D7-0F34-448F-A049-967BC0F3D7BA}" type="slidenum">
              <a:rPr lang="en-US" altLang="ru-RU"/>
              <a:pPr/>
              <a:t>7</a:t>
            </a:fld>
            <a:endParaRPr lang="en-US" altLang="ru-RU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877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B80B1D7-0F34-448F-A049-967BC0F3D7BA}" type="slidenum">
              <a:rPr lang="en-US" altLang="ru-RU"/>
              <a:pPr/>
              <a:t>8</a:t>
            </a:fld>
            <a:endParaRPr lang="en-US" altLang="ru-RU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58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E0A8830-1CC9-4C31-951A-F901DF41A44D}" type="slidenum">
              <a:rPr lang="en-US" altLang="ru-RU"/>
              <a:pPr/>
              <a:t>9</a:t>
            </a:fld>
            <a:endParaRPr lang="en-US" altLang="ru-RU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F47BAB6-A918-4B26-94B0-E88D482BDE26}" type="slidenum">
              <a:rPr lang="en-US" altLang="ru-RU"/>
              <a:pPr/>
              <a:t>10</a:t>
            </a:fld>
            <a:endParaRPr lang="en-US" altLang="ru-RU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900080D-F722-46CD-9FCA-854FC3FFC50D}" type="slidenum">
              <a:rPr lang="en-US" altLang="ru-RU"/>
              <a:pPr/>
              <a:t>12</a:t>
            </a:fld>
            <a:endParaRPr lang="en-US" altLang="ru-RU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2DD719-3E73-4B85-A92E-C09D6560B09D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0CAB432B-C645-49AF-974A-E6FCFDA6084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401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6CCEAB-653B-4505-AD9F-88BBFB5FE8E6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0F99560-CEDF-4E7F-92F6-AE6BD28F7BE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847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6CCEAB-653B-4505-AD9F-88BBFB5FE8E6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0F99560-CEDF-4E7F-92F6-AE6BD28F7BE6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5282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6CCEAB-653B-4505-AD9F-88BBFB5FE8E6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0F99560-CEDF-4E7F-92F6-AE6BD28F7BE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6344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6CCEAB-653B-4505-AD9F-88BBFB5FE8E6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0F99560-CEDF-4E7F-92F6-AE6BD28F7BE6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6075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6CCEAB-653B-4505-AD9F-88BBFB5FE8E6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0F99560-CEDF-4E7F-92F6-AE6BD28F7BE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8018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780250-C7F2-4358-9ED3-E95DE2498321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44C93-1329-46DA-8420-1E9BA14918D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8558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DB403F-E079-4757-8FCB-B5BE9F9F8C54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B10CD-96ED-40AC-B778-B1592A043A5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73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B36B77-6654-4D89-98D3-2B3759F2F79F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6775C-B597-40C6-9E27-1ED8EC014D5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9568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705F8F-DB1A-4268-AAA4-FEECD737A115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8D5B7-0733-4309-A161-90A7035536B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3484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6D8DD-0D1D-43CD-9E3C-085B33D0779C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42E163A-C223-4EB7-92E7-20AC9E649C3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5924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35838A-9488-48D7-9978-A70ADD3A404D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60BBAB6-1A54-493B-9AE3-8117B08575A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86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A8274C-D7A2-44D9-8773-2967E5477132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058D6-08D7-4E35-942D-FA8CCD7AC78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3237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50B2EC-4C34-4AA4-8BC9-D462463E8E10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49AB-7B34-4A7E-A559-B481CBC62FC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8953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9E5E31-6AB3-41FD-8C64-C86789A4D952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121F8-3D12-447E-ABCE-7E91A875F06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274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8DD18B-CD1B-4F41-AA13-5F3AF2BC9CEE}" type="datetimeFigureOut">
              <a:rPr lang="ru-RU" smtClean="0"/>
              <a:pPr>
                <a:defRPr/>
              </a:pPr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43D95370-94F6-4B7F-84A9-B67DC5D5246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616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5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7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E961635-E5B8-40EB-AF28-390670C5BD50}"/>
              </a:ext>
            </a:extLst>
          </p:cNvPr>
          <p:cNvSpPr/>
          <p:nvPr/>
        </p:nvSpPr>
        <p:spPr>
          <a:xfrm>
            <a:off x="664723" y="260648"/>
            <a:ext cx="8153400" cy="1570037"/>
          </a:xfrm>
          <a:prstGeom prst="rect">
            <a:avLst/>
          </a:prstGeom>
          <a:solidFill>
            <a:srgbClr val="FF9933"/>
          </a:solidFill>
          <a:ln w="57150">
            <a:solidFill>
              <a:srgbClr val="003300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 </a:t>
            </a:r>
            <a:b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Родимовой Елены Васильевны, </a:t>
            </a:r>
            <a:endParaRPr lang="ru-RU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МДОУ «Детский сад №117»</a:t>
            </a:r>
          </a:p>
        </p:txBody>
      </p:sp>
      <p:sp>
        <p:nvSpPr>
          <p:cNvPr id="4100" name="Прямоугольник 4"/>
          <p:cNvSpPr>
            <a:spLocks noChangeArrowheads="1"/>
          </p:cNvSpPr>
          <p:nvPr/>
        </p:nvSpPr>
        <p:spPr bwMode="auto">
          <a:xfrm>
            <a:off x="4499992" y="1905000"/>
            <a:ext cx="432048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altLang="ru-RU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12.01.1985 </a:t>
            </a:r>
            <a:r>
              <a:rPr lang="ru-RU" altLang="ru-RU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МГПИ им. М.С. </a:t>
            </a:r>
            <a:r>
              <a:rPr lang="ru-RU" altLang="ru-RU" sz="1800" dirty="0" err="1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г. Саранска 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диплом  ВСГ</a:t>
            </a:r>
            <a:r>
              <a:rPr 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 № 0606765</a:t>
            </a:r>
            <a:r>
              <a:rPr lang="ru-RU" alt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altLang="ru-RU" sz="18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дата выдачи </a:t>
            </a:r>
            <a:r>
              <a:rPr lang="ru-RU" alt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– 16 июня 2007 </a:t>
            </a:r>
            <a:r>
              <a:rPr lang="ru-RU" altLang="ru-RU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</a:p>
          <a:p>
            <a:pPr indent="3175" eaLnBrk="1" hangingPunct="1"/>
            <a:r>
              <a:rPr lang="ru-RU" altLang="ru-RU" sz="18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altLang="ru-RU" sz="1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«Русский язык и литература» </a:t>
            </a:r>
          </a:p>
          <a:p>
            <a:pPr indent="3175" eaLnBrk="1" hangingPunct="1"/>
            <a:r>
              <a:rPr lang="ru-RU" sz="1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Учитель русского языка и литературы</a:t>
            </a:r>
            <a:endParaRPr lang="ru-RU" sz="1800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altLang="ru-RU" sz="18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педагогической работы </a:t>
            </a:r>
            <a:r>
              <a:rPr lang="ru-RU" altLang="ru-RU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altLang="ru-RU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altLang="ru-RU" sz="1800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ет</a:t>
            </a: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Общий трудовой стаж  </a:t>
            </a:r>
            <a:r>
              <a:rPr lang="ru-RU" altLang="ru-RU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- 1</a:t>
            </a:r>
            <a:r>
              <a:rPr lang="ru-RU" alt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0 л</a:t>
            </a:r>
            <a:r>
              <a:rPr lang="ru-RU" altLang="ru-RU" sz="1800" i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ет</a:t>
            </a:r>
            <a:endParaRPr lang="ru-RU" altLang="ru-RU" sz="1800" i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altLang="ru-RU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endParaRPr lang="ru-RU" altLang="ru-RU" sz="18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175" eaLnBrk="1" hangingPunct="1">
              <a:buFont typeface="Arial" charset="0"/>
              <a:buNone/>
            </a:pPr>
            <a:r>
              <a:rPr lang="ru-RU" altLang="ru-RU" sz="18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Дата последней </a:t>
            </a:r>
            <a:r>
              <a:rPr lang="ru-RU" altLang="ru-RU" sz="1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аттестации</a:t>
            </a:r>
            <a:r>
              <a:rPr lang="ru-RU" altLang="ru-RU" sz="18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:17.05.2017г</a:t>
            </a:r>
            <a:r>
              <a:rPr lang="ru-RU" altLang="ru-RU" sz="1800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1800" i="1" dirty="0">
              <a:solidFill>
                <a:srgbClr val="0033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7" y="2090703"/>
            <a:ext cx="3428517" cy="3598912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Блок-схема: задержка 6"/>
          <p:cNvSpPr/>
          <p:nvPr/>
        </p:nvSpPr>
        <p:spPr>
          <a:xfrm>
            <a:off x="10836696" y="2636912"/>
            <a:ext cx="72008" cy="45719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81103"/>
            <a:ext cx="3832503" cy="5273824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60"/>
            <a:ext cx="3888432" cy="5251698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льзователь\Downloads\1454111-016-015-ser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9"/>
            <a:ext cx="3744416" cy="5040560"/>
          </a:xfrm>
          <a:prstGeom prst="rect">
            <a:avLst/>
          </a:prstGeom>
          <a:solidFill>
            <a:srgbClr val="FF9933"/>
          </a:solidFill>
          <a:ln w="57150">
            <a:solidFill>
              <a:srgbClr val="FF9933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426" y="1340768"/>
            <a:ext cx="3705045" cy="5040561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1691680" y="1052736"/>
            <a:ext cx="640648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>
                <a:solidFill>
                  <a:srgbClr val="003300"/>
                </a:solidFill>
                <a:latin typeface="Georgia" pitchFamily="18" charset="0"/>
              </a:rPr>
              <a:t>4. Результаты участия </a:t>
            </a:r>
            <a:r>
              <a:rPr lang="ru-RU" altLang="ru-RU" sz="3600" b="1" dirty="0" smtClean="0">
                <a:solidFill>
                  <a:srgbClr val="003300"/>
                </a:solidFill>
                <a:latin typeface="Georgia" pitchFamily="18" charset="0"/>
              </a:rPr>
              <a:t>воспитанников в:</a:t>
            </a:r>
          </a:p>
          <a:p>
            <a:pPr eaLnBrk="1" hangingPunct="1">
              <a:buFontTx/>
              <a:buChar char="-"/>
            </a:pPr>
            <a:r>
              <a:rPr lang="ru-RU" altLang="ru-RU" sz="3600" b="1" dirty="0" smtClean="0">
                <a:solidFill>
                  <a:srgbClr val="003300"/>
                </a:solidFill>
                <a:latin typeface="Georgia" pitchFamily="18" charset="0"/>
              </a:rPr>
              <a:t>конкурсах; </a:t>
            </a:r>
          </a:p>
          <a:p>
            <a:pPr eaLnBrk="1" hangingPunct="1">
              <a:buFontTx/>
              <a:buChar char="-"/>
            </a:pPr>
            <a:r>
              <a:rPr lang="ru-RU" altLang="ru-RU" sz="3600" b="1" dirty="0" smtClean="0">
                <a:solidFill>
                  <a:srgbClr val="003300"/>
                </a:solidFill>
                <a:latin typeface="Georgia" pitchFamily="18" charset="0"/>
              </a:rPr>
              <a:t>выставках ;</a:t>
            </a:r>
          </a:p>
          <a:p>
            <a:pPr eaLnBrk="1" hangingPunct="1">
              <a:buFontTx/>
              <a:buChar char="-"/>
            </a:pPr>
            <a:r>
              <a:rPr lang="ru-RU" altLang="ru-RU" sz="3600" b="1" dirty="0" smtClean="0">
                <a:solidFill>
                  <a:srgbClr val="003300"/>
                </a:solidFill>
                <a:latin typeface="Georgia" pitchFamily="18" charset="0"/>
              </a:rPr>
              <a:t> турнирах ;</a:t>
            </a:r>
          </a:p>
          <a:p>
            <a:pPr eaLnBrk="1" hangingPunct="1">
              <a:buFontTx/>
              <a:buChar char="-"/>
            </a:pPr>
            <a:r>
              <a:rPr lang="ru-RU" altLang="ru-RU" sz="3600" b="1" dirty="0" smtClean="0">
                <a:solidFill>
                  <a:srgbClr val="003300"/>
                </a:solidFill>
                <a:latin typeface="Georgia" pitchFamily="18" charset="0"/>
              </a:rPr>
              <a:t> соревнованиях ; </a:t>
            </a:r>
          </a:p>
          <a:p>
            <a:pPr eaLnBrk="1" hangingPunct="1">
              <a:buFontTx/>
              <a:buChar char="-"/>
            </a:pPr>
            <a:r>
              <a:rPr lang="ru-RU" altLang="ru-RU" sz="3600" b="1" dirty="0">
                <a:solidFill>
                  <a:srgbClr val="003300"/>
                </a:solidFill>
                <a:latin typeface="Georgia" pitchFamily="18" charset="0"/>
              </a:rPr>
              <a:t> </a:t>
            </a:r>
            <a:r>
              <a:rPr lang="ru-RU" altLang="ru-RU" sz="3600" b="1" dirty="0" smtClean="0">
                <a:solidFill>
                  <a:srgbClr val="003300"/>
                </a:solidFill>
                <a:latin typeface="Georgia" pitchFamily="18" charset="0"/>
              </a:rPr>
              <a:t>акциях ; </a:t>
            </a:r>
          </a:p>
          <a:p>
            <a:pPr eaLnBrk="1" hangingPunct="1">
              <a:buFontTx/>
              <a:buChar char="-"/>
            </a:pPr>
            <a:r>
              <a:rPr lang="ru-RU" altLang="ru-RU" sz="3600" b="1" dirty="0">
                <a:solidFill>
                  <a:srgbClr val="003300"/>
                </a:solidFill>
                <a:latin typeface="Georgia" pitchFamily="18" charset="0"/>
              </a:rPr>
              <a:t> </a:t>
            </a:r>
            <a:r>
              <a:rPr lang="ru-RU" altLang="ru-RU" sz="3600" b="1" dirty="0" smtClean="0">
                <a:solidFill>
                  <a:srgbClr val="003300"/>
                </a:solidFill>
                <a:latin typeface="Georgia" pitchFamily="18" charset="0"/>
              </a:rPr>
              <a:t>фестивалях.</a:t>
            </a:r>
            <a:endParaRPr lang="ru-RU" altLang="ru-RU" sz="36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83624"/>
            <a:ext cx="3695941" cy="5283361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83624"/>
            <a:ext cx="3744416" cy="5251699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62355"/>
            <a:ext cx="3612020" cy="5112568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62355"/>
            <a:ext cx="3594225" cy="5140318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4121346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11628"/>
            <a:ext cx="3576114" cy="5213696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97326"/>
            <a:ext cx="3595020" cy="5241259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352800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3744416" cy="5256584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3747966" cy="5256584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3189338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mycdn.me/i?r=AyH4iRPQ2q0otWIFepML2LxRvtebDGB3BEDAG70lS3Ecw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710"/>
            <a:ext cx="3816424" cy="5408706"/>
          </a:xfrm>
          <a:prstGeom prst="rect">
            <a:avLst/>
          </a:prstGeom>
          <a:noFill/>
          <a:ln w="57150">
            <a:solidFill>
              <a:srgbClr val="FF99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57682"/>
            <a:ext cx="3764938" cy="5417734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</p:spTree>
    <p:extLst>
      <p:ext uri="{BB962C8B-B14F-4D97-AF65-F5344CB8AC3E}">
        <p14:creationId xmlns:p14="http://schemas.microsoft.com/office/powerpoint/2010/main" val="3586057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1268760"/>
            <a:ext cx="3758677" cy="5328592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5" name="Рисунок 4" descr="C:\Users\пользователь\Downloads\image (3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3816424" cy="5328592"/>
          </a:xfrm>
          <a:prstGeom prst="rect">
            <a:avLst/>
          </a:prstGeom>
          <a:noFill/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3163229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40769"/>
            <a:ext cx="3803231" cy="5257030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5" name="Рисунок 4" descr="C:\Users\пользователь\Downloads\imag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3960440" cy="5257031"/>
          </a:xfrm>
          <a:prstGeom prst="rect">
            <a:avLst/>
          </a:prstGeom>
          <a:noFill/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538569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Блок-схема: задержка 6"/>
          <p:cNvSpPr/>
          <p:nvPr/>
        </p:nvSpPr>
        <p:spPr>
          <a:xfrm>
            <a:off x="10836696" y="2636912"/>
            <a:ext cx="72008" cy="45719"/>
          </a:xfrm>
          <a:prstGeom prst="flowChartDe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6">
            <a:extLst>
              <a:ext uri="{FF2B5EF4-FFF2-40B4-BE49-F238E27FC236}">
                <a16:creationId xmlns:a16="http://schemas.microsoft.com/office/drawing/2014/main" id="{02B94E45-04BC-40F6-81BC-5FC8744D7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1" y="476672"/>
            <a:ext cx="6768751" cy="3539430"/>
          </a:xfrm>
          <a:prstGeom prst="rect">
            <a:avLst/>
          </a:prstGeom>
          <a:solidFill>
            <a:srgbClr val="FF9933"/>
          </a:solidFill>
          <a:ln w="57150">
            <a:solidFill>
              <a:srgbClr val="0033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eorgia" panose="02040502050405020303" pitchFamily="18" charset="0"/>
              </a:rPr>
              <a:t>Опыт работы воспитателя</a:t>
            </a:r>
            <a:r>
              <a:rPr kumimoji="0" lang="en-US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eorgia" panose="02040502050405020303" pitchFamily="18" charset="0"/>
              </a:rPr>
              <a:t/>
            </a:r>
            <a:br>
              <a:rPr kumimoji="0" lang="en-US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eorgia" panose="02040502050405020303" pitchFamily="18" charset="0"/>
              </a:rPr>
            </a:b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  <a:r>
              <a:rPr lang="ru-RU" altLang="ru-RU" sz="2800" b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Родимов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ой Елены </a:t>
            </a:r>
            <a:r>
              <a:rPr lang="ru-RU" sz="2800" b="1" kern="0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евны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eorgia" panose="02040502050405020303" pitchFamily="18" charset="0"/>
              </a:rPr>
              <a:t>размещен </a:t>
            </a:r>
            <a:r>
              <a:rPr kumimoji="0" lang="ru-RU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eorgia" panose="02040502050405020303" pitchFamily="18" charset="0"/>
              </a:rPr>
              <a:t>на сайте МДОУ «Детский сад №117»</a:t>
            </a:r>
            <a:r>
              <a:rPr kumimoji="0" lang="en-US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eorgia" panose="02040502050405020303" pitchFamily="18" charset="0"/>
              </a:rPr>
              <a:t/>
            </a:r>
            <a:br>
              <a:rPr kumimoji="0" lang="en-US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eorgia" panose="02040502050405020303" pitchFamily="18" charset="0"/>
              </a:rPr>
            </a:br>
            <a:r>
              <a:rPr kumimoji="0" lang="ru-RU" altLang="ru-RU" sz="2800" b="0" i="1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eorgia" panose="02040502050405020303" pitchFamily="18" charset="0"/>
              </a:rPr>
              <a:t/>
            </a:r>
            <a:br>
              <a:rPr kumimoji="0" lang="ru-RU" altLang="ru-RU" sz="2800" b="0" i="1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eorgia" panose="02040502050405020303" pitchFamily="18" charset="0"/>
              </a:rPr>
            </a:br>
            <a:endParaRPr kumimoji="0" lang="ru-RU" altLang="ru-RU" sz="2800" b="0" i="0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852936"/>
            <a:ext cx="6344011" cy="640135"/>
          </a:xfrm>
          <a:prstGeom prst="rect">
            <a:avLst/>
          </a:prstGeom>
        </p:spPr>
      </p:pic>
      <p:pic>
        <p:nvPicPr>
          <p:cNvPr id="10" name="Picture 5" descr="https://upload2.schoolrm.ru/iblock/11c/img_38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1838" y="4221088"/>
            <a:ext cx="3744416" cy="2438654"/>
          </a:xfrm>
          <a:prstGeom prst="rect">
            <a:avLst/>
          </a:prstGeom>
          <a:noFill/>
          <a:ln w="57150">
            <a:solidFill>
              <a:srgbClr val="00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8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06070"/>
            <a:ext cx="3744415" cy="5256584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15390"/>
            <a:ext cx="3806429" cy="5237945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</p:spTree>
    <p:extLst>
      <p:ext uri="{BB962C8B-B14F-4D97-AF65-F5344CB8AC3E}">
        <p14:creationId xmlns:p14="http://schemas.microsoft.com/office/powerpoint/2010/main" val="2525621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3714810" cy="5256584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50088"/>
            <a:ext cx="3710086" cy="5247189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</p:spTree>
    <p:extLst>
      <p:ext uri="{BB962C8B-B14F-4D97-AF65-F5344CB8AC3E}">
        <p14:creationId xmlns:p14="http://schemas.microsoft.com/office/powerpoint/2010/main" val="3339202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62" y="1232756"/>
            <a:ext cx="3689646" cy="5220580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96752"/>
            <a:ext cx="3889976" cy="5256584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1820044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3672408" cy="5215231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42" y="1319099"/>
            <a:ext cx="3866630" cy="5236900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3118202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1"/>
          <p:cNvSpPr>
            <a:spLocks noChangeArrowheads="1"/>
          </p:cNvSpPr>
          <p:nvPr/>
        </p:nvSpPr>
        <p:spPr bwMode="auto">
          <a:xfrm>
            <a:off x="1043608" y="980728"/>
            <a:ext cx="7391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003300"/>
                </a:solidFill>
                <a:latin typeface="Georgia" pitchFamily="18" charset="0"/>
              </a:rPr>
              <a:t>5. Наличие авторских программ, методических пособий.</a:t>
            </a:r>
            <a:endParaRPr lang="ru-RU" altLang="ru-RU" sz="40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1"/>
          <p:cNvSpPr>
            <a:spLocks noChangeArrowheads="1"/>
          </p:cNvSpPr>
          <p:nvPr/>
        </p:nvSpPr>
        <p:spPr bwMode="auto">
          <a:xfrm>
            <a:off x="1043608" y="980728"/>
            <a:ext cx="76962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4000" b="1" i="1" dirty="0">
                <a:solidFill>
                  <a:srgbClr val="003300"/>
                </a:solidFill>
                <a:latin typeface="Georgia" pitchFamily="18" charset="0"/>
              </a:rPr>
              <a:t>6</a:t>
            </a:r>
            <a:r>
              <a:rPr lang="ru-RU" altLang="ru-RU" sz="3600" b="1" dirty="0">
                <a:solidFill>
                  <a:srgbClr val="003300"/>
                </a:solidFill>
                <a:latin typeface="Georgia" pitchFamily="18" charset="0"/>
              </a:rPr>
              <a:t>. Выступления на </a:t>
            </a:r>
            <a:r>
              <a:rPr lang="ru-RU" altLang="ru-RU" sz="3600" b="1" dirty="0" smtClean="0">
                <a:solidFill>
                  <a:srgbClr val="003300"/>
                </a:solidFill>
                <a:latin typeface="Georgia" pitchFamily="18" charset="0"/>
              </a:rPr>
              <a:t>заседаниях методических советов, научно-практических </a:t>
            </a:r>
            <a:r>
              <a:rPr lang="ru-RU" altLang="ru-RU" sz="3600" b="1" dirty="0">
                <a:solidFill>
                  <a:srgbClr val="003300"/>
                </a:solidFill>
                <a:latin typeface="Georgia" pitchFamily="18" charset="0"/>
              </a:rPr>
              <a:t>конференциях, </a:t>
            </a:r>
            <a:r>
              <a:rPr lang="ru-RU" altLang="ru-RU" sz="3600" b="1" dirty="0" smtClean="0">
                <a:solidFill>
                  <a:srgbClr val="003300"/>
                </a:solidFill>
                <a:latin typeface="Georgia" pitchFamily="18" charset="0"/>
              </a:rPr>
              <a:t>педагогических чтениях</a:t>
            </a:r>
            <a:r>
              <a:rPr lang="ru-RU" altLang="ru-RU" sz="3600" b="1" dirty="0">
                <a:solidFill>
                  <a:srgbClr val="003300"/>
                </a:solidFill>
                <a:latin typeface="Georgia" pitchFamily="18" charset="0"/>
              </a:rPr>
              <a:t>, семинарах, секциях, </a:t>
            </a:r>
            <a:r>
              <a:rPr lang="ru-RU" altLang="ru-RU" sz="3600" b="1" dirty="0" smtClean="0">
                <a:solidFill>
                  <a:srgbClr val="003300"/>
                </a:solidFill>
                <a:latin typeface="Georgia" pitchFamily="18" charset="0"/>
              </a:rPr>
              <a:t>форумах, радиопередачах (</a:t>
            </a:r>
            <a:r>
              <a:rPr lang="ru-RU" altLang="ru-RU" sz="3600" b="1" dirty="0" err="1" smtClean="0">
                <a:solidFill>
                  <a:srgbClr val="003300"/>
                </a:solidFill>
                <a:latin typeface="Georgia" pitchFamily="18" charset="0"/>
              </a:rPr>
              <a:t>очно</a:t>
            </a:r>
            <a:r>
              <a:rPr lang="ru-RU" altLang="ru-RU" sz="3600" b="1" dirty="0" smtClean="0">
                <a:solidFill>
                  <a:srgbClr val="003300"/>
                </a:solidFill>
                <a:latin typeface="Georgia" pitchFamily="18" charset="0"/>
              </a:rPr>
              <a:t>)</a:t>
            </a:r>
            <a:r>
              <a:rPr lang="ru-RU" altLang="ru-RU" sz="2800" b="1" dirty="0" smtClean="0">
                <a:solidFill>
                  <a:srgbClr val="003300"/>
                </a:solidFill>
                <a:latin typeface="Georgia" pitchFamily="18" charset="0"/>
              </a:rPr>
              <a:t>. </a:t>
            </a:r>
            <a:endParaRPr lang="ru-RU" altLang="ru-RU" sz="28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40768"/>
            <a:ext cx="3672408" cy="5053520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114140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сетификат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55360"/>
            <a:ext cx="3888432" cy="3024336"/>
          </a:xfrm>
          <a:prstGeom prst="rect">
            <a:avLst/>
          </a:prstGeom>
          <a:noFill/>
          <a:ln w="57150">
            <a:solidFill>
              <a:srgbClr val="003300"/>
            </a:solidFill>
          </a:ln>
        </p:spPr>
      </p:pic>
      <p:pic>
        <p:nvPicPr>
          <p:cNvPr id="4" name="Picture 2" descr="C:\Users\Пользователь\Desktop\дипломы 2020\атестац.1.jpeg"/>
          <p:cNvPicPr>
            <a:picLocks noChangeAspect="1" noChangeArrowheads="1"/>
          </p:cNvPicPr>
          <p:nvPr/>
        </p:nvPicPr>
        <p:blipFill>
          <a:blip r:embed="rId3" cstate="print"/>
          <a:srcRect l="4957" r="32968" b="30201"/>
          <a:stretch>
            <a:fillRect/>
          </a:stretch>
        </p:blipFill>
        <p:spPr bwMode="auto">
          <a:xfrm>
            <a:off x="827584" y="1288932"/>
            <a:ext cx="3888432" cy="5164404"/>
          </a:xfrm>
          <a:prstGeom prst="rect">
            <a:avLst/>
          </a:prstGeom>
          <a:noFill/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84356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3744416" cy="5212596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8760"/>
            <a:ext cx="3779712" cy="5201180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75063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Прямоугольник 1"/>
          <p:cNvSpPr>
            <a:spLocks noChangeArrowheads="1"/>
          </p:cNvSpPr>
          <p:nvPr/>
        </p:nvSpPr>
        <p:spPr bwMode="auto">
          <a:xfrm>
            <a:off x="1115616" y="1124744"/>
            <a:ext cx="74676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003300"/>
                </a:solidFill>
                <a:latin typeface="Georgia" pitchFamily="18" charset="0"/>
              </a:rPr>
              <a:t>7. Проведение открытых занятий, мастер-классов, мероприятий.</a:t>
            </a:r>
            <a:endParaRPr lang="ru-RU" altLang="ru-RU" sz="40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1403648" y="1196752"/>
            <a:ext cx="67818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003300"/>
                </a:solidFill>
                <a:latin typeface="Georgia" pitchFamily="18" charset="0"/>
              </a:rPr>
              <a:t>1. Участие </a:t>
            </a:r>
            <a:r>
              <a:rPr lang="ru-RU" altLang="ru-RU" sz="4000" b="1" dirty="0">
                <a:solidFill>
                  <a:srgbClr val="003300"/>
                </a:solidFill>
                <a:latin typeface="Georgia" pitchFamily="18" charset="0"/>
              </a:rPr>
              <a:t>в инновационной (экспериментальной) деятельности.</a:t>
            </a:r>
            <a:endParaRPr lang="ru-RU" altLang="ru-RU" sz="40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02499"/>
            <a:ext cx="3816424" cy="5218870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202499"/>
            <a:ext cx="3865501" cy="5218870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96752"/>
            <a:ext cx="8568952" cy="1512168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003300"/>
                </a:solidFill>
                <a:latin typeface="Georgia" pitchFamily="18" charset="0"/>
                <a:cs typeface="Times New Roman" pitchFamily="18" charset="0"/>
              </a:rPr>
              <a:t>8. Экспертная деятельность</a:t>
            </a:r>
            <a:endParaRPr lang="ru-RU" sz="40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Прямоугольник 1"/>
          <p:cNvSpPr>
            <a:spLocks noChangeArrowheads="1"/>
          </p:cNvSpPr>
          <p:nvPr/>
        </p:nvSpPr>
        <p:spPr bwMode="auto">
          <a:xfrm>
            <a:off x="611560" y="908720"/>
            <a:ext cx="8077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rgbClr val="003300"/>
                </a:solidFill>
                <a:latin typeface="Georgia" pitchFamily="18" charset="0"/>
                <a:cs typeface="Times New Roman" pitchFamily="18" charset="0"/>
              </a:rPr>
              <a:t>9. Общественно-педагогическая </a:t>
            </a:r>
            <a:r>
              <a:rPr lang="ru-RU" altLang="ru-RU" sz="3600" b="1" dirty="0">
                <a:solidFill>
                  <a:srgbClr val="003300"/>
                </a:solidFill>
                <a:latin typeface="Georgia" pitchFamily="18" charset="0"/>
                <a:cs typeface="Times New Roman" pitchFamily="18" charset="0"/>
              </a:rPr>
              <a:t>активность педагога: участие в </a:t>
            </a:r>
            <a:r>
              <a:rPr lang="ru-RU" altLang="ru-RU" sz="3600" b="1" dirty="0" smtClean="0">
                <a:solidFill>
                  <a:srgbClr val="003300"/>
                </a:solidFill>
                <a:latin typeface="Georgia" pitchFamily="18" charset="0"/>
                <a:cs typeface="Times New Roman" pitchFamily="18" charset="0"/>
              </a:rPr>
              <a:t>комиссиях</a:t>
            </a:r>
            <a:r>
              <a:rPr lang="ru-RU" altLang="ru-RU" sz="3600" b="1" dirty="0">
                <a:solidFill>
                  <a:srgbClr val="003300"/>
                </a:solidFill>
                <a:latin typeface="Georgia" pitchFamily="18" charset="0"/>
                <a:cs typeface="Times New Roman" pitchFamily="18" charset="0"/>
              </a:rPr>
              <a:t>, </a:t>
            </a:r>
            <a:r>
              <a:rPr lang="ru-RU" altLang="ru-RU" sz="3600" b="1" dirty="0" smtClean="0">
                <a:solidFill>
                  <a:srgbClr val="003300"/>
                </a:solidFill>
                <a:latin typeface="Georgia" pitchFamily="18" charset="0"/>
                <a:cs typeface="Times New Roman" pitchFamily="18" charset="0"/>
              </a:rPr>
              <a:t>педагогических сообществах, в </a:t>
            </a:r>
            <a:r>
              <a:rPr lang="ru-RU" altLang="ru-RU" sz="3600" b="1" dirty="0">
                <a:solidFill>
                  <a:srgbClr val="003300"/>
                </a:solidFill>
                <a:latin typeface="Georgia" pitchFamily="18" charset="0"/>
                <a:cs typeface="Times New Roman" pitchFamily="18" charset="0"/>
              </a:rPr>
              <a:t>жюри </a:t>
            </a:r>
            <a:r>
              <a:rPr lang="ru-RU" altLang="ru-RU" sz="3600" b="1" dirty="0" smtClean="0">
                <a:solidFill>
                  <a:srgbClr val="003300"/>
                </a:solidFill>
                <a:latin typeface="Georgia" pitchFamily="18" charset="0"/>
                <a:cs typeface="Times New Roman" pitchFamily="18" charset="0"/>
              </a:rPr>
              <a:t>конкурсов.</a:t>
            </a:r>
            <a:endParaRPr lang="ru-RU" altLang="ru-RU" sz="36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68760"/>
            <a:ext cx="3783861" cy="5206888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46448"/>
            <a:ext cx="3600400" cy="5206888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46448"/>
            <a:ext cx="3793702" cy="5208529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7410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Прямоугольник 1"/>
          <p:cNvSpPr>
            <a:spLocks noChangeArrowheads="1"/>
          </p:cNvSpPr>
          <p:nvPr/>
        </p:nvSpPr>
        <p:spPr bwMode="auto">
          <a:xfrm>
            <a:off x="971600" y="1124744"/>
            <a:ext cx="79590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003300"/>
                </a:solidFill>
                <a:latin typeface="Georgia" pitchFamily="18" charset="0"/>
              </a:rPr>
              <a:t>10. </a:t>
            </a:r>
            <a:r>
              <a:rPr lang="ru-RU" altLang="ru-RU" sz="4000" b="1" dirty="0">
                <a:solidFill>
                  <a:srgbClr val="003300"/>
                </a:solidFill>
                <a:latin typeface="Georgia" pitchFamily="18" charset="0"/>
              </a:rPr>
              <a:t>Позитивные результаты работы с воспитанниками.</a:t>
            </a:r>
            <a:endParaRPr lang="ru-RU" altLang="ru-RU" sz="40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3672408" cy="5157192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3744417" cy="5157192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3672408" cy="5256584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60"/>
            <a:ext cx="3715097" cy="5256583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2881884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24744"/>
            <a:ext cx="8064896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dirty="0" smtClean="0">
                <a:solidFill>
                  <a:srgbClr val="003300"/>
                </a:solidFill>
                <a:latin typeface="Georgia" pitchFamily="18" charset="0"/>
              </a:rPr>
              <a:t>11. Качество взаимодействия с родителями</a:t>
            </a:r>
            <a:endParaRPr lang="ru-RU" sz="40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10" y="1247138"/>
            <a:ext cx="3753576" cy="5273319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8760"/>
            <a:ext cx="3816424" cy="5251698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00" y="1268759"/>
            <a:ext cx="3852450" cy="5166253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59"/>
            <a:ext cx="3888432" cy="5184273"/>
          </a:xfrm>
          <a:prstGeom prst="rect">
            <a:avLst/>
          </a:prstGeom>
          <a:solidFill>
            <a:srgbClr val="FF9900"/>
          </a:solidFill>
          <a:ln w="57150">
            <a:solidFill>
              <a:srgbClr val="FF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613" y="1340768"/>
            <a:ext cx="3726645" cy="5152608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3744416" cy="5152608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218" y="1124744"/>
            <a:ext cx="8698160" cy="2011362"/>
          </a:xfrm>
        </p:spPr>
        <p:txBody>
          <a:bodyPr/>
          <a:lstStyle/>
          <a:p>
            <a:pPr algn="ctr"/>
            <a:r>
              <a:rPr lang="ru-RU" altLang="ru-RU" sz="4000" b="1" dirty="0" smtClean="0">
                <a:solidFill>
                  <a:srgbClr val="003300"/>
                </a:solidFill>
                <a:latin typeface="Georgia" pitchFamily="18" charset="0"/>
              </a:rPr>
              <a:t>12. Работа с детьми из социально-неблагополучных семей</a:t>
            </a:r>
            <a:endParaRPr lang="ru-RU" sz="40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Прямоугольник 1"/>
          <p:cNvSpPr>
            <a:spLocks noChangeArrowheads="1"/>
          </p:cNvSpPr>
          <p:nvPr/>
        </p:nvSpPr>
        <p:spPr bwMode="auto">
          <a:xfrm>
            <a:off x="395536" y="1124744"/>
            <a:ext cx="85689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003300"/>
                </a:solidFill>
                <a:latin typeface="Georgia" pitchFamily="18" charset="0"/>
              </a:rPr>
              <a:t>13. </a:t>
            </a:r>
            <a:r>
              <a:rPr lang="ru-RU" altLang="ru-RU" sz="4000" b="1" dirty="0">
                <a:solidFill>
                  <a:srgbClr val="003300"/>
                </a:solidFill>
                <a:latin typeface="Georgia" pitchFamily="18" charset="0"/>
              </a:rPr>
              <a:t>Участие педагога </a:t>
            </a:r>
            <a:br>
              <a:rPr lang="ru-RU" altLang="ru-RU" sz="4000" b="1" dirty="0">
                <a:solidFill>
                  <a:srgbClr val="003300"/>
                </a:solidFill>
                <a:latin typeface="Georgia" pitchFamily="18" charset="0"/>
              </a:rPr>
            </a:br>
            <a:r>
              <a:rPr lang="ru-RU" altLang="ru-RU" sz="4000" b="1" dirty="0">
                <a:solidFill>
                  <a:srgbClr val="003300"/>
                </a:solidFill>
                <a:latin typeface="Georgia" pitchFamily="18" charset="0"/>
              </a:rPr>
              <a:t>в профессиональных конкурсах.</a:t>
            </a:r>
            <a:endParaRPr lang="ru-RU" altLang="ru-RU" sz="40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268760"/>
            <a:ext cx="3767646" cy="5184576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399"/>
            <a:ext cx="3701168" cy="5153252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4" name="Рисунок 3" descr="C:\Users\пользователь\Downloads\image-2021-06-12 12_15_5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399"/>
            <a:ext cx="3816424" cy="5153252"/>
          </a:xfrm>
          <a:prstGeom prst="rect">
            <a:avLst/>
          </a:prstGeom>
          <a:noFill/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2019871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3772616" cy="5212596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7" name="Рисунок 6" descr="C:\Users\пользователь\Downloads\1454112-002-014-ser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53101"/>
            <a:ext cx="3888432" cy="5212597"/>
          </a:xfrm>
          <a:prstGeom prst="rect">
            <a:avLst/>
          </a:prstGeom>
          <a:noFill/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35842373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л на грант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3744416" cy="5112568"/>
          </a:xfrm>
          <a:prstGeom prst="rect">
            <a:avLst/>
          </a:prstGeom>
          <a:noFill/>
          <a:ln w="57150">
            <a:solidFill>
              <a:srgbClr val="003300"/>
            </a:solidFill>
          </a:ln>
        </p:spPr>
      </p:pic>
      <p:pic>
        <p:nvPicPr>
          <p:cNvPr id="5" name="Рисунок 4" descr="F:\диплом нац костюм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3600400" cy="5112568"/>
          </a:xfrm>
          <a:prstGeom prst="rect">
            <a:avLst/>
          </a:prstGeom>
          <a:noFill/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8611711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4932039" y="-4878886"/>
            <a:ext cx="31346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37028"/>
            <a:ext cx="3747746" cy="5157192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18222"/>
            <a:ext cx="3730093" cy="5132899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33007158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:\лдпр кормушк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3672408" cy="5112568"/>
          </a:xfrm>
          <a:prstGeom prst="rect">
            <a:avLst/>
          </a:prstGeom>
          <a:noFill/>
          <a:ln w="57150">
            <a:solidFill>
              <a:srgbClr val="003300"/>
            </a:solidFill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4932039" y="-4878886"/>
            <a:ext cx="31346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1309502"/>
            <a:ext cx="3594020" cy="5143833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18849794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4932039" y="-4878886"/>
            <a:ext cx="31346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9791651"/>
              </p:ext>
            </p:extLst>
          </p:nvPr>
        </p:nvGraphicFramePr>
        <p:xfrm>
          <a:off x="2987824" y="1124744"/>
          <a:ext cx="3672409" cy="532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Документ" r:id="rId4" imgW="7058354" imgH="10764821" progId="Word.Document.12">
                  <p:embed/>
                </p:oleObj>
              </mc:Choice>
              <mc:Fallback>
                <p:oleObj name="Документ" r:id="rId4" imgW="7058354" imgH="10764821" progId="Word.Document.12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1124744"/>
                        <a:ext cx="3672409" cy="5328592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0033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9946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052736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000" b="1" dirty="0" smtClean="0">
                <a:solidFill>
                  <a:srgbClr val="003300"/>
                </a:solidFill>
                <a:latin typeface="Georgia" pitchFamily="18" charset="0"/>
              </a:rPr>
              <a:t>2. Наставничество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Прямоугольник 1"/>
          <p:cNvSpPr>
            <a:spLocks noChangeArrowheads="1"/>
          </p:cNvSpPr>
          <p:nvPr/>
        </p:nvSpPr>
        <p:spPr bwMode="auto">
          <a:xfrm>
            <a:off x="935155" y="1196752"/>
            <a:ext cx="82089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400" b="1" dirty="0" smtClean="0">
                <a:solidFill>
                  <a:srgbClr val="003300"/>
                </a:solidFill>
                <a:latin typeface="Georgia" pitchFamily="18" charset="0"/>
              </a:rPr>
              <a:t>14. </a:t>
            </a:r>
            <a:r>
              <a:rPr lang="ru-RU" altLang="ru-RU" sz="4400" b="1" dirty="0">
                <a:solidFill>
                  <a:srgbClr val="003300"/>
                </a:solidFill>
                <a:latin typeface="Georgia" pitchFamily="18" charset="0"/>
              </a:rPr>
              <a:t>Награды и </a:t>
            </a:r>
            <a:r>
              <a:rPr lang="ru-RU" altLang="ru-RU" sz="4400" b="1" dirty="0" smtClean="0">
                <a:solidFill>
                  <a:srgbClr val="003300"/>
                </a:solidFill>
                <a:latin typeface="Georgia" pitchFamily="18" charset="0"/>
              </a:rPr>
              <a:t>поощрения</a:t>
            </a:r>
            <a:endParaRPr lang="ru-RU" altLang="ru-RU" sz="44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пользователь\Downloads\1454109-076-079-ser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3960440" cy="5256583"/>
          </a:xfrm>
          <a:prstGeom prst="rect">
            <a:avLst/>
          </a:prstGeom>
          <a:solidFill>
            <a:srgbClr val="FF9933"/>
          </a:solidFill>
          <a:ln w="57150"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1268760"/>
            <a:ext cx="3819973" cy="5256583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2417862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3744416" cy="5297140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60"/>
            <a:ext cx="3671747" cy="5297140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1"/>
            <a:ext cx="3816424" cy="5150562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2230"/>
            <a:ext cx="3747674" cy="5157092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6487557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68760"/>
            <a:ext cx="3672408" cy="5157092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33239917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908720"/>
            <a:ext cx="8244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rgbClr val="003300"/>
                </a:solidFill>
                <a:latin typeface="Georgia" pitchFamily="18" charset="0"/>
              </a:rPr>
              <a:t>15. Дополнительная информация</a:t>
            </a:r>
            <a:endParaRPr lang="ru-RU" altLang="ru-RU" sz="3600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16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5629" y="2773366"/>
            <a:ext cx="3312366" cy="4047571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4706" y="713607"/>
            <a:ext cx="2952328" cy="40626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55465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7629" y="-571045"/>
            <a:ext cx="3168353" cy="4831739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90678" y="2785986"/>
            <a:ext cx="3106461" cy="4680521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</p:spTree>
    <p:extLst>
      <p:ext uri="{BB962C8B-B14F-4D97-AF65-F5344CB8AC3E}">
        <p14:creationId xmlns:p14="http://schemas.microsoft.com/office/powerpoint/2010/main" val="3614238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3788008" cy="5212596"/>
          </a:xfrm>
          <a:prstGeom prst="rect">
            <a:avLst/>
          </a:prstGeom>
          <a:ln w="57150">
            <a:solidFill>
              <a:srgbClr val="0033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68760"/>
            <a:ext cx="3767646" cy="5212596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4787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4032448" cy="5112568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40768"/>
            <a:ext cx="3816424" cy="5112568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7"/>
            <a:ext cx="3816424" cy="5113506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2777"/>
            <a:ext cx="3801530" cy="5113506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</p:spTree>
    <p:extLst>
      <p:ext uri="{BB962C8B-B14F-4D97-AF65-F5344CB8AC3E}">
        <p14:creationId xmlns:p14="http://schemas.microsoft.com/office/powerpoint/2010/main" val="404091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3744416" cy="5112568"/>
          </a:xfrm>
          <a:prstGeom prst="rect">
            <a:avLst/>
          </a:prstGeom>
          <a:ln w="57150">
            <a:solidFill>
              <a:srgbClr val="FF9933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3816424" cy="5112568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11647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1043608" y="692696"/>
            <a:ext cx="748883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ru-RU" altLang="ru-RU" sz="40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algn="ctr" eaLnBrk="1" hangingPunct="1"/>
            <a:r>
              <a:rPr lang="ru-RU" altLang="ru-RU" sz="4000" b="1" dirty="0" smtClean="0">
                <a:solidFill>
                  <a:srgbClr val="003300"/>
                </a:solidFill>
                <a:latin typeface="Georgia" pitchFamily="18" charset="0"/>
              </a:rPr>
              <a:t>3</a:t>
            </a:r>
            <a:r>
              <a:rPr lang="ru-RU" altLang="ru-RU" sz="4000" b="1" dirty="0">
                <a:solidFill>
                  <a:srgbClr val="003300"/>
                </a:solidFill>
                <a:latin typeface="Georgia" pitchFamily="18" charset="0"/>
              </a:rPr>
              <a:t>. Наличие </a:t>
            </a:r>
            <a:r>
              <a:rPr lang="ru-RU" altLang="ru-RU" sz="4000" b="1" dirty="0" smtClean="0">
                <a:solidFill>
                  <a:srgbClr val="003300"/>
                </a:solidFill>
                <a:latin typeface="Georgia" pitchFamily="18" charset="0"/>
              </a:rPr>
              <a:t>публикаций</a:t>
            </a:r>
            <a:endParaRPr lang="ru-RU" altLang="ru-RU" sz="4000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2273</TotalTime>
  <Words>283</Words>
  <Application>Microsoft Office PowerPoint</Application>
  <PresentationFormat>Экран (4:3)</PresentationFormat>
  <Paragraphs>70</Paragraphs>
  <Slides>58</Slides>
  <Notes>33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5" baseType="lpstr">
      <vt:lpstr>Arial</vt:lpstr>
      <vt:lpstr>Century Gothic</vt:lpstr>
      <vt:lpstr>Georgia</vt:lpstr>
      <vt:lpstr>Times New Roman</vt:lpstr>
      <vt:lpstr>Wingdings 3</vt:lpstr>
      <vt:lpstr>Легкий дым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Экспертная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 Качество взаимодействия с родителями</vt:lpstr>
      <vt:lpstr>Презентация PowerPoint</vt:lpstr>
      <vt:lpstr>Презентация PowerPoint</vt:lpstr>
      <vt:lpstr>12. Работа с детьми из социально-неблагополучных семей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193</cp:revision>
  <dcterms:created xsi:type="dcterms:W3CDTF">2020-08-15T16:11:52Z</dcterms:created>
  <dcterms:modified xsi:type="dcterms:W3CDTF">2022-02-15T10:50:50Z</dcterms:modified>
</cp:coreProperties>
</file>