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82" r:id="rId7"/>
    <p:sldId id="283" r:id="rId8"/>
    <p:sldId id="280" r:id="rId9"/>
    <p:sldId id="268" r:id="rId10"/>
    <p:sldId id="270"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4660"/>
  </p:normalViewPr>
  <p:slideViewPr>
    <p:cSldViewPr snapToGrid="0">
      <p:cViewPr varScale="1">
        <p:scale>
          <a:sx n="103" d="100"/>
          <a:sy n="103"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15897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75006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67394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34489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67004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EEDB4B-738A-4FD0-BEF4-4A693FAA0A14}"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15723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EEDB4B-738A-4FD0-BEF4-4A693FAA0A14}" type="datetimeFigureOut">
              <a:rPr lang="ru-RU" smtClean="0"/>
              <a:t>21.11.2021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9602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EDB4B-738A-4FD0-BEF4-4A693FAA0A14}" type="datetimeFigureOut">
              <a:rPr lang="ru-RU" smtClean="0"/>
              <a:t>21.11.2021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29910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EEDB4B-738A-4FD0-BEF4-4A693FAA0A14}" type="datetimeFigureOut">
              <a:rPr lang="ru-RU" smtClean="0"/>
              <a:t>21.11.2021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44929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EDB4B-738A-4FD0-BEF4-4A693FAA0A14}"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72021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EDB4B-738A-4FD0-BEF4-4A693FAA0A14}" type="datetimeFigureOut">
              <a:rPr lang="ru-RU" smtClean="0"/>
              <a:t>21.11.2021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46218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EDB4B-738A-4FD0-BEF4-4A693FAA0A14}" type="datetimeFigureOut">
              <a:rPr lang="ru-RU" smtClean="0"/>
              <a:t>21.11.2021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6CF5-749B-4F90-AF7A-E2E11571F6F1}" type="slidenum">
              <a:rPr lang="ru-RU" smtClean="0"/>
              <a:t>‹#›</a:t>
            </a:fld>
            <a:endParaRPr lang="ru-RU"/>
          </a:p>
        </p:txBody>
      </p:sp>
    </p:spTree>
    <p:extLst>
      <p:ext uri="{BB962C8B-B14F-4D97-AF65-F5344CB8AC3E}">
        <p14:creationId xmlns:p14="http://schemas.microsoft.com/office/powerpoint/2010/main" val="67747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
            <a:ext cx="12830175" cy="7229475"/>
          </a:xfrm>
          <a:prstGeom prst="rect">
            <a:avLst/>
          </a:prstGeom>
        </p:spPr>
      </p:pic>
      <p:pic>
        <p:nvPicPr>
          <p:cNvPr id="7" name="Рисунок 6"/>
          <p:cNvPicPr>
            <a:picLocks noChangeAspect="1"/>
          </p:cNvPicPr>
          <p:nvPr/>
        </p:nvPicPr>
        <p:blipFill>
          <a:blip r:embed="rId3"/>
          <a:stretch>
            <a:fillRect/>
          </a:stretch>
        </p:blipFill>
        <p:spPr>
          <a:xfrm>
            <a:off x="-228601" y="0"/>
            <a:ext cx="13001625" cy="7372350"/>
          </a:xfrm>
          <a:prstGeom prst="rect">
            <a:avLst/>
          </a:prstGeom>
        </p:spPr>
      </p:pic>
      <p:sp>
        <p:nvSpPr>
          <p:cNvPr id="5" name="Прямоугольник 4"/>
          <p:cNvSpPr/>
          <p:nvPr/>
        </p:nvSpPr>
        <p:spPr>
          <a:xfrm>
            <a:off x="962527" y="1082842"/>
            <a:ext cx="11044990" cy="5672963"/>
          </a:xfrm>
          <a:prstGeom prst="rect">
            <a:avLst/>
          </a:prstGeom>
        </p:spPr>
        <p:txBody>
          <a:bodyPr wrap="square">
            <a:spAutoFit/>
          </a:bodyPr>
          <a:lstStyle/>
          <a:p>
            <a:pPr algn="ctr">
              <a:lnSpc>
                <a:spcPct val="107000"/>
              </a:lnSpc>
              <a:spcAft>
                <a:spcPts val="800"/>
              </a:spcAft>
            </a:pPr>
            <a:r>
              <a:rPr lang="ru-RU" sz="3600" b="1" dirty="0">
                <a:solidFill>
                  <a:schemeClr val="accent2">
                    <a:lumMod val="75000"/>
                  </a:schemeClr>
                </a:solidFill>
                <a:effectLst>
                  <a:outerShdw blurRad="38100" dist="38100" dir="2700000" algn="tl">
                    <a:srgbClr val="000000">
                      <a:alpha val="43137"/>
                    </a:srgbClr>
                  </a:outerShdw>
                </a:effectLst>
                <a:latin typeface="Arial Black" pitchFamily="34" charset="0"/>
              </a:rPr>
              <a:t>МДОУ «Детский сад № 93»</a:t>
            </a:r>
            <a:endParaRPr lang="ru-RU" sz="3600" dirty="0"/>
          </a:p>
          <a:p>
            <a:pPr algn="ctr">
              <a:lnSpc>
                <a:spcPct val="107000"/>
              </a:lnSpc>
              <a:spcAft>
                <a:spcPts val="800"/>
              </a:spcAft>
            </a:pPr>
            <a:endParaRPr lang="ru-RU" sz="3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3600" dirty="0">
              <a:latin typeface="Times New Roman" panose="02020603050405020304" pitchFamily="18" charset="0"/>
              <a:ea typeface="Calibri" panose="020F0502020204030204" pitchFamily="34" charset="0"/>
              <a:cs typeface="Times New Roman" panose="02020603050405020304" pitchFamily="18" charset="0"/>
            </a:endParaRPr>
          </a:p>
          <a:p>
            <a:pPr marL="1028700" lvl="3" indent="0">
              <a:buNone/>
            </a:pPr>
            <a:r>
              <a:rPr lang="ru-RU" sz="3550" b="1" dirty="0">
                <a:solidFill>
                  <a:schemeClr val="accent2">
                    <a:lumMod val="50000"/>
                  </a:schemeClr>
                </a:solidFill>
                <a:latin typeface="Arial Black" pitchFamily="34" charset="0"/>
              </a:rPr>
              <a:t>«Прогулка - идеальное время для разговора с ребенком о его безопасности»</a:t>
            </a:r>
            <a:endParaRPr lang="ru-RU" sz="3550" dirty="0">
              <a:solidFill>
                <a:schemeClr val="accent2">
                  <a:lumMod val="50000"/>
                </a:schemeClr>
              </a:solidFill>
              <a:latin typeface="Arial Black" pitchFamily="34" charset="0"/>
            </a:endParaRPr>
          </a:p>
          <a:p>
            <a:pPr algn="ctr">
              <a:lnSpc>
                <a:spcPct val="107000"/>
              </a:lnSpc>
              <a:spcAft>
                <a:spcPts val="800"/>
              </a:spcAft>
            </a:pP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Автор:</a:t>
            </a:r>
            <a:r>
              <a:rPr lang="ru-RU" sz="2000" dirty="0">
                <a:latin typeface="Times New Roman" panose="02020603050405020304" pitchFamily="18" charset="0"/>
                <a:ea typeface="Calibri" panose="020F0502020204030204" pitchFamily="34" charset="0"/>
                <a:cs typeface="Times New Roman" panose="02020603050405020304" pitchFamily="18" charset="0"/>
              </a:rPr>
              <a:t> Макарова Людмила Николаевна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воспитатель МДОУ «Детский сад №93 корпус 2» г. Саранск.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39386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4330460" y="2311877"/>
            <a:ext cx="7591246" cy="923330"/>
          </a:xfrm>
          <a:prstGeom prst="rect">
            <a:avLst/>
          </a:prstGeom>
        </p:spPr>
        <p:txBody>
          <a:bodyPr wrap="square">
            <a:spAutoFit/>
          </a:bodyPr>
          <a:lstStyle/>
          <a:p>
            <a:r>
              <a:rPr lang="ru-RU" sz="5400" dirty="0" smtClean="0">
                <a:latin typeface="Times New Roman" panose="02020603050405020304" pitchFamily="18" charset="0"/>
                <a:cs typeface="Times New Roman" panose="02020603050405020304" pitchFamily="18" charset="0"/>
              </a:rPr>
              <a:t>Спасибо за внимание </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83269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108960" y="526122"/>
            <a:ext cx="7593874" cy="3231719"/>
          </a:xfrm>
          <a:prstGeom prst="rect">
            <a:avLst/>
          </a:prstGeom>
        </p:spPr>
        <p:txBody>
          <a:bodyPr wrap="square">
            <a:spAutoFit/>
          </a:bodyPr>
          <a:lstStyle/>
          <a:p>
            <a:pPr algn="just">
              <a:lnSpc>
                <a:spcPct val="107000"/>
              </a:lnSpc>
              <a:spcAft>
                <a:spcPts val="800"/>
              </a:spcAft>
            </a:pPr>
            <a:r>
              <a:rPr lang="ru-RU" sz="1400" dirty="0">
                <a:solidFill>
                  <a:srgbClr val="002060"/>
                </a:solidFill>
                <a:latin typeface="Arial Black" pitchFamily="34" charset="0"/>
              </a:rPr>
              <a:t>Формы работы с детьми по формированию навыков безопасного поведения во время </a:t>
            </a:r>
            <a:r>
              <a:rPr lang="ru-RU" sz="1400" dirty="0" smtClean="0">
                <a:solidFill>
                  <a:srgbClr val="002060"/>
                </a:solidFill>
                <a:latin typeface="Arial Black" pitchFamily="34" charset="0"/>
              </a:rPr>
              <a:t>прогулки:</a:t>
            </a:r>
          </a:p>
          <a:p>
            <a:pPr>
              <a:lnSpc>
                <a:spcPct val="160000"/>
              </a:lnSpc>
              <a:buFont typeface="Arial" pitchFamily="34" charset="0"/>
              <a:buChar char="•"/>
            </a:pPr>
            <a:r>
              <a:rPr lang="ru-RU" sz="1400" dirty="0">
                <a:solidFill>
                  <a:srgbClr val="002060"/>
                </a:solidFill>
              </a:rPr>
              <a:t> </a:t>
            </a:r>
            <a:r>
              <a:rPr lang="ru-RU" sz="1400" dirty="0">
                <a:solidFill>
                  <a:srgbClr val="002060"/>
                </a:solidFill>
                <a:latin typeface="Arial Black" pitchFamily="34" charset="0"/>
              </a:rPr>
              <a:t>вступительная беседа</a:t>
            </a:r>
          </a:p>
          <a:p>
            <a:pPr>
              <a:lnSpc>
                <a:spcPct val="160000"/>
              </a:lnSpc>
              <a:buFont typeface="Arial" pitchFamily="34" charset="0"/>
              <a:buChar char="•"/>
            </a:pPr>
            <a:r>
              <a:rPr lang="ru-RU" sz="1400" dirty="0">
                <a:solidFill>
                  <a:srgbClr val="002060"/>
                </a:solidFill>
                <a:latin typeface="Arial Black" pitchFamily="34" charset="0"/>
              </a:rPr>
              <a:t>индивидуальная работа</a:t>
            </a:r>
          </a:p>
          <a:p>
            <a:pPr>
              <a:lnSpc>
                <a:spcPct val="160000"/>
              </a:lnSpc>
              <a:buFont typeface="Arial" pitchFamily="34" charset="0"/>
              <a:buChar char="•"/>
            </a:pPr>
            <a:r>
              <a:rPr lang="ru-RU" sz="1400" dirty="0">
                <a:solidFill>
                  <a:srgbClr val="002060"/>
                </a:solidFill>
                <a:latin typeface="Arial Black" pitchFamily="34" charset="0"/>
              </a:rPr>
              <a:t>дидактические игры</a:t>
            </a:r>
          </a:p>
          <a:p>
            <a:pPr>
              <a:lnSpc>
                <a:spcPct val="160000"/>
              </a:lnSpc>
              <a:buFont typeface="Arial" pitchFamily="34" charset="0"/>
              <a:buChar char="•"/>
            </a:pPr>
            <a:r>
              <a:rPr lang="ru-RU" sz="1400" dirty="0">
                <a:solidFill>
                  <a:srgbClr val="002060"/>
                </a:solidFill>
                <a:latin typeface="Arial Black" pitchFamily="34" charset="0"/>
              </a:rPr>
              <a:t>подвижные игры</a:t>
            </a:r>
          </a:p>
          <a:p>
            <a:pPr>
              <a:lnSpc>
                <a:spcPct val="160000"/>
              </a:lnSpc>
              <a:buFont typeface="Arial" pitchFamily="34" charset="0"/>
              <a:buChar char="•"/>
            </a:pPr>
            <a:r>
              <a:rPr lang="ru-RU" sz="1400" dirty="0">
                <a:solidFill>
                  <a:srgbClr val="002060"/>
                </a:solidFill>
                <a:latin typeface="Arial Black" pitchFamily="34" charset="0"/>
              </a:rPr>
              <a:t>целевые прогулки</a:t>
            </a:r>
          </a:p>
          <a:p>
            <a:pPr>
              <a:lnSpc>
                <a:spcPct val="160000"/>
              </a:lnSpc>
              <a:buFont typeface="Arial" pitchFamily="34" charset="0"/>
              <a:buChar char="•"/>
            </a:pPr>
            <a:r>
              <a:rPr lang="ru-RU" sz="1400" dirty="0">
                <a:solidFill>
                  <a:srgbClr val="002060"/>
                </a:solidFill>
                <a:latin typeface="Arial Black" pitchFamily="34" charset="0"/>
              </a:rPr>
              <a:t> экскурсии за территорию детского сада</a:t>
            </a:r>
          </a:p>
          <a:p>
            <a:pPr>
              <a:buFont typeface="Arial" pitchFamily="34" charset="0"/>
              <a:buChar char="•"/>
            </a:pPr>
            <a:endParaRPr lang="ru-RU" sz="1400" dirty="0"/>
          </a:p>
          <a:p>
            <a:pPr algn="just">
              <a:lnSpc>
                <a:spcPct val="107000"/>
              </a:lnSpc>
              <a:spcAft>
                <a:spcPts val="800"/>
              </a:spcAft>
            </a:pPr>
            <a:endPar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8023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2595418" y="138544"/>
            <a:ext cx="8919822" cy="3169457"/>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Перед </a:t>
            </a:r>
            <a:r>
              <a:rPr lang="ru-RU" sz="1600" b="1" dirty="0">
                <a:latin typeface="Times New Roman" panose="02020603050405020304" pitchFamily="18" charset="0"/>
                <a:cs typeface="Times New Roman" panose="02020603050405020304" pitchFamily="18" charset="0"/>
              </a:rPr>
              <a:t>выходом на</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прогулку вспомните о правилах поведения на участке детского сада</a:t>
            </a:r>
            <a:r>
              <a:rPr lang="ru-RU" sz="1600" dirty="0" smtClean="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В первую очередь</a:t>
            </a:r>
            <a:r>
              <a:rPr lang="ru-RU" sz="1400" dirty="0" smtClean="0">
                <a:latin typeface="Times New Roman" panose="02020603050405020304" pitchFamily="18" charset="0"/>
                <a:cs typeface="Times New Roman" panose="02020603050405020304" pitchFamily="18" charset="0"/>
              </a:rPr>
              <a:t>, с </a:t>
            </a:r>
            <a:r>
              <a:rPr lang="ru-RU" sz="1400" dirty="0">
                <a:latin typeface="Times New Roman" panose="02020603050405020304" pitchFamily="18" charset="0"/>
                <a:cs typeface="Times New Roman" panose="02020603050405020304" pitchFamily="18" charset="0"/>
              </a:rPr>
              <a:t>детьми проводится вступительная беседа на тему: «Правила поведения на участке д/ сада во время </a:t>
            </a:r>
            <a:r>
              <a:rPr lang="ru-RU" sz="1400" dirty="0" smtClean="0">
                <a:latin typeface="Times New Roman" panose="02020603050405020304" pitchFamily="18" charset="0"/>
                <a:cs typeface="Times New Roman" panose="02020603050405020304" pitchFamily="18" charset="0"/>
              </a:rPr>
              <a:t>прогулки в разное время года», </a:t>
            </a:r>
            <a:r>
              <a:rPr lang="ru-RU" sz="1400" dirty="0">
                <a:latin typeface="Times New Roman" panose="02020603050405020304" pitchFamily="18" charset="0"/>
                <a:cs typeface="Times New Roman" panose="02020603050405020304" pitchFamily="18" charset="0"/>
              </a:rPr>
              <a:t>в ходе которой дети учатся соблюдать правила безопасного поведения на участке д/с. Они должны знать границы своего участка, им напоминается об опасностях, которые могут подстерегать их на участке.</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1</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 участок выходите спокойно вместе с воспитателем.</a:t>
            </a:r>
          </a:p>
          <a:p>
            <a:r>
              <a:rPr lang="ru-RU" sz="1400" dirty="0">
                <a:latin typeface="Times New Roman" panose="02020603050405020304" pitchFamily="18" charset="0"/>
                <a:cs typeface="Times New Roman" panose="02020603050405020304" pitchFamily="18" charset="0"/>
              </a:rPr>
              <a:t>3. При нахождении грибов, незнакомых предметов не трогайте их, сообщите воспитателю группы ДОУ.</a:t>
            </a:r>
          </a:p>
          <a:p>
            <a:r>
              <a:rPr lang="ru-RU" sz="1400" dirty="0">
                <a:latin typeface="Times New Roman" panose="02020603050405020304" pitchFamily="18" charset="0"/>
                <a:cs typeface="Times New Roman" panose="02020603050405020304" pitchFamily="18" charset="0"/>
              </a:rPr>
              <a:t>4. Поднимайтесь на горку только по лестнице, на ней не устраивайте игр.</a:t>
            </a:r>
          </a:p>
          <a:p>
            <a:r>
              <a:rPr lang="ru-RU" sz="1400" dirty="0">
                <a:latin typeface="Times New Roman" panose="02020603050405020304" pitchFamily="18" charset="0"/>
                <a:cs typeface="Times New Roman" panose="02020603050405020304" pitchFamily="18" charset="0"/>
              </a:rPr>
              <a:t>5. Заходить за веранду без разрешения воспитателя детского сада нельзя.</a:t>
            </a:r>
          </a:p>
          <a:p>
            <a:r>
              <a:rPr lang="ru-RU" sz="1400" dirty="0">
                <a:latin typeface="Times New Roman" panose="02020603050405020304" pitchFamily="18" charset="0"/>
                <a:cs typeface="Times New Roman" panose="02020603050405020304" pitchFamily="18" charset="0"/>
              </a:rPr>
              <a:t>6. Играйте с друзьями дружно, не ссорьтесь, не деритесь.</a:t>
            </a:r>
          </a:p>
          <a:p>
            <a:r>
              <a:rPr lang="ru-RU" sz="1400" dirty="0">
                <a:latin typeface="Times New Roman" panose="02020603050405020304" pitchFamily="18" charset="0"/>
                <a:cs typeface="Times New Roman" panose="02020603050405020304" pitchFamily="18" charset="0"/>
              </a:rPr>
              <a:t>7. Не берите в руки палки, камни и другие опасные предметы. Будьте - осторожны</a:t>
            </a:r>
            <a:r>
              <a:rPr lang="ru-RU" sz="1400"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pPr marL="457200" algn="just">
              <a:lnSpc>
                <a:spcPct val="107000"/>
              </a:lnSpc>
              <a:spcAft>
                <a:spcPts val="800"/>
              </a:spcAft>
            </a:pPr>
            <a:endParaRPr lang="ru-RU" sz="2800" dirty="0">
              <a:effectLst/>
              <a:latin typeface="Times New Roman" panose="02020603050405020304" pitchFamily="18" charset="0"/>
              <a:ea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43" y="3065416"/>
            <a:ext cx="2899954" cy="3596641"/>
          </a:xfrm>
          <a:prstGeom prst="rect">
            <a:avLst/>
          </a:prstGeom>
        </p:spPr>
      </p:pic>
    </p:spTree>
    <p:extLst>
      <p:ext uri="{BB962C8B-B14F-4D97-AF65-F5344CB8AC3E}">
        <p14:creationId xmlns:p14="http://schemas.microsoft.com/office/powerpoint/2010/main" val="33104891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048000" y="1782305"/>
            <a:ext cx="8281262" cy="6439840"/>
          </a:xfrm>
          <a:prstGeom prst="rect">
            <a:avLst/>
          </a:prstGeom>
        </p:spPr>
        <p:txBody>
          <a:bodyPr wrap="square">
            <a:spAutoFit/>
          </a:bodyPr>
          <a:lstStyle/>
          <a:p>
            <a:r>
              <a:rPr lang="ru-RU" u="sng" dirty="0"/>
              <a:t>В летний период</a:t>
            </a:r>
            <a:r>
              <a:rPr lang="ru-RU" dirty="0"/>
              <a:t>:</a:t>
            </a:r>
          </a:p>
          <a:p>
            <a:r>
              <a:rPr lang="ru-RU" dirty="0"/>
              <a:t>на </a:t>
            </a:r>
            <a:r>
              <a:rPr lang="ru-RU" b="1" dirty="0"/>
              <a:t>прогулке</a:t>
            </a:r>
            <a:r>
              <a:rPr lang="ru-RU" dirty="0"/>
              <a:t> надевайте на голову кепку или косынку;</a:t>
            </a:r>
          </a:p>
          <a:p>
            <a:r>
              <a:rPr lang="ru-RU" dirty="0"/>
              <a:t>в жаркую погоду играйте в тени </a:t>
            </a:r>
            <a:r>
              <a:rPr lang="ru-RU" i="1" dirty="0"/>
              <a:t>(на </a:t>
            </a:r>
            <a:r>
              <a:rPr lang="ru-RU" i="1" dirty="0" smtClean="0"/>
              <a:t>веранде)</a:t>
            </a:r>
            <a:r>
              <a:rPr lang="ru-RU" dirty="0" smtClean="0"/>
              <a:t>;</a:t>
            </a:r>
            <a:endParaRPr lang="ru-RU" dirty="0"/>
          </a:p>
          <a:p>
            <a:r>
              <a:rPr lang="ru-RU" dirty="0"/>
              <a:t>никогда не смотрите прямо на солнце, так как от это у вас может ухудшиться зрение;</a:t>
            </a:r>
          </a:p>
          <a:p>
            <a:r>
              <a:rPr lang="ru-RU" dirty="0"/>
              <a:t>пить на </a:t>
            </a:r>
            <a:r>
              <a:rPr lang="ru-RU" b="1" dirty="0"/>
              <a:t>прогулке</a:t>
            </a:r>
            <a:r>
              <a:rPr lang="ru-RU" dirty="0"/>
              <a:t> можно только кипяченую воду из своего индивидуального стаканчика;</a:t>
            </a:r>
          </a:p>
          <a:p>
            <a:r>
              <a:rPr lang="ru-RU" dirty="0"/>
              <a:t>не ешьте фрукты </a:t>
            </a:r>
            <a:r>
              <a:rPr lang="ru-RU" i="1" dirty="0"/>
              <a:t>(яблоко и др.)</a:t>
            </a:r>
            <a:r>
              <a:rPr lang="ru-RU" dirty="0"/>
              <a:t> во время </a:t>
            </a:r>
            <a:r>
              <a:rPr lang="ru-RU" b="1" dirty="0"/>
              <a:t>прогулки</a:t>
            </a:r>
            <a:r>
              <a:rPr lang="ru-RU" dirty="0"/>
              <a:t>, так как руки грязные и на них много микробов, которые могут вызвать болезни</a:t>
            </a:r>
            <a:r>
              <a:rPr lang="ru-RU" dirty="0" smtClean="0"/>
              <a:t>.</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just">
              <a:lnSpc>
                <a:spcPct val="107000"/>
              </a:lnSpc>
              <a:spcAft>
                <a:spcPts val="800"/>
              </a:spcAft>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377" y="4362994"/>
            <a:ext cx="3283132" cy="209005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480" y="4345577"/>
            <a:ext cx="3405051" cy="2133600"/>
          </a:xfrm>
          <a:prstGeom prst="rect">
            <a:avLst/>
          </a:prstGeom>
        </p:spPr>
      </p:pic>
    </p:spTree>
    <p:extLst>
      <p:ext uri="{BB962C8B-B14F-4D97-AF65-F5344CB8AC3E}">
        <p14:creationId xmlns:p14="http://schemas.microsoft.com/office/powerpoint/2010/main" val="38028827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Прямоугольник 6"/>
          <p:cNvSpPr/>
          <p:nvPr/>
        </p:nvSpPr>
        <p:spPr>
          <a:xfrm>
            <a:off x="3048000" y="2274838"/>
            <a:ext cx="6096000" cy="2585323"/>
          </a:xfrm>
          <a:prstGeom prst="rect">
            <a:avLst/>
          </a:prstGeom>
        </p:spPr>
        <p:txBody>
          <a:bodyPr>
            <a:spAutoFit/>
          </a:bodyPr>
          <a:lstStyle/>
          <a:p>
            <a:r>
              <a:rPr lang="ru-RU" u="sng" dirty="0">
                <a:solidFill>
                  <a:srgbClr val="111111"/>
                </a:solidFill>
                <a:latin typeface="Arial" panose="020B0604020202020204" pitchFamily="34" charset="0"/>
              </a:rPr>
              <a:t>При </a:t>
            </a:r>
            <a:r>
              <a:rPr lang="ru-RU" u="sng" dirty="0" smtClean="0">
                <a:solidFill>
                  <a:srgbClr val="111111"/>
                </a:solidFill>
                <a:latin typeface="Arial" panose="020B0604020202020204" pitchFamily="34" charset="0"/>
              </a:rPr>
              <a:t>проведении подвижных </a:t>
            </a:r>
            <a:r>
              <a:rPr lang="ru-RU" u="sng" dirty="0">
                <a:solidFill>
                  <a:srgbClr val="111111"/>
                </a:solidFill>
                <a:latin typeface="Arial" panose="020B0604020202020204" pitchFamily="34" charset="0"/>
              </a:rPr>
              <a:t>игр на площадке:</a:t>
            </a:r>
          </a:p>
          <a:p>
            <a:r>
              <a:rPr lang="ru-RU" dirty="0">
                <a:solidFill>
                  <a:srgbClr val="111111"/>
                </a:solidFill>
                <a:latin typeface="Arial" panose="020B0604020202020204" pitchFamily="34" charset="0"/>
              </a:rPr>
              <a:t>внимательно выслушайте правила игры;</a:t>
            </a:r>
          </a:p>
          <a:p>
            <a:r>
              <a:rPr lang="ru-RU" dirty="0">
                <a:solidFill>
                  <a:srgbClr val="111111"/>
                </a:solidFill>
                <a:latin typeface="Arial" panose="020B0604020202020204" pitchFamily="34" charset="0"/>
              </a:rPr>
              <a:t>начните игру по сигналу воспитателя ДОУ;</a:t>
            </a:r>
          </a:p>
          <a:p>
            <a:r>
              <a:rPr lang="ru-RU" dirty="0">
                <a:solidFill>
                  <a:srgbClr val="111111"/>
                </a:solidFill>
                <a:latin typeface="Arial" panose="020B0604020202020204" pitchFamily="34" charset="0"/>
              </a:rPr>
              <a:t>играйте только в определенном месте;</a:t>
            </a:r>
          </a:p>
          <a:p>
            <a:r>
              <a:rPr lang="ru-RU" dirty="0">
                <a:solidFill>
                  <a:srgbClr val="111111"/>
                </a:solidFill>
                <a:latin typeface="Arial" panose="020B0604020202020204" pitchFamily="34" charset="0"/>
              </a:rPr>
              <a:t>при метании не цельтесь в товарища;</a:t>
            </a:r>
          </a:p>
          <a:p>
            <a:r>
              <a:rPr lang="ru-RU" dirty="0">
                <a:solidFill>
                  <a:srgbClr val="111111"/>
                </a:solidFill>
                <a:latin typeface="Arial" panose="020B0604020202020204" pitchFamily="34" charset="0"/>
              </a:rPr>
              <a:t>при метании бросаем и бежим за мячом после сигнала;</a:t>
            </a:r>
          </a:p>
          <a:p>
            <a:r>
              <a:rPr lang="ru-RU" dirty="0">
                <a:solidFill>
                  <a:srgbClr val="111111"/>
                </a:solidFill>
                <a:latin typeface="Arial" panose="020B0604020202020204" pitchFamily="34" charset="0"/>
              </a:rPr>
              <a:t>во время игр не наталкивайтесь друг на друга</a:t>
            </a:r>
            <a:r>
              <a:rPr lang="ru-RU" dirty="0" smtClean="0">
                <a:solidFill>
                  <a:srgbClr val="111111"/>
                </a:solidFill>
                <a:latin typeface="Arial" panose="020B0604020202020204" pitchFamily="34" charset="0"/>
              </a:rPr>
              <a:t>.</a:t>
            </a:r>
          </a:p>
          <a:p>
            <a:endParaRPr lang="ru-RU" b="0" i="0" dirty="0">
              <a:solidFill>
                <a:srgbClr val="111111"/>
              </a:solidFill>
              <a:effectLst/>
              <a:latin typeface="Arial" panose="020B060402020202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198">
            <a:off x="219783" y="199797"/>
            <a:ext cx="2414682" cy="294349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509" y="3483430"/>
            <a:ext cx="2464525" cy="315250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8947">
            <a:off x="9718135" y="117523"/>
            <a:ext cx="2289618" cy="293478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063" y="4589416"/>
            <a:ext cx="3326674" cy="2072641"/>
          </a:xfrm>
          <a:prstGeom prst="rect">
            <a:avLst/>
          </a:prstGeom>
        </p:spPr>
      </p:pic>
    </p:spTree>
    <p:extLst>
      <p:ext uri="{BB962C8B-B14F-4D97-AF65-F5344CB8AC3E}">
        <p14:creationId xmlns:p14="http://schemas.microsoft.com/office/powerpoint/2010/main" val="412680519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054" y="309707"/>
            <a:ext cx="10515600" cy="1325563"/>
          </a:xfrm>
        </p:spPr>
        <p:txBody>
          <a:bodyPr>
            <a:normAutofit/>
          </a:bodyPr>
          <a:lstStyle/>
          <a:p>
            <a:pPr algn="ctr"/>
            <a:r>
              <a:rPr lang="ru-RU" sz="1800" dirty="0" smtClean="0">
                <a:latin typeface="Times New Roman" panose="02020603050405020304" pitchFamily="18" charset="0"/>
                <a:cs typeface="Times New Roman" panose="02020603050405020304" pitchFamily="18" charset="0"/>
              </a:rPr>
              <a:t>Экскурсия за пределы детского сада</a:t>
            </a:r>
            <a:endParaRPr lang="ru-RU" sz="1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607147" cy="409488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8" y="600364"/>
            <a:ext cx="3343564" cy="257694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1419" y="4045527"/>
            <a:ext cx="3260436" cy="2558474"/>
          </a:xfrm>
          <a:prstGeom prst="rect">
            <a:avLst/>
          </a:prstGeom>
        </p:spPr>
      </p:pic>
    </p:spTree>
    <p:extLst>
      <p:ext uri="{BB962C8B-B14F-4D97-AF65-F5344CB8AC3E}">
        <p14:creationId xmlns:p14="http://schemas.microsoft.com/office/powerpoint/2010/main" val="135139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latin typeface="Times New Roman" panose="02020603050405020304" pitchFamily="18" charset="0"/>
                <a:cs typeface="Times New Roman" panose="02020603050405020304" pitchFamily="18" charset="0"/>
              </a:rPr>
              <a:t>Кормушки для зимующих птиц</a:t>
            </a:r>
            <a:endParaRPr lang="ru-RU" sz="1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6563" y="2355273"/>
            <a:ext cx="5801784" cy="427427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78" y="1773382"/>
            <a:ext cx="4622222" cy="5394036"/>
          </a:xfrm>
          <a:prstGeom prst="rect">
            <a:avLst/>
          </a:prstGeom>
        </p:spPr>
      </p:pic>
    </p:spTree>
    <p:extLst>
      <p:ext uri="{BB962C8B-B14F-4D97-AF65-F5344CB8AC3E}">
        <p14:creationId xmlns:p14="http://schemas.microsoft.com/office/powerpoint/2010/main" val="97353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u="sng" dirty="0" smtClean="0">
                <a:solidFill>
                  <a:srgbClr val="111111"/>
                </a:solidFill>
                <a:latin typeface="Arial" panose="020B0604020202020204" pitchFamily="34" charset="0"/>
              </a:rPr>
              <a:t>В </a:t>
            </a:r>
            <a:r>
              <a:rPr lang="ru-RU" sz="1400" u="sng" dirty="0">
                <a:solidFill>
                  <a:srgbClr val="111111"/>
                </a:solidFill>
                <a:latin typeface="Arial" panose="020B0604020202020204" pitchFamily="34" charset="0"/>
              </a:rPr>
              <a:t>зимний период</a:t>
            </a:r>
            <a:r>
              <a:rPr lang="ru-RU" sz="1400" dirty="0">
                <a:solidFill>
                  <a:srgbClr val="111111"/>
                </a:solidFill>
                <a:latin typeface="Arial" panose="020B0604020202020204" pitchFamily="34" charset="0"/>
              </a:rPr>
              <a:t>:</a:t>
            </a:r>
            <a:br>
              <a:rPr lang="ru-RU" sz="1400" dirty="0">
                <a:solidFill>
                  <a:srgbClr val="111111"/>
                </a:solidFill>
                <a:latin typeface="Arial" panose="020B0604020202020204" pitchFamily="34" charset="0"/>
              </a:rPr>
            </a:br>
            <a:r>
              <a:rPr lang="ru-RU" sz="1400" dirty="0">
                <a:solidFill>
                  <a:srgbClr val="111111"/>
                </a:solidFill>
                <a:latin typeface="Arial" panose="020B0604020202020204" pitchFamily="34" charset="0"/>
              </a:rPr>
              <a:t>если на улице гололед, старайтесь идти скользящим шагом, но не раскатывайтесь.</a:t>
            </a:r>
            <a:br>
              <a:rPr lang="ru-RU" sz="1400" dirty="0">
                <a:solidFill>
                  <a:srgbClr val="111111"/>
                </a:solidFill>
                <a:latin typeface="Arial" panose="020B0604020202020204" pitchFamily="34" charset="0"/>
              </a:rPr>
            </a:br>
            <a:r>
              <a:rPr lang="ru-RU" sz="1400" dirty="0">
                <a:solidFill>
                  <a:srgbClr val="111111"/>
                </a:solidFill>
                <a:latin typeface="Arial" panose="020B0604020202020204" pitchFamily="34" charset="0"/>
              </a:rPr>
              <a:t>если вы упали и чувствуете сильную боль, сразу сообщите </a:t>
            </a:r>
            <a:r>
              <a:rPr lang="ru-RU" sz="1400" b="1" dirty="0">
                <a:solidFill>
                  <a:srgbClr val="111111"/>
                </a:solidFill>
                <a:latin typeface="Arial" panose="020B0604020202020204" pitchFamily="34" charset="0"/>
              </a:rPr>
              <a:t>воспитателю</a:t>
            </a:r>
            <a:r>
              <a:rPr lang="ru-RU" sz="1400" dirty="0">
                <a:solidFill>
                  <a:srgbClr val="111111"/>
                </a:solidFill>
                <a:latin typeface="Arial" panose="020B0604020202020204" pitchFamily="34" charset="0"/>
              </a:rPr>
              <a:t>.</a:t>
            </a:r>
            <a:br>
              <a:rPr lang="ru-RU" sz="1400" dirty="0">
                <a:solidFill>
                  <a:srgbClr val="111111"/>
                </a:solidFill>
                <a:latin typeface="Arial" panose="020B0604020202020204" pitchFamily="34" charset="0"/>
              </a:rPr>
            </a:br>
            <a:r>
              <a:rPr lang="ru-RU" sz="1400" dirty="0">
                <a:solidFill>
                  <a:srgbClr val="111111"/>
                </a:solidFill>
                <a:latin typeface="Arial" panose="020B0604020202020204" pitchFamily="34" charset="0"/>
              </a:rPr>
              <a:t>запрещается ходить по лужам, затянутым тонким льдом, так как под ним могут оказаться ямы, люки.</a:t>
            </a:r>
            <a:br>
              <a:rPr lang="ru-RU" sz="1400" dirty="0">
                <a:solidFill>
                  <a:srgbClr val="111111"/>
                </a:solidFill>
                <a:latin typeface="Arial" panose="020B0604020202020204" pitchFamily="34" charset="0"/>
              </a:rPr>
            </a:br>
            <a:endParaRPr lang="ru-RU" sz="1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327" y="1825625"/>
            <a:ext cx="2918691" cy="43513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310" y="1791855"/>
            <a:ext cx="2687782" cy="442421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3227" y="1782617"/>
            <a:ext cx="2972955" cy="4479637"/>
          </a:xfrm>
          <a:prstGeom prst="rect">
            <a:avLst/>
          </a:prstGeom>
        </p:spPr>
      </p:pic>
    </p:spTree>
    <p:extLst>
      <p:ext uri="{BB962C8B-B14F-4D97-AF65-F5344CB8AC3E}">
        <p14:creationId xmlns:p14="http://schemas.microsoft.com/office/powerpoint/2010/main" val="60073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Прямоугольник 3"/>
          <p:cNvSpPr/>
          <p:nvPr/>
        </p:nvSpPr>
        <p:spPr>
          <a:xfrm>
            <a:off x="3047999" y="1756812"/>
            <a:ext cx="8476891" cy="460895"/>
          </a:xfrm>
          <a:prstGeom prst="rect">
            <a:avLst/>
          </a:prstGeom>
        </p:spPr>
        <p:txBody>
          <a:bodyPr wrap="square">
            <a:spAutoFit/>
          </a:bodyPr>
          <a:lstStyle/>
          <a:p>
            <a:pPr algn="just">
              <a:lnSpc>
                <a:spcPct val="107000"/>
              </a:lnSpc>
              <a:spcAft>
                <a:spcPts val="800"/>
              </a:spcAft>
            </a:pPr>
            <a:endParaRPr lang="ru-RU" sz="2400"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2576945" y="619899"/>
            <a:ext cx="903316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Прогулка – это одно из основных оздоровительных мероприятий в детском саду, предупреждающая охрану и укрепление здоровья детей, полноценное физическое развитие, различную двигательную деятельность детей. Пребывание детей на свежем воздухе имеет большое значение для физического развития. Прогулка является первым и наиболее доступным средством закаливания детского организма. Она способствует повышению его выносливости и устойчивости к неблагоприятным воздействиям внешней среды, особенно к простудным заболеваниям. В зимнее время целесообразно использовать участок для катания детей на санках, ходьбы на лыжах, скольжения по ледяной дорожке. Все это способствует совершенствованию физического развития детей, улучшает тренированность организма, повышает его защитные реакции и сопротивляемость к вредным факторам.</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Ведущее место на прогулке отводится играм, преимущественно подвижным. В них развиваются основные движения, снимается умственное напряжение от занятий, воспитываются моральные качества.</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Прогулка способствует всестороннему развитию детей. Во время пребывания на участке или на улице дети получают много новых впечатлений и знаний об окружающем: о труде взрослых, о транспорте, о правилах уличного движения,</a:t>
            </a:r>
            <a:r>
              <a:rPr kumimoji="0" lang="ru-RU" sz="1400" b="0" i="0" u="none" strike="noStrike" cap="none" normalizeH="0" dirty="0" smtClean="0">
                <a:ln>
                  <a:noFill/>
                </a:ln>
                <a:solidFill>
                  <a:srgbClr val="555555"/>
                </a:solidFill>
                <a:effectLst/>
                <a:latin typeface="Times New Roman" panose="02020603050405020304" pitchFamily="18" charset="0"/>
                <a:cs typeface="Times New Roman" panose="02020603050405020304" pitchFamily="18" charset="0"/>
              </a:rPr>
              <a:t> а также</a:t>
            </a:r>
            <a:r>
              <a:rPr kumimoji="0" lang="ru-RU" sz="1400" b="0"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 </a:t>
            </a:r>
            <a:r>
              <a:rPr kumimoji="0" lang="ru-RU" sz="1400" b="1"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прогулка является идеальным временем для разговора с ребенком о его безопасности</a:t>
            </a:r>
            <a:r>
              <a:rPr kumimoji="0" lang="ru-RU" sz="1400" b="0" i="0" u="none" strike="noStrike" cap="none" normalizeH="0" baseline="0" dirty="0" smtClean="0">
                <a:ln>
                  <a:noFill/>
                </a:ln>
                <a:solidFill>
                  <a:srgbClr val="555555"/>
                </a:solidFill>
                <a:effectLst/>
                <a:latin typeface="Times New Roman" panose="02020603050405020304" pitchFamily="18" charset="0"/>
                <a:cs typeface="Times New Roman" panose="02020603050405020304" pitchFamily="18" charset="0"/>
              </a:rPr>
              <a:t>.</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072" y="3980872"/>
            <a:ext cx="4414983" cy="2438401"/>
          </a:xfrm>
          <a:prstGeom prst="rect">
            <a:avLst/>
          </a:prstGeom>
        </p:spPr>
      </p:pic>
    </p:spTree>
    <p:extLst>
      <p:ext uri="{BB962C8B-B14F-4D97-AF65-F5344CB8AC3E}">
        <p14:creationId xmlns:p14="http://schemas.microsoft.com/office/powerpoint/2010/main" val="50282201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263</Words>
  <Application>Microsoft Office PowerPoint</Application>
  <PresentationFormat>Широкоэкранный</PresentationFormat>
  <Paragraphs>54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Arial Black</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Экскурсия за пределы детского сада</vt:lpstr>
      <vt:lpstr>Кормушки для зимующих птиц</vt:lpstr>
      <vt:lpstr>В зимний период: если на улице гололед, старайтесь идти скользящим шагом, но не раскатывайтесь. если вы упали и чувствуете сильную боль, сразу сообщите воспитателю. запрещается ходить по лужам, затянутым тонким льдом, так как под ним могут оказаться ямы, люки.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36</cp:revision>
  <dcterms:created xsi:type="dcterms:W3CDTF">2020-04-20T15:36:22Z</dcterms:created>
  <dcterms:modified xsi:type="dcterms:W3CDTF">2021-11-21T02:27:39Z</dcterms:modified>
</cp:coreProperties>
</file>