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  <p:sldMasterId id="2147483686" r:id="rId5"/>
    <p:sldMasterId id="2147483698" r:id="rId6"/>
  </p:sldMasterIdLst>
  <p:sldIdLst>
    <p:sldId id="256" r:id="rId7"/>
    <p:sldId id="257" r:id="rId8"/>
    <p:sldId id="291" r:id="rId9"/>
    <p:sldId id="258" r:id="rId10"/>
    <p:sldId id="260" r:id="rId11"/>
    <p:sldId id="261" r:id="rId12"/>
    <p:sldId id="262" r:id="rId13"/>
    <p:sldId id="268" r:id="rId14"/>
    <p:sldId id="263" r:id="rId15"/>
    <p:sldId id="281" r:id="rId16"/>
    <p:sldId id="289" r:id="rId17"/>
    <p:sldId id="290" r:id="rId18"/>
    <p:sldId id="264" r:id="rId19"/>
    <p:sldId id="265" r:id="rId20"/>
    <p:sldId id="288" r:id="rId21"/>
    <p:sldId id="267" r:id="rId22"/>
    <p:sldId id="269" r:id="rId23"/>
    <p:sldId id="283" r:id="rId24"/>
    <p:sldId id="284" r:id="rId25"/>
    <p:sldId id="285" r:id="rId26"/>
    <p:sldId id="286" r:id="rId27"/>
    <p:sldId id="271" r:id="rId28"/>
    <p:sldId id="272" r:id="rId29"/>
    <p:sldId id="274" r:id="rId30"/>
    <p:sldId id="275" r:id="rId31"/>
    <p:sldId id="287" r:id="rId32"/>
    <p:sldId id="277" r:id="rId33"/>
    <p:sldId id="278" r:id="rId34"/>
    <p:sldId id="279" r:id="rId35"/>
    <p:sldId id="294" r:id="rId36"/>
    <p:sldId id="280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44" autoAdjust="0"/>
    <p:restoredTop sz="94660"/>
  </p:normalViewPr>
  <p:slideViewPr>
    <p:cSldViewPr showGuides="1">
      <p:cViewPr varScale="1">
        <p:scale>
          <a:sx n="69" d="100"/>
          <a:sy n="69" d="100"/>
        </p:scale>
        <p:origin x="137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0" Type="http://schemas.openxmlformats.org/officeDocument/2006/relationships/tableStyles" Target="tableStyles.xml"/><Relationship Id="rId4" Type="http://schemas.openxmlformats.org/officeDocument/2006/relationships/slideMaster" Target="slideMasters/slideMaster3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D2CAEB29-0CFA-45A3-B389-D5B1BF80229D}" type="datetimeFigureOut">
              <a:rPr lang="ru-RU" smtClean="0"/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D04003-D376-4E3B-8C2C-B7BF69D85D9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D2CAEB29-0CFA-45A3-B389-D5B1BF80229D}" type="datetimeFigureOut">
              <a:rPr lang="ru-RU" smtClean="0"/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D04003-D376-4E3B-8C2C-B7BF69D85D9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96063" y="128588"/>
            <a:ext cx="2044700" cy="5973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5986463" cy="5973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D2CAEB29-0CFA-45A3-B389-D5B1BF80229D}" type="datetimeFigureOut">
              <a:rPr lang="ru-RU" smtClean="0"/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D04003-D376-4E3B-8C2C-B7BF69D85D9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D2CAEB29-0CFA-45A3-B389-D5B1BF80229D}" type="datetimeFigureOut">
              <a:rPr lang="ru-RU" smtClean="0"/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D04003-D376-4E3B-8C2C-B7BF69D85D9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 hasCustomPrompt="1"/>
          </p:nvPr>
        </p:nvSpPr>
        <p:spPr>
          <a:xfrm>
            <a:off x="671513" y="1906588"/>
            <a:ext cx="7789862" cy="4506912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  <a:endParaRPr lang="ru-RU" noProof="0" smtClean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D2CAEB29-0CFA-45A3-B389-D5B1BF80229D}" type="datetimeFigureOut">
              <a:rPr lang="ru-RU" smtClean="0"/>
            </a:fld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D04003-D376-4E3B-8C2C-B7BF69D85D9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14788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24388" y="1600200"/>
            <a:ext cx="4016375" cy="4502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D2CAEB29-0CFA-45A3-B389-D5B1BF80229D}" type="datetimeFigureOut">
              <a:rPr lang="ru-RU" smtClean="0"/>
            </a:fld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D04003-D376-4E3B-8C2C-B7BF69D85D9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7863" cy="6275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5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D2CAEB29-0CFA-45A3-B389-D5B1BF80229D}" type="datetimeFigureOut">
              <a:rPr lang="ru-RU" smtClean="0"/>
            </a:fld>
            <a:endParaRPr lang="ru-RU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D04003-D376-4E3B-8C2C-B7BF69D85D9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3438" y="1906588"/>
            <a:ext cx="3819525" cy="450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7863" cy="62753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53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D2CAEB29-0CFA-45A3-B389-D5B1BF80229D}" type="datetimeFigureOut">
              <a:rPr lang="ru-RU" smtClean="0"/>
            </a:fld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D04003-D376-4E3B-8C2C-B7BF69D85D9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D2CAEB29-0CFA-45A3-B389-D5B1BF80229D}" type="datetimeFigureOut">
              <a:rPr lang="ru-RU" smtClean="0"/>
            </a:fld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D04003-D376-4E3B-8C2C-B7BF69D85D9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D2CAEB29-0CFA-45A3-B389-D5B1BF80229D}" type="datetimeFigureOut">
              <a:rPr lang="ru-RU" smtClean="0"/>
            </a:fld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D04003-D376-4E3B-8C2C-B7BF69D85D9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D2CAEB29-0CFA-45A3-B389-D5B1BF80229D}" type="datetimeFigureOut">
              <a:rPr lang="ru-RU" smtClean="0"/>
            </a:fld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F1D04003-D376-4E3B-8C2C-B7BF69D85D94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4" Type="http://schemas.openxmlformats.org/officeDocument/2006/relationships/theme" Target="../theme/theme2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18356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0000" tIns="46800" rIns="90000" bIns="46800" numCol="1" anchor="ctr" anchorCtr="0" compatLnSpc="1"/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  <a:endParaRPr lang="en-GB" altLang="ru-RU" smtClean="0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183563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0000" tIns="46800" rIns="90000" bIns="46800" numCol="1" anchor="t" anchorCtr="0" compatLnSpc="1"/>
          <a:lstStyle/>
          <a:p>
            <a:pPr lvl="0"/>
            <a:r>
              <a:rPr lang="en-GB" altLang="ru-RU" smtClean="0"/>
              <a:t>Для правки структуры щелкните мышью</a:t>
            </a:r>
            <a:endParaRPr lang="en-GB" altLang="ru-RU" smtClean="0"/>
          </a:p>
          <a:p>
            <a:pPr lvl="1"/>
            <a:r>
              <a:rPr lang="en-GB" altLang="ru-RU" smtClean="0"/>
              <a:t>Второй уровень структуры</a:t>
            </a:r>
            <a:endParaRPr lang="en-GB" altLang="ru-RU" smtClean="0"/>
          </a:p>
          <a:p>
            <a:pPr lvl="2"/>
            <a:r>
              <a:rPr lang="en-GB" altLang="ru-RU" smtClean="0"/>
              <a:t>Третий уровень структуры</a:t>
            </a:r>
            <a:endParaRPr lang="en-GB" altLang="ru-RU" smtClean="0"/>
          </a:p>
          <a:p>
            <a:pPr lvl="3"/>
            <a:r>
              <a:rPr lang="en-GB" altLang="ru-RU" smtClean="0"/>
              <a:t>Четвертый уровень структуры</a:t>
            </a:r>
            <a:endParaRPr lang="en-GB" altLang="ru-RU" smtClean="0"/>
          </a:p>
          <a:p>
            <a:pPr lvl="4"/>
            <a:r>
              <a:rPr lang="en-GB" altLang="ru-RU" smtClean="0"/>
              <a:t>Пятый уровень структуры</a:t>
            </a:r>
            <a:endParaRPr lang="en-GB" altLang="ru-RU" smtClean="0"/>
          </a:p>
          <a:p>
            <a:pPr lvl="4"/>
            <a:r>
              <a:rPr lang="en-GB" altLang="ru-RU" smtClean="0"/>
              <a:t>Шестой уровень структуры</a:t>
            </a:r>
            <a:endParaRPr lang="en-GB" altLang="ru-RU" smtClean="0"/>
          </a:p>
          <a:p>
            <a:pPr lvl="4"/>
            <a:r>
              <a:rPr lang="en-GB" altLang="ru-RU" smtClean="0"/>
              <a:t>Седьмой уровень структуры</a:t>
            </a:r>
            <a:endParaRPr lang="en-GB" altLang="ru-RU" smtClean="0"/>
          </a:p>
          <a:p>
            <a:pPr lvl="4"/>
            <a:r>
              <a:rPr lang="en-GB" altLang="ru-RU" smtClean="0"/>
              <a:t>Восьмой уровень структуры</a:t>
            </a:r>
            <a:endParaRPr lang="en-GB" altLang="ru-RU" smtClean="0"/>
          </a:p>
          <a:p>
            <a:pPr lvl="4"/>
            <a:r>
              <a:rPr lang="en-GB" altLang="ru-RU" smtClean="0"/>
              <a:t>Девятый уровень структуры</a:t>
            </a:r>
            <a:endParaRPr lang="en-GB" altLang="ru-RU" smtClean="0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5225"/>
            <a:ext cx="2087563" cy="430213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vert="horz" wrap="square" lIns="90000" tIns="46800" rIns="90000" bIns="46800" numCol="1" anchor="t" anchorCtr="0" compatLnSpc="1"/>
          <a:lstStyle>
            <a:lvl1pPr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D2CAEB29-0CFA-45A3-B389-D5B1BF80229D}" type="datetimeFigureOut">
              <a:rPr lang="ru-RU" smtClean="0"/>
            </a:fld>
            <a:endParaRPr lang="ru-RU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5225"/>
            <a:ext cx="2849563" cy="430213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vert="horz" wrap="square" lIns="90000" tIns="46800" rIns="90000" bIns="46800" numCol="1" anchor="t" anchorCtr="0" compatLnSpc="1"/>
          <a:lstStyle>
            <a:lvl1pPr algn="ctr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087563" cy="430213"/>
          </a:xfrm>
          <a:prstGeom prst="rect">
            <a:avLst/>
          </a:prstGeom>
          <a:noFill/>
          <a:ln w="9525">
            <a:noFill/>
            <a:round/>
          </a:ln>
          <a:effectLst/>
        </p:spPr>
        <p:txBody>
          <a:bodyPr vert="horz" wrap="square" lIns="90000" tIns="46800" rIns="90000" bIns="46800" numCol="1" anchor="t" anchorCtr="0" compatLnSpc="1"/>
          <a:lstStyle>
            <a:lvl1pPr algn="r"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</a:tabLst>
              <a:defRPr sz="1400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fld id="{F1D04003-D376-4E3B-8C2C-B7BF69D85D94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58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58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</a:defRPr>
      </a:lvl2pPr>
      <a:lvl3pPr algn="ctr" defTabSz="44958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</a:defRPr>
      </a:lvl3pPr>
      <a:lvl4pPr algn="ctr" defTabSz="44958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</a:defRPr>
      </a:lvl4pPr>
      <a:lvl5pPr algn="ctr" defTabSz="44958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</a:defRPr>
      </a:lvl5pPr>
      <a:lvl6pPr marL="2514600" indent="-228600" algn="ctr" defTabSz="44958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</a:defRPr>
      </a:lvl6pPr>
      <a:lvl7pPr marL="2971800" indent="-228600" algn="ctr" defTabSz="44958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</a:defRPr>
      </a:lvl7pPr>
      <a:lvl8pPr marL="3429000" indent="-228600" algn="ctr" defTabSz="44958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</a:defRPr>
      </a:lvl8pPr>
      <a:lvl9pPr marL="3886200" indent="-228600" algn="ctr" defTabSz="449580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</a:defRPr>
      </a:lvl9pPr>
    </p:titleStyle>
    <p:bodyStyle>
      <a:lvl1pPr marL="342900" indent="-342900" algn="l" defTabSz="449580" rtl="0" eaLnBrk="1" fontAlgn="base" hangingPunct="1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580" rtl="0" eaLnBrk="1" fontAlgn="base" hangingPunct="1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defTabSz="449580" rtl="0" eaLnBrk="1" fontAlgn="base" hangingPunct="1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defTabSz="449580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defTabSz="449580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defTabSz="449580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</a:defRPr>
      </a:lvl6pPr>
      <a:lvl7pPr marL="2971800" indent="-228600" algn="l" defTabSz="449580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</a:defRPr>
      </a:lvl7pPr>
      <a:lvl8pPr marL="3429000" indent="-228600" algn="l" defTabSz="449580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</a:defRPr>
      </a:lvl8pPr>
      <a:lvl9pPr marL="3886200" indent="-228600" algn="l" defTabSz="449580" rtl="0" eaLnBrk="1" fontAlgn="base" hangingPunct="1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0" tIns="0" rIns="0" bIns="0" numCol="1" anchor="ctr" anchorCtr="0" compatLnSpc="1"/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  <a:endParaRPr lang="en-GB" altLang="ru-RU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0" tIns="28080" rIns="0" bIns="0" numCol="1" anchor="t" anchorCtr="0" compatLnSpc="1"/>
          <a:lstStyle/>
          <a:p>
            <a:pPr lvl="0"/>
            <a:r>
              <a:rPr lang="en-GB" altLang="ru-RU" smtClean="0"/>
              <a:t>Для правки структуры щелкните мышью</a:t>
            </a:r>
            <a:endParaRPr lang="en-GB" altLang="ru-RU" smtClean="0"/>
          </a:p>
          <a:p>
            <a:pPr lvl="1"/>
            <a:r>
              <a:rPr lang="en-GB" altLang="ru-RU" smtClean="0"/>
              <a:t>Второй уровень структуры</a:t>
            </a:r>
            <a:endParaRPr lang="en-GB" altLang="ru-RU" smtClean="0"/>
          </a:p>
          <a:p>
            <a:pPr lvl="2"/>
            <a:r>
              <a:rPr lang="en-GB" altLang="ru-RU" smtClean="0"/>
              <a:t>Третий уровень структуры</a:t>
            </a:r>
            <a:endParaRPr lang="en-GB" altLang="ru-RU" smtClean="0"/>
          </a:p>
          <a:p>
            <a:pPr lvl="3"/>
            <a:r>
              <a:rPr lang="en-GB" altLang="ru-RU" smtClean="0"/>
              <a:t>Четвертый уровень структуры</a:t>
            </a:r>
            <a:endParaRPr lang="en-GB" altLang="ru-RU" smtClean="0"/>
          </a:p>
          <a:p>
            <a:pPr lvl="4"/>
            <a:r>
              <a:rPr lang="en-GB" altLang="ru-RU" smtClean="0"/>
              <a:t>Пятый уровень структуры</a:t>
            </a:r>
            <a:endParaRPr lang="en-GB" altLang="ru-RU" smtClean="0"/>
          </a:p>
          <a:p>
            <a:pPr lvl="4"/>
            <a:r>
              <a:rPr lang="en-GB" altLang="ru-RU" smtClean="0"/>
              <a:t>Шестой уровень структуры</a:t>
            </a:r>
            <a:endParaRPr lang="en-GB" altLang="ru-RU" smtClean="0"/>
          </a:p>
          <a:p>
            <a:pPr lvl="4"/>
            <a:r>
              <a:rPr lang="en-GB" altLang="ru-RU" smtClean="0"/>
              <a:t>Седьмой уровень структуры</a:t>
            </a:r>
            <a:endParaRPr lang="en-GB" altLang="ru-RU" smtClean="0"/>
          </a:p>
          <a:p>
            <a:pPr lvl="4"/>
            <a:r>
              <a:rPr lang="en-GB" altLang="ru-RU" smtClean="0"/>
              <a:t>Восьмой уровень структуры</a:t>
            </a:r>
            <a:endParaRPr lang="en-GB" altLang="ru-RU" smtClean="0"/>
          </a:p>
          <a:p>
            <a:pPr lvl="4"/>
            <a:r>
              <a:rPr lang="en-GB" altLang="ru-RU" smtClean="0"/>
              <a:t>Девятый уровень структуры</a:t>
            </a:r>
            <a:endParaRPr lang="en-GB" altLang="ru-RU" smtClean="0"/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2pPr>
      <a:lvl3pPr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3pPr>
      <a:lvl4pPr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4pPr>
      <a:lvl5pPr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5pPr>
      <a:lvl6pPr marL="2514600" indent="-228600"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6pPr>
      <a:lvl7pPr marL="2971800" indent="-228600"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7pPr>
      <a:lvl8pPr marL="3429000" indent="-228600"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8pPr>
      <a:lvl9pPr marL="3886200" indent="-228600"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0" tIns="0" rIns="0" bIns="0" numCol="1" anchor="ctr" anchorCtr="0" compatLnSpc="1"/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  <a:endParaRPr lang="en-GB" altLang="ru-RU" smtClean="0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0" tIns="28080" rIns="0" bIns="0" numCol="1" anchor="t" anchorCtr="0" compatLnSpc="1"/>
          <a:lstStyle/>
          <a:p>
            <a:pPr lvl="0"/>
            <a:r>
              <a:rPr lang="en-GB" altLang="ru-RU" smtClean="0"/>
              <a:t>Для правки структуры щелкните мышью</a:t>
            </a:r>
            <a:endParaRPr lang="en-GB" altLang="ru-RU" smtClean="0"/>
          </a:p>
          <a:p>
            <a:pPr lvl="1"/>
            <a:r>
              <a:rPr lang="en-GB" altLang="ru-RU" smtClean="0"/>
              <a:t>Второй уровень структуры</a:t>
            </a:r>
            <a:endParaRPr lang="en-GB" altLang="ru-RU" smtClean="0"/>
          </a:p>
          <a:p>
            <a:pPr lvl="2"/>
            <a:r>
              <a:rPr lang="en-GB" altLang="ru-RU" smtClean="0"/>
              <a:t>Третий уровень структуры</a:t>
            </a:r>
            <a:endParaRPr lang="en-GB" altLang="ru-RU" smtClean="0"/>
          </a:p>
          <a:p>
            <a:pPr lvl="3"/>
            <a:r>
              <a:rPr lang="en-GB" altLang="ru-RU" smtClean="0"/>
              <a:t>Четвертый уровень структуры</a:t>
            </a:r>
            <a:endParaRPr lang="en-GB" altLang="ru-RU" smtClean="0"/>
          </a:p>
          <a:p>
            <a:pPr lvl="4"/>
            <a:r>
              <a:rPr lang="en-GB" altLang="ru-RU" smtClean="0"/>
              <a:t>Пятый уровень структуры</a:t>
            </a:r>
            <a:endParaRPr lang="en-GB" altLang="ru-RU" smtClean="0"/>
          </a:p>
          <a:p>
            <a:pPr lvl="4"/>
            <a:r>
              <a:rPr lang="en-GB" altLang="ru-RU" smtClean="0"/>
              <a:t>Шестой уровень структуры</a:t>
            </a:r>
            <a:endParaRPr lang="en-GB" altLang="ru-RU" smtClean="0"/>
          </a:p>
          <a:p>
            <a:pPr lvl="4"/>
            <a:r>
              <a:rPr lang="en-GB" altLang="ru-RU" smtClean="0"/>
              <a:t>Седьмой уровень структуры</a:t>
            </a:r>
            <a:endParaRPr lang="en-GB" altLang="ru-RU" smtClean="0"/>
          </a:p>
          <a:p>
            <a:pPr lvl="4"/>
            <a:r>
              <a:rPr lang="en-GB" altLang="ru-RU" smtClean="0"/>
              <a:t>Восьмой уровень структуры</a:t>
            </a:r>
            <a:endParaRPr lang="en-GB" altLang="ru-RU" smtClean="0"/>
          </a:p>
          <a:p>
            <a:pPr lvl="4"/>
            <a:r>
              <a:rPr lang="en-GB" altLang="ru-RU" smtClean="0"/>
              <a:t>Девятый уровень структуры</a:t>
            </a:r>
            <a:endParaRPr lang="en-GB" altLang="ru-RU" smtClean="0"/>
          </a:p>
        </p:txBody>
      </p:sp>
      <p:sp>
        <p:nvSpPr>
          <p:cNvPr id="3077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8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3079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2pPr>
      <a:lvl3pPr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3pPr>
      <a:lvl4pPr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4pPr>
      <a:lvl5pPr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5pPr>
      <a:lvl6pPr marL="2514600" indent="-228600"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6pPr>
      <a:lvl7pPr marL="2971800" indent="-228600"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7pPr>
      <a:lvl8pPr marL="3429000" indent="-228600"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8pPr>
      <a:lvl9pPr marL="3886200" indent="-228600"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9145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0" tIns="0" rIns="0" bIns="0" numCol="1" anchor="ctr" anchorCtr="0" compatLnSpc="1"/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  <a:endParaRPr lang="en-GB" altLang="ru-RU" smtClean="0"/>
          </a:p>
        </p:txBody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14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0" tIns="28080" rIns="0" bIns="0" numCol="1" anchor="t" anchorCtr="0" compatLnSpc="1"/>
          <a:lstStyle/>
          <a:p>
            <a:pPr lvl="0"/>
            <a:r>
              <a:rPr lang="en-GB" altLang="ru-RU" smtClean="0"/>
              <a:t>Для правки структуры щелкните мышью</a:t>
            </a:r>
            <a:endParaRPr lang="en-GB" altLang="ru-RU" smtClean="0"/>
          </a:p>
          <a:p>
            <a:pPr lvl="1"/>
            <a:r>
              <a:rPr lang="en-GB" altLang="ru-RU" smtClean="0"/>
              <a:t>Второй уровень структуры</a:t>
            </a:r>
            <a:endParaRPr lang="en-GB" altLang="ru-RU" smtClean="0"/>
          </a:p>
          <a:p>
            <a:pPr lvl="2"/>
            <a:r>
              <a:rPr lang="en-GB" altLang="ru-RU" smtClean="0"/>
              <a:t>Третий уровень структуры</a:t>
            </a:r>
            <a:endParaRPr lang="en-GB" altLang="ru-RU" smtClean="0"/>
          </a:p>
          <a:p>
            <a:pPr lvl="3"/>
            <a:r>
              <a:rPr lang="en-GB" altLang="ru-RU" smtClean="0"/>
              <a:t>Четвертый уровень структуры</a:t>
            </a:r>
            <a:endParaRPr lang="en-GB" altLang="ru-RU" smtClean="0"/>
          </a:p>
          <a:p>
            <a:pPr lvl="4"/>
            <a:r>
              <a:rPr lang="en-GB" altLang="ru-RU" smtClean="0"/>
              <a:t>Пятый уровень структуры</a:t>
            </a:r>
            <a:endParaRPr lang="en-GB" altLang="ru-RU" smtClean="0"/>
          </a:p>
          <a:p>
            <a:pPr lvl="4"/>
            <a:r>
              <a:rPr lang="en-GB" altLang="ru-RU" smtClean="0"/>
              <a:t>Шестой уровень структуры</a:t>
            </a:r>
            <a:endParaRPr lang="en-GB" altLang="ru-RU" smtClean="0"/>
          </a:p>
          <a:p>
            <a:pPr lvl="4"/>
            <a:r>
              <a:rPr lang="en-GB" altLang="ru-RU" smtClean="0"/>
              <a:t>Седьмой уровень структуры</a:t>
            </a:r>
            <a:endParaRPr lang="en-GB" altLang="ru-RU" smtClean="0"/>
          </a:p>
          <a:p>
            <a:pPr lvl="4"/>
            <a:r>
              <a:rPr lang="en-GB" altLang="ru-RU" smtClean="0"/>
              <a:t>Восьмой уровень структуры</a:t>
            </a:r>
            <a:endParaRPr lang="en-GB" altLang="ru-RU" smtClean="0"/>
          </a:p>
          <a:p>
            <a:pPr lvl="4"/>
            <a:r>
              <a:rPr lang="en-GB" altLang="ru-RU" smtClean="0"/>
              <a:t>Девятый уровень структуры</a:t>
            </a:r>
            <a:endParaRPr lang="en-GB" altLang="ru-RU" smtClean="0"/>
          </a:p>
        </p:txBody>
      </p:sp>
      <p:sp>
        <p:nvSpPr>
          <p:cNvPr id="4101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102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2pPr>
      <a:lvl3pPr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3pPr>
      <a:lvl4pPr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4pPr>
      <a:lvl5pPr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5pPr>
      <a:lvl6pPr marL="2514600" indent="-228600"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6pPr>
      <a:lvl7pPr marL="2971800" indent="-228600"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7pPr>
      <a:lvl8pPr marL="3429000" indent="-228600"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8pPr>
      <a:lvl9pPr marL="3886200" indent="-228600"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9145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0" tIns="0" rIns="0" bIns="0" numCol="1" anchor="ctr" anchorCtr="0" compatLnSpc="1"/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  <a:endParaRPr lang="en-GB" altLang="ru-RU" smtClean="0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91450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0" tIns="28080" rIns="0" bIns="0" numCol="1" anchor="t" anchorCtr="0" compatLnSpc="1"/>
          <a:lstStyle/>
          <a:p>
            <a:pPr lvl="0"/>
            <a:r>
              <a:rPr lang="en-GB" altLang="ru-RU" smtClean="0"/>
              <a:t>Для правки структуры щелкните мышью</a:t>
            </a:r>
            <a:endParaRPr lang="en-GB" altLang="ru-RU" smtClean="0"/>
          </a:p>
          <a:p>
            <a:pPr lvl="1"/>
            <a:r>
              <a:rPr lang="en-GB" altLang="ru-RU" smtClean="0"/>
              <a:t>Второй уровень структуры</a:t>
            </a:r>
            <a:endParaRPr lang="en-GB" altLang="ru-RU" smtClean="0"/>
          </a:p>
          <a:p>
            <a:pPr lvl="2"/>
            <a:r>
              <a:rPr lang="en-GB" altLang="ru-RU" smtClean="0"/>
              <a:t>Третий уровень структуры</a:t>
            </a:r>
            <a:endParaRPr lang="en-GB" altLang="ru-RU" smtClean="0"/>
          </a:p>
          <a:p>
            <a:pPr lvl="3"/>
            <a:r>
              <a:rPr lang="en-GB" altLang="ru-RU" smtClean="0"/>
              <a:t>Четвертый уровень структуры</a:t>
            </a:r>
            <a:endParaRPr lang="en-GB" altLang="ru-RU" smtClean="0"/>
          </a:p>
          <a:p>
            <a:pPr lvl="4"/>
            <a:r>
              <a:rPr lang="en-GB" altLang="ru-RU" smtClean="0"/>
              <a:t>Пятый уровень структуры</a:t>
            </a:r>
            <a:endParaRPr lang="en-GB" altLang="ru-RU" smtClean="0"/>
          </a:p>
          <a:p>
            <a:pPr lvl="4"/>
            <a:r>
              <a:rPr lang="en-GB" altLang="ru-RU" smtClean="0"/>
              <a:t>Шестой уровень структуры</a:t>
            </a:r>
            <a:endParaRPr lang="en-GB" altLang="ru-RU" smtClean="0"/>
          </a:p>
          <a:p>
            <a:pPr lvl="4"/>
            <a:r>
              <a:rPr lang="en-GB" altLang="ru-RU" smtClean="0"/>
              <a:t>Седьмой уровень структуры</a:t>
            </a:r>
            <a:endParaRPr lang="en-GB" altLang="ru-RU" smtClean="0"/>
          </a:p>
          <a:p>
            <a:pPr lvl="4"/>
            <a:r>
              <a:rPr lang="en-GB" altLang="ru-RU" smtClean="0"/>
              <a:t>Восьмой уровень структуры</a:t>
            </a:r>
            <a:endParaRPr lang="en-GB" altLang="ru-RU" smtClean="0"/>
          </a:p>
          <a:p>
            <a:pPr lvl="4"/>
            <a:r>
              <a:rPr lang="en-GB" altLang="ru-RU" smtClean="0"/>
              <a:t>Девятый уровень структуры</a:t>
            </a:r>
            <a:endParaRPr lang="en-GB" altLang="ru-RU" smtClean="0"/>
          </a:p>
        </p:txBody>
      </p:sp>
      <p:sp>
        <p:nvSpPr>
          <p:cNvPr id="5125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126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endParaRPr lang="ru-RU" altLang="ru-RU"/>
          </a:p>
        </p:txBody>
      </p:sp>
      <p:sp>
        <p:nvSpPr>
          <p:cNvPr id="5127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</a:ln>
        </p:spPr>
        <p:txBody>
          <a:bodyPr wrap="none" anchor="ctr"/>
          <a:lstStyle/>
          <a:p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+mj-lt"/>
          <a:ea typeface="+mj-ea"/>
          <a:cs typeface="+mj-cs"/>
        </a:defRPr>
      </a:lvl1pPr>
      <a:lvl2pPr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2pPr>
      <a:lvl3pPr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3pPr>
      <a:lvl4pPr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4pPr>
      <a:lvl5pPr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5pPr>
      <a:lvl6pPr marL="2514600" indent="-228600"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6pPr>
      <a:lvl7pPr marL="2971800" indent="-228600"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7pPr>
      <a:lvl8pPr marL="3429000" indent="-228600"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8pPr>
      <a:lvl9pPr marL="3886200" indent="-228600" algn="ctr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333333"/>
          </a:solidFill>
          <a:latin typeface="Arial" panose="020B060402020202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580" rtl="0" eaLnBrk="1" fontAlgn="base" hangingPunct="1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hyperlink" Target="https://upload2.schoolrm.ru/iblock/e55/e55bf348d69839ad3beeb377e7a694cf/FOMINA_PEDOPYT-_2_-_1_.docx" TargetMode="External"/><Relationship Id="rId1" Type="http://schemas.openxmlformats.org/officeDocument/2006/relationships/hyperlink" Target="https://youtu.be/pmbH6ARDaEI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33.png"/><Relationship Id="rId1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5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6624736" cy="504055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Министерство образования Республики Мордовия</a:t>
            </a:r>
            <a:endParaRPr lang="ru-RU" sz="1800" dirty="0">
              <a:solidFill>
                <a:srgbClr val="C00000"/>
              </a:solidFill>
              <a:latin typeface="Constantia" panose="02030602050306030303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667690"/>
            <a:ext cx="5976664" cy="5472608"/>
          </a:xfrm>
        </p:spPr>
        <p:txBody>
          <a:bodyPr/>
          <a:lstStyle/>
          <a:p>
            <a:r>
              <a:rPr lang="ru-RU" sz="4000" dirty="0" smtClean="0">
                <a:solidFill>
                  <a:srgbClr val="C00000"/>
                </a:solidFill>
                <a:latin typeface="Constantia" panose="02030602050306030303" pitchFamily="18" charset="0"/>
              </a:rPr>
              <a:t>ПОРТФОЛИО</a:t>
            </a:r>
            <a:endParaRPr lang="ru-RU" sz="4000" dirty="0" smtClean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onstantia" panose="02030602050306030303" pitchFamily="18" charset="0"/>
              </a:rPr>
              <a:t>Фоминой Екатерины Андреевны</a:t>
            </a:r>
            <a:endParaRPr lang="ru-RU" sz="2400" dirty="0" smtClean="0">
              <a:solidFill>
                <a:schemeClr val="tx1">
                  <a:lumMod val="95000"/>
                  <a:lumOff val="5000"/>
                </a:schemeClr>
              </a:solidFill>
              <a:latin typeface="Constantia" panose="02030602050306030303" pitchFamily="18" charset="0"/>
            </a:endParaRPr>
          </a:p>
          <a:p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  <a:endPara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 «Детский сад комбинированного вида «Аленький цветочек» МБДОУ «Детский сад «Планета детства» комбинированного вида»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Чамзинского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района РМ</a:t>
            </a:r>
            <a:endPara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24.01.1993г.</a:t>
            </a:r>
            <a:endPara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высшее,  Федеральное государственное бюджетное образовательное учреждение высшего профессионального образования «Мордовский государственный педагогический институт имени М.Е. </a:t>
            </a:r>
            <a:r>
              <a:rPr lang="ru-RU" sz="16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№101305 0301114</a:t>
            </a:r>
            <a:endPara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03.07.2015г.</a:t>
            </a:r>
            <a:endPara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«Педагог-психолог</a:t>
            </a:r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</a:t>
            </a:r>
            <a:r>
              <a:rPr lang="ru-RU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олигофренопедагог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переподготовка: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Педагогика и методика дошкольного образования в соответствии с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ФГОС« пройдена 28.12.2018 в ООО «Результат»,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№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130600002982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по специальности:6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лет</a:t>
            </a:r>
            <a:endPara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работы в должности воспитателя: </a:t>
            </a:r>
            <a:r>
              <a:rPr lang="ru-RU" sz="1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лет</a:t>
            </a:r>
            <a:endPara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стаж: 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лет</a:t>
            </a:r>
            <a:endPara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соответствие занимаемой должности</a:t>
            </a:r>
            <a:endPara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аттестации: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Приказ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№47 от</a:t>
            </a:r>
            <a:r>
              <a:rPr lang="ru-RU" sz="1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01.09.2022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677740"/>
            <a:ext cx="2391920" cy="3326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8141" y="188836"/>
            <a:ext cx="4615072" cy="663911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ru-RU" altLang="ru-RU" sz="2000" kern="1200" dirty="0">
                <a:solidFill>
                  <a:srgbClr val="C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 Наличие авторских программ, методических пособий</a:t>
            </a:r>
            <a:br>
              <a:rPr lang="ru-RU" altLang="ru-RU" sz="2000" kern="1200" dirty="0">
                <a:solidFill>
                  <a:srgbClr val="C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br>
              <a:rPr lang="ru-RU" altLang="ru-RU" sz="1800" i="1" kern="1200" dirty="0">
                <a:solidFill>
                  <a:srgbClr val="C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00063" y="1285875"/>
          <a:ext cx="8032750" cy="2560638"/>
        </p:xfrm>
        <a:graphic>
          <a:graphicData uri="http://schemas.openxmlformats.org/drawingml/2006/table">
            <a:tbl>
              <a:tblPr firstRow="1" bandRow="1"/>
              <a:tblGrid>
                <a:gridCol w="380999"/>
                <a:gridCol w="5079992"/>
                <a:gridCol w="2571759"/>
              </a:tblGrid>
              <a:tr h="5792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algn="ctr"/>
                      <a:r>
                        <a:rPr lang="ru-RU" sz="16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algn="ctr"/>
                      <a:r>
                        <a:rPr lang="ru-RU" sz="16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программы</a:t>
                      </a:r>
                      <a:endParaRPr lang="ru-RU" sz="1600" b="1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algn="ctr"/>
                      <a:r>
                        <a:rPr lang="ru-RU" sz="16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r>
                        <a:rPr lang="ru-RU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813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algn="ctr"/>
                      <a:r>
                        <a:rPr lang="ru-RU" sz="1600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u="none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algn="ctr"/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Дополнительная общеобразовательная   программа кружка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«Развивай-ка»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b="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(развитие 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интеллектуальных</a:t>
                      </a:r>
                      <a:r>
                        <a:rPr lang="ru-RU" sz="1800" b="0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способностей дошкольников с помощью развивающих игр В.В. </a:t>
                      </a:r>
                      <a:r>
                        <a:rPr lang="ru-RU" sz="1800" b="0" kern="120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Воскобовича</a:t>
                      </a:r>
                      <a:r>
                        <a:rPr lang="ru-RU" sz="1800" b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ru-RU" sz="1800" b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2" marB="45722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Gothic" panose="020B0609070205080204" pitchFamily="49" charset="-128"/>
                        </a:rPr>
                        <a:t>Муниципальный</a:t>
                      </a:r>
                      <a:endParaRPr kumimoji="0" 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MS Gothic" panose="020B0609070205080204" pitchFamily="49" charset="-128"/>
                      </a:endParaRPr>
                    </a:p>
                  </a:txBody>
                  <a:tcPr marT="45722" marB="45722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91" y="476671"/>
            <a:ext cx="4269429" cy="62991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588" y="484667"/>
            <a:ext cx="4555092" cy="629915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0"/>
            <a:ext cx="7789862" cy="332656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</a:rPr>
              <a:t>Выступления</a:t>
            </a:r>
            <a:endParaRPr lang="ru-RU" sz="1800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528" y="298143"/>
          <a:ext cx="8640959" cy="6443225"/>
        </p:xfrm>
        <a:graphic>
          <a:graphicData uri="http://schemas.openxmlformats.org/drawingml/2006/table">
            <a:tbl>
              <a:tblPr firstRow="1" bandRow="1"/>
              <a:tblGrid>
                <a:gridCol w="431478"/>
                <a:gridCol w="1008181"/>
                <a:gridCol w="1800701"/>
                <a:gridCol w="1512168"/>
                <a:gridCol w="1905396"/>
                <a:gridCol w="1983035"/>
              </a:tblGrid>
              <a:tr h="30064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84711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28.04.2022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 «Детский сад комбинированного вида «Аленький цветочек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МБДОУ «Детский сад «Планета детства» комбинированного вида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организация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«Экологическое ассорти»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Деловая игра для педагогов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06626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12.01.2023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 «Детский сад комбинированного вида «Аленький цветочек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МБДОУ «Детский сад «Планета детства» комбинированного вида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Образовательная организация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«Влияние дидактических игр на социализацию ребенка и раскрытие его творческого потенциала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Педагогический совет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 Социализация дошкольников и раскрытие их творческого потенциала»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19468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06.09.2022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 «Детский сад комбинированного вида «Аленький цветочек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МБДОУ «Детский сад «Планета детства» комбинированного вида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«Развитие активной речи у детей раннего возраста через использование коммуникативных игр»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Секционное совещание воспитателей групп раннего возраста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Чамзинского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района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9" y="537790"/>
            <a:ext cx="4377529" cy="6040006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537790"/>
            <a:ext cx="4248472" cy="59984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6737"/>
            <a:ext cx="5454203" cy="664998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769020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</a:rPr>
              <a:t>Проведение открытых занятий, мастер- классов, мероприятий</a:t>
            </a:r>
            <a:endParaRPr lang="ru-RU" sz="1800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980728"/>
          <a:ext cx="8568952" cy="4125610"/>
        </p:xfrm>
        <a:graphic>
          <a:graphicData uri="http://schemas.openxmlformats.org/drawingml/2006/table">
            <a:tbl>
              <a:tblPr firstRow="1" bandRow="1"/>
              <a:tblGrid>
                <a:gridCol w="1008112"/>
                <a:gridCol w="2287639"/>
                <a:gridCol w="1528785"/>
                <a:gridCol w="2016224"/>
                <a:gridCol w="1728192"/>
              </a:tblGrid>
              <a:tr h="74233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0424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26.04.2023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 «Детский сад комбинированного вида «Аленький цветочек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МБДОУ «Детский сад «Планета детства» комбинированного вида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Образовательной организации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Итоговое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занятие по теме самообразования «В гостях у солнышка»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Открытое занятие для воспитателей ДОУ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847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28.02.2023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 «Детский сад комбинированного вида «Аленький цветочек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 МБДОУ «Детский сад «Планета детства» комбинированного вида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Интегрированное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занятие по развитию речи</a:t>
                      </a: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«По страницам наших сказок» с использованием развивающих пособий В.В.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Воскобовича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Методическое объединение для воспитателей младших групп ДОУ </a:t>
                      </a:r>
                      <a:r>
                        <a:rPr lang="ru-RU" sz="14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Чамзинского</a:t>
                      </a: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муниципального района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836712"/>
            <a:ext cx="4104455" cy="602128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836712"/>
            <a:ext cx="4369666" cy="5904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539552" y="1916832"/>
          <a:ext cx="8220967" cy="1296144"/>
        </p:xfrm>
        <a:graphic>
          <a:graphicData uri="http://schemas.openxmlformats.org/drawingml/2006/table">
            <a:tbl>
              <a:tblPr firstRow="1" bandRow="1"/>
              <a:tblGrid>
                <a:gridCol w="616013"/>
                <a:gridCol w="3922646"/>
                <a:gridCol w="1773471"/>
                <a:gridCol w="1908837"/>
              </a:tblGrid>
              <a:tr h="4752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6" marB="45706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6" marB="45706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6" marB="45706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6" marB="45706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209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6" marB="45706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 педагогический портал «Солнечный свет»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6" marB="45706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6" marB="45706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6" marB="45706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468604" y="548680"/>
            <a:ext cx="4362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495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Экспертная деятельность</a:t>
            </a:r>
            <a:endParaRPr lang="ru-RU" altLang="ru-RU" sz="2800" b="1" dirty="0">
              <a:solidFill>
                <a:srgbClr val="FFFFFF"/>
              </a:solidFill>
              <a:latin typeface="Arial" panose="020B0604020202020204" pitchFamily="34" charset="0"/>
              <a:ea typeface="MS Gothic" panose="020B0609070205080204" pitchFamily="49" charset="-128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402" y="0"/>
            <a:ext cx="525143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428879" cy="985044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собственного инновационного педагогического опыта по теме:</a:t>
            </a:r>
            <a:endParaRPr lang="ru-RU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836712"/>
            <a:ext cx="7344817" cy="165618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rgbClr val="FF0000"/>
                </a:solidFill>
              </a:rPr>
              <a:t>«Развитие интеллектуальных способностей детей дошкольного возраста с помощью технологии В.В. </a:t>
            </a:r>
            <a:r>
              <a:rPr lang="ru-RU" sz="2400" dirty="0" err="1">
                <a:solidFill>
                  <a:srgbClr val="FF0000"/>
                </a:solidFill>
              </a:rPr>
              <a:t>Воскобовича</a:t>
            </a:r>
            <a:r>
              <a:rPr lang="ru-RU" sz="2400" dirty="0">
                <a:solidFill>
                  <a:srgbClr val="FF0000"/>
                </a:solidFill>
              </a:rPr>
              <a:t>»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880311"/>
            <a:ext cx="3601486" cy="49729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996" y="1880311"/>
            <a:ext cx="3576718" cy="49776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 flipH="1">
            <a:off x="1187623" y="384356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Общественно-педагогическая деятельность педагога: </a:t>
            </a:r>
            <a:r>
              <a:rPr lang="ru-RU" altLang="ru-RU" sz="16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участие в комиссиях, в педагогических сообществах, в жюри конкурсов</a:t>
            </a:r>
            <a:r>
              <a:rPr lang="ru-RU" sz="1600" b="1" dirty="0" smtClean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9421091" y="526473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41536" y="1844824"/>
          <a:ext cx="8220967" cy="1493464"/>
        </p:xfrm>
        <a:graphic>
          <a:graphicData uri="http://schemas.openxmlformats.org/drawingml/2006/table">
            <a:tbl>
              <a:tblPr firstRow="1" bandRow="1"/>
              <a:tblGrid>
                <a:gridCol w="616013"/>
                <a:gridCol w="3922646"/>
                <a:gridCol w="1773471"/>
                <a:gridCol w="1908837"/>
              </a:tblGrid>
              <a:tr h="2591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6" marB="45706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</a:t>
                      </a:r>
                      <a:r>
                        <a:rPr lang="ru-RU" sz="1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6" marB="45706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6" marB="45706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algn="ctr"/>
                      <a:r>
                        <a:rPr lang="ru-RU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6" marB="45706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2092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6" marB="45706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Член творческой группы </a:t>
                      </a: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 «Детский сад комбинированного вида «Аленький цветочек» МБДОУ «Детский сад «Планета детства» комбинированного вида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6" marB="45706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algn="ctr"/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2023-2024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6" marB="45706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Образовательной организации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06" marB="45706">
                    <a:lnL w="12700" cmpd="sng">
                      <a:solidFill>
                        <a:srgbClr val="000000"/>
                      </a:solidFill>
                    </a:lnL>
                    <a:lnR w="12700" cmpd="sng">
                      <a:solidFill>
                        <a:srgbClr val="000000"/>
                      </a:solidFill>
                    </a:lnR>
                    <a:lnT w="12700" cmpd="sng">
                      <a:solidFill>
                        <a:srgbClr val="000000"/>
                      </a:solidFill>
                    </a:lnT>
                    <a:lnB w="12700" cmpd="sng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88680"/>
            <a:ext cx="4536504" cy="630125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685" y="344194"/>
            <a:ext cx="4517295" cy="639022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408980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</a:rPr>
              <a:t>Позитивные результаты работы с воспитанниками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30" y="717079"/>
            <a:ext cx="4238625" cy="60483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4920" y="721627"/>
            <a:ext cx="4286250" cy="6086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32656"/>
            <a:ext cx="4591397" cy="64279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408980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</a:rPr>
              <a:t>Качество взаимодействия с родителями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646401"/>
            <a:ext cx="4320480" cy="6211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336972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</a:rPr>
              <a:t>Работа с детьми из социально – неблагополучных семей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162" y="571070"/>
            <a:ext cx="5925182" cy="6286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73284"/>
            <a:ext cx="4540723" cy="6309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57229"/>
            <a:ext cx="4504762" cy="631862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408980"/>
          </a:xfrm>
        </p:spPr>
        <p:txBody>
          <a:bodyPr/>
          <a:lstStyle/>
          <a:p>
            <a:r>
              <a:rPr lang="ru-RU" sz="1800" dirty="0">
                <a:solidFill>
                  <a:srgbClr val="C00000"/>
                </a:solidFill>
              </a:rPr>
              <a:t>Участие педагога в профессиональных конкурсах</a:t>
            </a:r>
            <a:endParaRPr lang="ru-RU" sz="18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7545" y="1052733"/>
          <a:ext cx="8424935" cy="2952330"/>
        </p:xfrm>
        <a:graphic>
          <a:graphicData uri="http://schemas.openxmlformats.org/drawingml/2006/table">
            <a:tbl>
              <a:tblPr firstRow="1" bandRow="1"/>
              <a:tblGrid>
                <a:gridCol w="576063"/>
                <a:gridCol w="2793911"/>
                <a:gridCol w="1684987"/>
                <a:gridCol w="1684987"/>
                <a:gridCol w="1684987"/>
              </a:tblGrid>
              <a:tr h="98411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конкурса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Достижение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841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Викторина «Сокровищница русской живописи»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Ноябрь 2022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8411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«Осень, осень, в гости просим»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11.09.2022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8" y="432074"/>
            <a:ext cx="4454706" cy="630929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214" y="355991"/>
            <a:ext cx="4566948" cy="64682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8313" y="1773238"/>
          <a:ext cx="8128000" cy="3155470"/>
        </p:xfrm>
        <a:graphic>
          <a:graphicData uri="http://schemas.openxmlformats.org/drawingml/2006/table">
            <a:tbl>
              <a:tblPr/>
              <a:tblGrid>
                <a:gridCol w="574675"/>
                <a:gridCol w="3036887"/>
                <a:gridCol w="2484438"/>
                <a:gridCol w="2032000"/>
              </a:tblGrid>
              <a:tr h="6329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№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Поощрения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Уровень </a:t>
                      </a:r>
                      <a:endParaRPr kumimoji="0" lang="ru-RU" sz="1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Дата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29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Почетная грамота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февраль 2024г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48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Благодарственное письмо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402590" indent="-402590" algn="ctr" fontAlgn="base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 ноябрь 2022г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48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Lucida Sans Unicode" panose="020B0602030504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Диплом за подготовку победителей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 panose="020B0604020202020204"/>
                          <a:cs typeface="Lucida Sans Unicode" panose="020B0602030504020204"/>
                        </a:defRPr>
                      </a:lvl9pPr>
                    </a:lstStyle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май 2022г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275856" y="620688"/>
            <a:ext cx="30963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58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MS Gothic" panose="020B0609070205080204" pitchFamily="49" charset="-128"/>
                <a:cs typeface="Times New Roman" panose="02020603050405020304" pitchFamily="18" charset="0"/>
              </a:rPr>
              <a:t>Награды и поощрения</a:t>
            </a:r>
            <a:endParaRPr lang="ru-RU" altLang="ru-RU" sz="2000" b="1" dirty="0">
              <a:solidFill>
                <a:srgbClr val="C00000"/>
              </a:solidFill>
              <a:latin typeface="Times New Roman" panose="02020603050405020304" pitchFamily="18" charset="0"/>
              <a:ea typeface="MS Gothic" panose="020B0609070205080204" pitchFamily="49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260648"/>
            <a:ext cx="7776864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Видео районного методического объединения для воспитателей младших групп.</a:t>
            </a:r>
            <a:r>
              <a:rPr kumimoji="0" lang="ru-RU" alt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Интегрированное занятие с использованием развивающих пособий </a:t>
            </a:r>
            <a:endParaRPr kumimoji="0" lang="ru-RU" altLang="ru-RU" sz="2400" b="1" i="0" u="none" strike="noStrike" kern="0" cap="none" spc="0" normalizeH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В. </a:t>
            </a:r>
            <a:r>
              <a:rPr kumimoji="0" lang="ru-RU" altLang="ru-RU" sz="2400" b="1" i="0" u="none" strike="noStrike" kern="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Воскобовича</a:t>
            </a:r>
            <a:r>
              <a:rPr kumimoji="0" lang="ru-RU" alt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altLang="ru-RU" sz="2400" b="1" i="0" u="none" strike="noStrike" kern="0" cap="none" spc="0" normalizeH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ru-RU" altLang="ru-RU" sz="2400" b="1" i="0" u="none" strike="noStrike" kern="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«По страницам наших сказок» 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51971" y="2492896"/>
            <a:ext cx="5530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  <a:hlinkClick r:id="rId1"/>
              </a:rPr>
              <a:t>https://youtu.be/pmbH6ARDaEI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  <a:hlinkClick r:id="rId1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3356992"/>
            <a:ext cx="76328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Инновационный педагогический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</a:t>
            </a: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«Развитие интеллектуальных способностей детей дошкольного возраста с помощью технологии В.В.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Воскобовича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5211527"/>
            <a:ext cx="74168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https://upload2.schoolrm.ru/iblock/e55/e55bf348d69839ad3beeb377e7a694cf/FOMINA_PEDOPYT-_2_-_1_.docx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357"/>
            <a:ext cx="4499992" cy="642648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25623"/>
            <a:ext cx="4464496" cy="632918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3055"/>
            <a:ext cx="4554963" cy="645128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841028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</a:rPr>
              <a:t>Участие в инновационной (экспериментальной) деятельности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97" y="947744"/>
            <a:ext cx="4203107" cy="5779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947744"/>
            <a:ext cx="4104456" cy="57535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480988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</a:rPr>
              <a:t>Наличие публикаций</a:t>
            </a:r>
            <a:endParaRPr lang="ru-RU" sz="1800" dirty="0">
              <a:solidFill>
                <a:srgbClr val="C00000"/>
              </a:solidFill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395536" y="1196752"/>
          <a:ext cx="8496944" cy="2881104"/>
        </p:xfrm>
        <a:graphic>
          <a:graphicData uri="http://schemas.openxmlformats.org/drawingml/2006/table">
            <a:tbl>
              <a:tblPr firstRow="1" bandRow="1"/>
              <a:tblGrid>
                <a:gridCol w="2304256"/>
                <a:gridCol w="1944216"/>
                <a:gridCol w="2124236"/>
                <a:gridCol w="2124236"/>
              </a:tblGrid>
              <a:tr h="56019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публикации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публикаций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Место публикации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3595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Консультация для родителей «Играем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дома в игры </a:t>
                      </a:r>
                      <a:r>
                        <a:rPr lang="ru-RU" sz="1400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В.В.Воскобовича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22.01.2024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Международный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образовательный портал</a:t>
                      </a: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14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Infourok.ru</a:t>
                      </a:r>
                      <a:endParaRPr lang="ru-RU" sz="140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3595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Краткосрочный проект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«Зимушка-зима» для детей младшего дошкольного возраста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19.01.2023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Сборник «Педагогическая теория и практика: актуальные</a:t>
                      </a:r>
                      <a:r>
                        <a:rPr lang="ru-RU" sz="1400" baseline="0" dirty="0" smtClean="0">
                          <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</a:ln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идеи и успешный опыт в условиях модернизации и российского образования»</a:t>
                      </a:r>
                      <a:endParaRPr lang="ru-RU" sz="1400" dirty="0">
                        <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</a:ln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47077"/>
            <a:ext cx="4499993" cy="642841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232" y="147077"/>
            <a:ext cx="4686908" cy="6469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068" y="-101928"/>
            <a:ext cx="7789862" cy="480988"/>
          </a:xfrm>
        </p:spPr>
        <p:txBody>
          <a:bodyPr/>
          <a:lstStyle/>
          <a:p>
            <a:r>
              <a:rPr lang="ru-RU" sz="1800" dirty="0" smtClean="0">
                <a:solidFill>
                  <a:srgbClr val="C00000"/>
                </a:solidFill>
              </a:rPr>
              <a:t>Результаты участия воспитанников в конкурсах</a:t>
            </a:r>
            <a:endParaRPr lang="ru-RU" sz="1800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87016" y="840398"/>
          <a:ext cx="8856984" cy="3966467"/>
        </p:xfrm>
        <a:graphic>
          <a:graphicData uri="http://schemas.openxmlformats.org/drawingml/2006/table">
            <a:tbl>
              <a:tblPr firstRow="1" bandRow="1"/>
              <a:tblGrid>
                <a:gridCol w="539118"/>
                <a:gridCol w="1937835"/>
                <a:gridCol w="1990047"/>
                <a:gridCol w="1694380"/>
                <a:gridCol w="1386311"/>
                <a:gridCol w="1309293"/>
              </a:tblGrid>
              <a:tr h="442988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Участник конкурса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Название конкурса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 проведения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Достижения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6133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Ошкин</a:t>
                      </a:r>
                      <a:r>
                        <a:rPr lang="ru-RU" sz="13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 Арсений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Муниципальный конкурс </a:t>
                      </a:r>
                      <a:r>
                        <a:rPr lang="ru-RU" sz="13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новогодней </a:t>
                      </a:r>
                      <a:r>
                        <a:rPr lang="ru-RU" sz="13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игрушки «Новогодний –фейерверк </a:t>
                      </a:r>
                      <a:r>
                        <a:rPr lang="ru-RU" sz="13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2022»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6827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Малышева Мирослава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 конкурс </a:t>
                      </a:r>
                      <a:endParaRPr lang="ru-RU" sz="13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«Символ мира</a:t>
                      </a:r>
                      <a:r>
                        <a:rPr lang="ru-RU" sz="13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 добра»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Муниципальный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место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55815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Тимонькина</a:t>
                      </a:r>
                      <a:r>
                        <a:rPr lang="ru-RU" sz="13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 Анастасия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«Рождественская сказка»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Республиканский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3 место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66827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Фомина Анна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 конкурс «Ангел по имени Мама»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Республиканский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70874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Мартьянова </a:t>
                      </a:r>
                      <a:r>
                        <a:rPr lang="ru-RU" sz="13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Елизавета</a:t>
                      </a:r>
                      <a:endParaRPr lang="ru-RU" sz="13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Всероссийский конкурс «Игры В.В. </a:t>
                      </a:r>
                      <a:r>
                        <a:rPr lang="ru-RU" sz="13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Воскобовича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Всероссийский</a:t>
                      </a:r>
                      <a:endParaRPr lang="ru-RU" sz="13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место</a:t>
                      </a:r>
                      <a:endParaRPr lang="ru-RU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Текстовое поле 2"/>
          <p:cNvSpPr txBox="1"/>
          <p:nvPr/>
        </p:nvSpPr>
        <p:spPr>
          <a:xfrm>
            <a:off x="6657975" y="359410"/>
            <a:ext cx="3048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232" y="-27647"/>
            <a:ext cx="4500237" cy="6446564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75" y="292"/>
            <a:ext cx="4476139" cy="6439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9" y="125682"/>
            <a:ext cx="4521165" cy="6474057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1744" y="139699"/>
            <a:ext cx="4570565" cy="6460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0</TotalTime>
  <Words>5467</Words>
  <Application>WPS Presentation</Application>
  <PresentationFormat>Экран (4:3)</PresentationFormat>
  <Paragraphs>355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31</vt:i4>
      </vt:variant>
    </vt:vector>
  </HeadingPairs>
  <TitlesOfParts>
    <vt:vector size="48" baseType="lpstr">
      <vt:lpstr>Arial</vt:lpstr>
      <vt:lpstr>SimSun</vt:lpstr>
      <vt:lpstr>Wingdings</vt:lpstr>
      <vt:lpstr>Times New Roman</vt:lpstr>
      <vt:lpstr>Lucida Sans Unicode</vt:lpstr>
      <vt:lpstr>Constantia</vt:lpstr>
      <vt:lpstr>Calibri</vt:lpstr>
      <vt:lpstr>Microsoft YaHei</vt:lpstr>
      <vt:lpstr>Arial Unicode MS</vt:lpstr>
      <vt:lpstr>MS Gothic</vt:lpstr>
      <vt:lpstr>Arial</vt:lpstr>
      <vt:lpstr>Lucida Sans Unicode</vt:lpstr>
      <vt:lpstr>Тема1</vt:lpstr>
      <vt:lpstr>1_Оформление по умолчанию</vt:lpstr>
      <vt:lpstr>2_Оформление по умолчанию</vt:lpstr>
      <vt:lpstr>3_Оформление по умолчанию</vt:lpstr>
      <vt:lpstr>4_Оформление по умолчанию</vt:lpstr>
      <vt:lpstr>Министерство образования Республики Мордовия</vt:lpstr>
      <vt:lpstr>Представление собственного инновационного педагогического опыта по теме:</vt:lpstr>
      <vt:lpstr>PowerPoint 演示文稿</vt:lpstr>
      <vt:lpstr>Участие в инновационной (экспериментальной) деятельности</vt:lpstr>
      <vt:lpstr>Наличие публикаций</vt:lpstr>
      <vt:lpstr>PowerPoint 演示文稿</vt:lpstr>
      <vt:lpstr>Результаты участия воспитанников в конкурсах</vt:lpstr>
      <vt:lpstr>PowerPoint 演示文稿</vt:lpstr>
      <vt:lpstr>PowerPoint 演示文稿</vt:lpstr>
      <vt:lpstr>PowerPoint 演示文稿</vt:lpstr>
      <vt:lpstr> Наличие авторских программ, методических пособий  </vt:lpstr>
      <vt:lpstr>PowerPoint 演示文稿</vt:lpstr>
      <vt:lpstr>Выступления</vt:lpstr>
      <vt:lpstr>PowerPoint 演示文稿</vt:lpstr>
      <vt:lpstr>PowerPoint 演示文稿</vt:lpstr>
      <vt:lpstr>Проведение открытых занятий, мастер- классов, мероприятий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Позитивные результаты работы с воспитанниками</vt:lpstr>
      <vt:lpstr>PowerPoint 演示文稿</vt:lpstr>
      <vt:lpstr>Качество взаимодействия с родителями</vt:lpstr>
      <vt:lpstr>Работа с детьми из социально – неблагополучных семей</vt:lpstr>
      <vt:lpstr>PowerPoint 演示文稿</vt:lpstr>
      <vt:lpstr>Участие педагога в профессиональных конкурсах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Республики Мордовия</dc:title>
  <dc:creator>Home</dc:creator>
  <cp:lastModifiedBy>user</cp:lastModifiedBy>
  <cp:revision>113</cp:revision>
  <dcterms:created xsi:type="dcterms:W3CDTF">2022-12-20T21:00:00Z</dcterms:created>
  <dcterms:modified xsi:type="dcterms:W3CDTF">2024-02-16T11:44:52Z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48483CBA48F64423B67CADF08568329C_12</vt:lpwstr>
  </property>
  <property fmtid="{D5CDD505-2E9C-101B-9397-08002B2CF9AE}" pid="3" name="KSOProductBuildVer">
    <vt:lpwstr>1049-12.2.0.13431</vt:lpwstr>
  </property>
</Properties>
</file>