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2" r:id="rId4"/>
    <p:sldId id="263" r:id="rId5"/>
    <p:sldId id="259" r:id="rId6"/>
    <p:sldId id="257" r:id="rId7"/>
    <p:sldId id="260" r:id="rId8"/>
    <p:sldId id="264" r:id="rId9"/>
    <p:sldId id="286" r:id="rId10"/>
    <p:sldId id="265" r:id="rId11"/>
    <p:sldId id="266" r:id="rId12"/>
    <p:sldId id="267" r:id="rId13"/>
    <p:sldId id="268" r:id="rId14"/>
    <p:sldId id="270" r:id="rId15"/>
    <p:sldId id="281" r:id="rId16"/>
    <p:sldId id="271" r:id="rId17"/>
    <p:sldId id="275" r:id="rId18"/>
    <p:sldId id="272" r:id="rId19"/>
    <p:sldId id="273" r:id="rId20"/>
    <p:sldId id="274" r:id="rId21"/>
    <p:sldId id="278" r:id="rId22"/>
    <p:sldId id="279" r:id="rId23"/>
    <p:sldId id="287" r:id="rId24"/>
    <p:sldId id="289" r:id="rId25"/>
    <p:sldId id="285" r:id="rId26"/>
    <p:sldId id="282" r:id="rId27"/>
    <p:sldId id="284" r:id="rId28"/>
    <p:sldId id="283" r:id="rId29"/>
    <p:sldId id="292" r:id="rId30"/>
    <p:sldId id="280" r:id="rId31"/>
    <p:sldId id="291" r:id="rId32"/>
    <p:sldId id="290" r:id="rId33"/>
    <p:sldId id="276" r:id="rId34"/>
    <p:sldId id="277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15CCF-C6D9-462A-ABB7-DDFC78DC6635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9DA2-2B96-4473-9BA8-AB19382FC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9DA2-2B96-4473-9BA8-AB19382FC6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9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9DA2-2B96-4473-9BA8-AB19382FC69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34.jpeg" Type="http://schemas.openxmlformats.org/officeDocument/2006/relationships/image"/><Relationship Id="rId3" Target="../media/image29.jpeg" Type="http://schemas.openxmlformats.org/officeDocument/2006/relationships/image"/><Relationship Id="rId7" Target="../media/image33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8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0.jpeg" Type="http://schemas.openxmlformats.org/officeDocument/2006/relationships/image"/><Relationship Id="rId5" Target="../media/image49.jpe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2.jpeg" Type="http://schemas.openxmlformats.org/officeDocument/2006/relationships/image"/><Relationship Id="rId4" Target="../media/image61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6.jpeg" Type="http://schemas.openxmlformats.org/officeDocument/2006/relationships/image"/><Relationship Id="rId4" Target="../media/image65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9.jpeg" Type="http://schemas.openxmlformats.org/officeDocument/2006/relationships/image"/><Relationship Id="rId4" Target="../media/image68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3.jpeg" Type="http://schemas.openxmlformats.org/officeDocument/2006/relationships/image"/><Relationship Id="rId5" Target="../media/image72.jpeg" Type="http://schemas.openxmlformats.org/officeDocument/2006/relationships/image"/><Relationship Id="rId4" Target="../media/image71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77.jpeg" Type="http://schemas.openxmlformats.org/officeDocument/2006/relationships/image"/><Relationship Id="rId2" Target="../media/image7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0.jpeg" Type="http://schemas.openxmlformats.org/officeDocument/2006/relationships/image"/><Relationship Id="rId5" Target="../media/image79.jpeg" Type="http://schemas.openxmlformats.org/officeDocument/2006/relationships/image"/><Relationship Id="rId4" Target="../media/image78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81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2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83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85.jpeg" Type="http://schemas.openxmlformats.org/officeDocument/2006/relationships/image"/><Relationship Id="rId4" Target="../media/image84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86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9.jpeg" Type="http://schemas.openxmlformats.org/officeDocument/2006/relationships/image"/><Relationship Id="rId5" Target="../media/image88.jpeg" Type="http://schemas.openxmlformats.org/officeDocument/2006/relationships/image"/><Relationship Id="rId4" Target="../media/image87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90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1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92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93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4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95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96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8.jpeg" Type="http://schemas.openxmlformats.org/officeDocument/2006/relationships/image"/><Relationship Id="rId4" Target="../media/image97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99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2.jpeg" Type="http://schemas.openxmlformats.org/officeDocument/2006/relationships/image"/><Relationship Id="rId5" Target="../media/image101.jpeg" Type="http://schemas.openxmlformats.org/officeDocument/2006/relationships/image"/><Relationship Id="rId4" Target="../media/image100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103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05.png" Type="http://schemas.openxmlformats.org/officeDocument/2006/relationships/image"/><Relationship Id="rId4" Target="../media/image104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Презентация «Инновационный проект Нравственно – патриотическое воспитание</a:t>
            </a:r>
            <a:b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«Дом, в котором я живу»</a:t>
            </a:r>
            <a:endParaRPr lang="ru-RU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3514"/>
            <a:ext cx="8784976" cy="547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133261"/>
            <a:ext cx="460851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Выполнила: </a:t>
            </a:r>
          </a:p>
          <a:p>
            <a:pPr lvl="0"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lvl="0"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старшей группы  </a:t>
            </a:r>
          </a:p>
          <a:p>
            <a:pPr lvl="0"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Синицына </a:t>
            </a:r>
          </a:p>
          <a:p>
            <a:pPr lvl="0"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75705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0" y="0"/>
            <a:ext cx="9073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4743"/>
            <a:ext cx="4683082" cy="27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:\разные\IMG_20200120_07393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14" y="2726267"/>
            <a:ext cx="2465753" cy="4166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926869"/>
            <a:ext cx="2684931" cy="39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742156"/>
            <a:ext cx="2808312" cy="41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1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n-cs"/>
              </a:rPr>
              <a:t>Мероприятия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8975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9" y="908720"/>
            <a:ext cx="440485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207" y="3867610"/>
            <a:ext cx="4480793" cy="299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0345" y="827441"/>
            <a:ext cx="4392488" cy="307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26" y="3952764"/>
            <a:ext cx="4464496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81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608512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Школа молодого  бойца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7300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3811"/>
            <a:ext cx="2233393" cy="29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3" y="3456601"/>
            <a:ext cx="2539822" cy="333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:\разные\IMG_170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519170" cy="234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:\разные\IMG_179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816" y="4385534"/>
            <a:ext cx="3604260" cy="240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212" y="260648"/>
            <a:ext cx="2265847" cy="281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8" y="692696"/>
            <a:ext cx="2324437" cy="306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5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8" y="764705"/>
            <a:ext cx="8821488" cy="60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5353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16624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МАМИНЫ ПОМОЩНИКИ</a:t>
            </a:r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45768"/>
            <a:ext cx="3528392" cy="215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38" y="4257499"/>
            <a:ext cx="3713376" cy="23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7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Здравствуй Весна – красна!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7300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51" y="4111579"/>
            <a:ext cx="4090144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724" y="1052736"/>
            <a:ext cx="4117484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54906"/>
            <a:ext cx="4307409" cy="265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01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4" y="4005064"/>
            <a:ext cx="4043110" cy="26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974" y="149028"/>
            <a:ext cx="5230813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680520" cy="28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1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1256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ДЕНЬ МАТЕРИ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" y="981053"/>
            <a:ext cx="9073008" cy="586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387" y="4008364"/>
            <a:ext cx="4340225" cy="28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8097" y="1198526"/>
            <a:ext cx="4669403" cy="281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7" y="4017888"/>
            <a:ext cx="4198079" cy="283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654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Безопасный Новый год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1" y="1052736"/>
            <a:ext cx="9073008" cy="57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3" y="4293096"/>
            <a:ext cx="3739667" cy="24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4332674"/>
            <a:ext cx="3688407" cy="246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233" y="1340768"/>
            <a:ext cx="4096967" cy="298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86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детей наше общее дело.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28" y="836712"/>
            <a:ext cx="914992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39477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39280"/>
            <a:ext cx="4067944" cy="271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5922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0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Правила движения достойны уважения»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7300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39" y="4254500"/>
            <a:ext cx="48164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7" y="1211707"/>
            <a:ext cx="4600450" cy="326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294" y="4450539"/>
            <a:ext cx="37734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0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587470"/>
            <a:ext cx="475252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Любовь к родному краю, родной культуре, к родному селу или городу, к родной речи начинается с малого – с любви к своей семье, к своему жилищу. Постепенно расширяясь, эта любовь переходит в любовь к своей стране, к её истории, её прошлому и настоящему, а затем ко всему человечеству, к человеческой культуре».</a:t>
            </a:r>
            <a:endParaRPr lang="ru-RU" sz="1400" b="1" dirty="0">
              <a:ea typeface="Calibri"/>
              <a:cs typeface="Times New Roman"/>
            </a:endParaRPr>
          </a:p>
          <a:p>
            <a:pPr algn="r"/>
            <a:r>
              <a:rPr lang="ru-RU" dirty="0" smtClean="0">
                <a:solidFill>
                  <a:srgbClr val="0D0D0D"/>
                </a:solidFill>
                <a:latin typeface="Times New Roman"/>
                <a:ea typeface="Calibri"/>
              </a:rPr>
              <a:t>  </a:t>
            </a:r>
            <a:r>
              <a:rPr lang="ru-RU" b="1" dirty="0" smtClean="0">
                <a:solidFill>
                  <a:srgbClr val="0D0D0D"/>
                </a:solidFill>
                <a:latin typeface="Times New Roman"/>
                <a:ea typeface="Calibri"/>
              </a:rPr>
              <a:t>Д.С</a:t>
            </a:r>
            <a:r>
              <a:rPr lang="ru-RU" b="1" dirty="0">
                <a:solidFill>
                  <a:srgbClr val="0D0D0D"/>
                </a:solidFill>
                <a:latin typeface="Times New Roman"/>
                <a:ea typeface="Calibri"/>
              </a:rPr>
              <a:t>. Лихачев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Calibri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56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04656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«Отважные защитники».</a:t>
            </a:r>
            <a:endParaRPr lang="ru-RU" sz="36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7300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31006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4006876"/>
            <a:ext cx="4033260" cy="258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534" y="1091957"/>
            <a:ext cx="4752528" cy="317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7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народными традициями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9" y="817673"/>
            <a:ext cx="907300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4971"/>
            <a:ext cx="3024336" cy="396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21010"/>
            <a:ext cx="3113671" cy="393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908720"/>
            <a:ext cx="32361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90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Мастер – класс с педагогами «Патриотизм начинается с детства»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7300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13" y="1224732"/>
            <a:ext cx="3782230" cy="276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1178847"/>
            <a:ext cx="3960440" cy="285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35" y="3963582"/>
            <a:ext cx="3820602" cy="28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49061"/>
            <a:ext cx="4176464" cy="239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6302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131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21" y="29204"/>
            <a:ext cx="907300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572" y="290534"/>
            <a:ext cx="2367892" cy="29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767" y="260648"/>
            <a:ext cx="2520280" cy="29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80223"/>
            <a:ext cx="2485987" cy="283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168352" cy="317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8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Форум «Национальная радуга»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956676"/>
            <a:ext cx="907300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4230226" cy="24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1052736"/>
            <a:ext cx="5091952" cy="296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50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– День Победы!!!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2" y="764704"/>
            <a:ext cx="9073008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067540" cy="27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33055"/>
            <a:ext cx="3983213" cy="25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033054"/>
            <a:ext cx="4706420" cy="31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49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Вместе с родителями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7300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4804"/>
            <a:ext cx="3960440" cy="264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940417"/>
            <a:ext cx="3168352" cy="345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288" y="4361525"/>
            <a:ext cx="3764698" cy="24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941" y="4087914"/>
            <a:ext cx="463391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9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192688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Древо и герб моей семьи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765092"/>
            <a:ext cx="9073008" cy="60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14190"/>
            <a:ext cx="4602956" cy="594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261194"/>
            <a:ext cx="3721168" cy="524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422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192688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Древо и герб моей семьи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765092"/>
            <a:ext cx="9073008" cy="60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9" t="-15503"/>
          <a:stretch/>
        </p:blipFill>
        <p:spPr bwMode="auto">
          <a:xfrm>
            <a:off x="1835696" y="260648"/>
            <a:ext cx="46085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0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700807"/>
            <a:ext cx="4680520" cy="400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Введение</a:t>
            </a:r>
            <a:r>
              <a:rPr lang="ru-RU" b="1" dirty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Патриотизм – любовь к Родине, преданность ей, ответственность и гордость за неё нужно начинать формировать с детского возраста. Современная жизнь диктует необходимость возвращения к приоритетам любви к Отечеству Невозможно воспитать в подрастающем поколении полноценную личность, без уважения к истории и культуре своего Отечества, к его государственной символике, к своей семье,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должны формировать у детей первое представление об окружающем мире, отношение к родной природе, малой Родине, своему Отечеству.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Нельзя быть патриотом, не чувствуя личной связи с Родиной, не зная,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как любили и берегли ее наши предки, наши отцы и деды.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799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3888432" cy="418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Семья 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836712"/>
            <a:ext cx="907300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326098" cy="52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52736"/>
            <a:ext cx="3979496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6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3888432" cy="418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Семья 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836712"/>
            <a:ext cx="907300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679" y="980728"/>
            <a:ext cx="4392488" cy="54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298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2" y="836712"/>
            <a:ext cx="907300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9674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любим природу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107" y="836712"/>
            <a:ext cx="5472608" cy="35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923" y="3854933"/>
            <a:ext cx="3441143" cy="300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85961"/>
            <a:ext cx="3831627" cy="287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44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АКЦИЯ «ПОСАДИ ДЕРЕВО»</a:t>
            </a:r>
            <a:endParaRPr lang="ru-RU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313" y="836712"/>
            <a:ext cx="907300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12453"/>
            <a:ext cx="3330148" cy="250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0" y="3264351"/>
            <a:ext cx="2681312" cy="357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924302"/>
            <a:ext cx="3810801" cy="27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455711"/>
            <a:ext cx="2391469" cy="319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32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дружная семья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3" y="908720"/>
            <a:ext cx="907300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556792"/>
            <a:ext cx="834307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82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1" y="2564904"/>
            <a:ext cx="46386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068" y="0"/>
            <a:ext cx="2724397" cy="255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95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5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Основная цель моего проекта </a:t>
            </a:r>
            <a:endParaRPr lang="ru-RU" sz="5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5328592" cy="381642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Clr>
                <a:srgbClr val="111111"/>
              </a:buClr>
              <a:buFont typeface="+mj-lt"/>
              <a:buAutoNum type="arabicPeriod"/>
              <a:tabLst>
                <a:tab pos="885825" algn="l"/>
              </a:tabLst>
            </a:pPr>
            <a:r>
              <a:rPr lang="ru-RU" sz="1200" b="1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Воспитание </a:t>
            </a: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гражданина и патриота своей страны, формирование духовности, нравственно - патриотических чувств, у детей дошкольного возраста.</a:t>
            </a:r>
            <a:r>
              <a:rPr lang="ru-RU" sz="1200" b="1" dirty="0">
                <a:solidFill>
                  <a:srgbClr val="222222"/>
                </a:solidFill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     </a:t>
            </a: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Воспитывать привязанность у ребёнка через любовь и заботливое отношение к членам своей семьи, к своему дому, детскому саду, улице, городу, Родине;</a:t>
            </a:r>
          </a:p>
          <a:p>
            <a:pPr lvl="0">
              <a:lnSpc>
                <a:spcPct val="115000"/>
              </a:lnSpc>
              <a:buClr>
                <a:srgbClr val="111111"/>
              </a:buClr>
              <a:buFont typeface="+mj-lt"/>
              <a:buAutoNum type="arabicPeriod"/>
              <a:tabLst>
                <a:tab pos="885825" algn="l"/>
              </a:tabLst>
            </a:pP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Формировать бережного отношения ко всему окружающему; </a:t>
            </a:r>
          </a:p>
          <a:p>
            <a:pPr lvl="0">
              <a:lnSpc>
                <a:spcPct val="115000"/>
              </a:lnSpc>
              <a:buClr>
                <a:srgbClr val="111111"/>
              </a:buClr>
              <a:buFont typeface="+mj-lt"/>
              <a:buAutoNum type="arabicPeriod"/>
              <a:tabLst>
                <a:tab pos="885825" algn="l"/>
              </a:tabLst>
            </a:pP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Развивать интерес к культуре русского и мордовского народа через знакомство традициями, праздниками, народным творчеством;</a:t>
            </a:r>
          </a:p>
          <a:p>
            <a:pPr lvl="0">
              <a:lnSpc>
                <a:spcPct val="115000"/>
              </a:lnSpc>
              <a:buClr>
                <a:srgbClr val="111111"/>
              </a:buClr>
              <a:buFont typeface="+mj-lt"/>
              <a:buAutoNum type="arabicPeriod"/>
              <a:tabLst>
                <a:tab pos="885825" algn="l"/>
              </a:tabLst>
            </a:pP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Прививать чувство гордости, уважения  к  России, Мордовии</a:t>
            </a:r>
          </a:p>
          <a:p>
            <a:pPr lvl="0">
              <a:lnSpc>
                <a:spcPct val="115000"/>
              </a:lnSpc>
              <a:buClr>
                <a:srgbClr val="111111"/>
              </a:buClr>
              <a:buFont typeface="+mj-lt"/>
              <a:buAutoNum type="arabicPeriod"/>
            </a:pP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Воспитывать гражданско-патриотические чувства через изучение государственной символики России с малой Родиной Мордовией. (герб, флаг, гимн).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111111"/>
              </a:buClr>
              <a:buFont typeface="+mj-lt"/>
              <a:buAutoNum type="arabicPeriod"/>
            </a:pPr>
            <a:r>
              <a:rPr lang="ru-RU" sz="1200" b="1" dirty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Воспитывать гордость за  россиян, достигших успехов в разных областях деятельности: сельском хозяйстве, науке, спорте, культуре,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240148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45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13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7"/>
            <a:ext cx="8445624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Флаг субъекта РФ Республика Мордовия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97053"/>
            <a:ext cx="2520280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load.wikimedia.org/wikipedia/commons/thumb/f/f8/Coat_of_Arms_of_Mordovia.svg/1200px-Coat_of_Arms_of_Mordovia.svg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07677"/>
            <a:ext cx="223224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pinimg.com/736x/54/29/66/5429668fbec19d2cd01bee64cd5aa9f0--babushka-the-face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728484"/>
            <a:ext cx="2051720" cy="3111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ufa-igrushka.ru/cat/155932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3750258"/>
            <a:ext cx="2016224" cy="329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www.maam.ru/upload/blogs/1d1ae7a64c59821d77bcdf3164fa82cf.jpg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6252" y="3933056"/>
            <a:ext cx="2268252" cy="3373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20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6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На полянке, на пригорке, Под окном среди полей </a:t>
            </a:r>
            <a:r>
              <a:rPr lang="ru-RU" sz="2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Белокорая</a:t>
            </a:r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берёза- Символ Родины моей.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97" y="1052735"/>
            <a:ext cx="8856984" cy="56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2952328" cy="34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1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10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Уголок нравственно – патриотического воспитания</a:t>
            </a:r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6" y="1052734"/>
            <a:ext cx="8977769" cy="56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785" y="3809022"/>
            <a:ext cx="4392488" cy="281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278503"/>
            <a:ext cx="3901511" cy="241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246552"/>
            <a:ext cx="3589638" cy="237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5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429</Words>
  <Application>Microsoft Office PowerPoint</Application>
  <PresentationFormat>Экран (4:3)</PresentationFormat>
  <Paragraphs>43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Batang</vt:lpstr>
      <vt:lpstr>Arabic Typesetting</vt:lpstr>
      <vt:lpstr>Arial</vt:lpstr>
      <vt:lpstr>Bookman Old Style</vt:lpstr>
      <vt:lpstr>Calibri</vt:lpstr>
      <vt:lpstr>Times New Roman</vt:lpstr>
      <vt:lpstr>Тема Office</vt:lpstr>
      <vt:lpstr>Презентация «Инновационный проект Нравственно – патриотическое воспитание  «Дом, в котором я живу»</vt:lpstr>
      <vt:lpstr>Презентация PowerPoint</vt:lpstr>
      <vt:lpstr>Презентация PowerPoint</vt:lpstr>
      <vt:lpstr>Основная цель моего проекта </vt:lpstr>
      <vt:lpstr>Презентация PowerPoint</vt:lpstr>
      <vt:lpstr>Презентация PowerPoint</vt:lpstr>
      <vt:lpstr>Презентация PowerPoint</vt:lpstr>
      <vt:lpstr>На полянке, на пригорке, Под окном среди полей Белокорая берёза- Символ Родины моей.</vt:lpstr>
      <vt:lpstr>Уголок нравственно – патриотического воспитания</vt:lpstr>
      <vt:lpstr>Презентация PowerPoint</vt:lpstr>
      <vt:lpstr>Мероприятия</vt:lpstr>
      <vt:lpstr>Школа молодого  бойца</vt:lpstr>
      <vt:lpstr>МАМИНЫ ПОМОЩНИКИ</vt:lpstr>
      <vt:lpstr>Здравствуй Весна – красна!</vt:lpstr>
      <vt:lpstr>Презентация PowerPoint</vt:lpstr>
      <vt:lpstr>ДЕНЬ МАТЕРИ</vt:lpstr>
      <vt:lpstr>Безопасный Новый год </vt:lpstr>
      <vt:lpstr>Безопасность детей наше общее дело.</vt:lpstr>
      <vt:lpstr>«Правила движения достойны уважения»</vt:lpstr>
      <vt:lpstr>«Отважные защитники».</vt:lpstr>
      <vt:lpstr>Знакомство с народными традициями</vt:lpstr>
      <vt:lpstr>Мастер – класс с педагогами «Патриотизм начинается с детства»</vt:lpstr>
      <vt:lpstr>Презентация PowerPoint</vt:lpstr>
      <vt:lpstr>Презентация PowerPoint</vt:lpstr>
      <vt:lpstr>Форум «Национальная радуга»</vt:lpstr>
      <vt:lpstr>9 мая – День Победы!!!</vt:lpstr>
      <vt:lpstr>Вместе с родителями</vt:lpstr>
      <vt:lpstr>Древо и герб моей семьи</vt:lpstr>
      <vt:lpstr>Древо и герб моей семьи</vt:lpstr>
      <vt:lpstr>Семья </vt:lpstr>
      <vt:lpstr>Семья </vt:lpstr>
      <vt:lpstr>Мы любим природу</vt:lpstr>
      <vt:lpstr>АКЦИЯ «ПОСАДИ ДЕРЕВО»</vt:lpstr>
      <vt:lpstr>Наша дружная семья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«Инновационный проект Нравственно – патриотическое воспитание  «Дом, в котором я живу»</dc:title>
  <dc:creator>Алексей</dc:creator>
  <cp:lastModifiedBy>admin</cp:lastModifiedBy>
  <cp:revision>32</cp:revision>
  <dcterms:created xsi:type="dcterms:W3CDTF">2020-01-29T05:19:13Z</dcterms:created>
  <dcterms:modified xsi:type="dcterms:W3CDTF">2020-01-31T15:44:00Z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4677687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