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1" r:id="rId2"/>
    <p:sldId id="342" r:id="rId3"/>
    <p:sldId id="345" r:id="rId4"/>
    <p:sldId id="349" r:id="rId5"/>
    <p:sldId id="350" r:id="rId6"/>
    <p:sldId id="366" r:id="rId7"/>
    <p:sldId id="367" r:id="rId8"/>
    <p:sldId id="368" r:id="rId9"/>
    <p:sldId id="369" r:id="rId10"/>
    <p:sldId id="370" r:id="rId11"/>
    <p:sldId id="371" r:id="rId12"/>
    <p:sldId id="372" r:id="rId13"/>
    <p:sldId id="373" r:id="rId14"/>
    <p:sldId id="374" r:id="rId15"/>
    <p:sldId id="375" r:id="rId16"/>
    <p:sldId id="351" r:id="rId17"/>
    <p:sldId id="354" r:id="rId18"/>
    <p:sldId id="365" r:id="rId19"/>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9900"/>
    <a:srgbClr val="993366"/>
    <a:srgbClr val="FF3300"/>
    <a:srgbClr val="99CC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712" autoAdjust="0"/>
  </p:normalViewPr>
  <p:slideViewPr>
    <p:cSldViewPr>
      <p:cViewPr varScale="1">
        <p:scale>
          <a:sx n="86" d="100"/>
          <a:sy n="8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55299" name="Rectangle 3"/>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3E19F1F-BCF2-445D-AB7A-22F88D5DFCB1}" type="datetimeFigureOut">
              <a:rPr lang="ru-RU"/>
              <a:pPr>
                <a:defRPr/>
              </a:pPr>
              <a:t>13.12.2020</a:t>
            </a:fld>
            <a:endParaRPr lang="ru-RU"/>
          </a:p>
        </p:txBody>
      </p:sp>
      <p:sp>
        <p:nvSpPr>
          <p:cNvPr id="2458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5302"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55303"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B99BC6D-A251-428A-9A5E-7E8C157CE7B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3DB398FB-0BB8-4645-BE8E-C1883C120262}" type="slidenum">
              <a:rPr lang="ru-RU"/>
              <a:pPr>
                <a:defRPr/>
              </a:pPr>
              <a:t>‹#›</a:t>
            </a:fld>
            <a:endParaRPr lang="ru-RU"/>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C0A5584-2DF3-42F2-9634-9C256E07B6DB}" type="slidenum">
              <a:rPr lang="ru-RU"/>
              <a:pPr>
                <a:defRPr/>
              </a:pPr>
              <a:t>‹#›</a:t>
            </a:fld>
            <a:endParaRPr lang="ru-RU"/>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88DF8EFF-EBC8-473C-9B65-750F963511FE}" type="slidenum">
              <a:rPr lang="ru-RU"/>
              <a:pPr>
                <a:defRPr/>
              </a:pPr>
              <a:t>‹#›</a:t>
            </a:fld>
            <a:endParaRPr lang="ru-RU"/>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26D37F2-C318-4C52-97AB-6C46AB2C3247}"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9CD059B4-ED72-4C16-B6C5-AB5012D0950C}" type="slidenum">
              <a:rPr lang="ru-RU"/>
              <a:pPr>
                <a:defRPr/>
              </a:pPr>
              <a:t>‹#›</a:t>
            </a:fld>
            <a:endParaRPr lang="ru-RU"/>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93AA9011-E7E0-40DF-BB60-4300CE763C56}" type="slidenum">
              <a:rPr lang="ru-RU"/>
              <a:pPr>
                <a:defRPr/>
              </a:pPr>
              <a:t>‹#›</a:t>
            </a:fld>
            <a:endParaRPr lang="ru-RU"/>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E633AA47-6CED-4143-8D4D-B302F1BC3B74}" type="slidenum">
              <a:rPr lang="ru-RU"/>
              <a:pPr>
                <a:defRPr/>
              </a:pPr>
              <a:t>‹#›</a:t>
            </a:fld>
            <a:endParaRPr lang="ru-RU"/>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B11C3AB3-F912-4433-9887-B675621330E2}" type="slidenum">
              <a:rPr lang="ru-RU"/>
              <a:pPr>
                <a:defRPr/>
              </a:pPr>
              <a:t>‹#›</a:t>
            </a:fld>
            <a:endParaRPr lang="ru-RU"/>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31967F12-997F-42DB-805C-4957DA9CF2ED}" type="slidenum">
              <a:rPr lang="ru-RU"/>
              <a:pPr>
                <a:defRPr/>
              </a:pPr>
              <a:t>‹#›</a:t>
            </a:fld>
            <a:endParaRPr lang="ru-RU"/>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ru-RU"/>
          </a:p>
        </p:txBody>
      </p:sp>
      <p:sp>
        <p:nvSpPr>
          <p:cNvPr id="3" name="Rectangle 5"/>
          <p:cNvSpPr>
            <a:spLocks noGrp="1" noChangeArrowheads="1"/>
          </p:cNvSpPr>
          <p:nvPr>
            <p:ph type="ftr" sz="quarter" idx="11"/>
          </p:nvPr>
        </p:nvSpPr>
        <p:spPr/>
        <p:txBody>
          <a:bodyPr/>
          <a:lstStyle>
            <a:lvl1pPr>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vl1pPr>
          </a:lstStyle>
          <a:p>
            <a:pPr>
              <a:defRPr/>
            </a:pPr>
            <a:fld id="{A17D982A-7B3F-4B91-9C73-CF19685E912F}" type="slidenum">
              <a:rPr lang="ru-RU"/>
              <a:pPr>
                <a:defRPr/>
              </a:pPr>
              <a:t>‹#›</a:t>
            </a:fld>
            <a:endParaRPr lang="ru-RU"/>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D8649764-51E9-41CE-9F58-8240E7BA5EC5}" type="slidenum">
              <a:rPr lang="ru-RU"/>
              <a:pPr>
                <a:defRPr/>
              </a:pPr>
              <a:t>‹#›</a:t>
            </a:fld>
            <a:endParaRPr lang="ru-RU"/>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92AC4634-8750-4455-8B72-4727E4515839}" type="slidenum">
              <a:rPr lang="ru-RU"/>
              <a:pPr>
                <a:defRPr/>
              </a:pPr>
              <a:t>‹#›</a:t>
            </a:fld>
            <a:endParaRPr lang="ru-RU"/>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chemeClr val="bg1"/>
            </a:gs>
            <a:gs pos="100000">
              <a:srgbClr val="99CC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AB11D6D-4AC2-4280-81F8-07D05710CC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64"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amp;kcy;&amp;acy;&amp;kcy; &amp;scy;&amp;dcy;&amp;iecy;&amp;lcy;&amp;acy;&amp;tcy;&amp;softcy; &amp;dcy;&amp;vcy;&amp;ucy;&amp;scy;&amp;pcy;&amp;acy;&amp;lcy;&amp;softcy;&amp;ncy;&amp;ucy;&amp;yucy; &amp;kcy;&amp;rcy;&amp;ocy;&amp;vcy;&amp;acy;&amp;tcy;&amp;softcy; &amp;scy;&amp;vcy;&amp;ocy;&amp;icy;&amp;mcy;&amp;icy; &amp;rcy;&amp;ucy;&amp;kcy;&amp;acy;&amp;mcy;&amp;icy; &amp;vcy;&amp;icy;&amp;dcy;&amp;iecy;&amp;ocy;"/>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
        <p:nvSpPr>
          <p:cNvPr id="13315" name="Rectangle 6"/>
          <p:cNvSpPr>
            <a:spLocks noChangeArrowheads="1"/>
          </p:cNvSpPr>
          <p:nvPr/>
        </p:nvSpPr>
        <p:spPr bwMode="auto">
          <a:xfrm>
            <a:off x="539750" y="1196975"/>
            <a:ext cx="8104216" cy="4185761"/>
          </a:xfrm>
          <a:prstGeom prst="rect">
            <a:avLst/>
          </a:prstGeom>
          <a:noFill/>
          <a:ln w="9525">
            <a:noFill/>
            <a:miter lim="800000"/>
            <a:headEnd/>
            <a:tailEnd/>
          </a:ln>
        </p:spPr>
        <p:txBody>
          <a:bodyPr wrap="square">
            <a:spAutoFit/>
          </a:bodyPr>
          <a:lstStyle/>
          <a:p>
            <a:r>
              <a:rPr lang="ru-RU" sz="3200" b="1" dirty="0" smtClean="0"/>
              <a:t>Семинар-практикум: «Развитие связной речи детей посредством использования сюжетных картин, серии сюжетных картин и игрушек».</a:t>
            </a:r>
            <a:endParaRPr lang="ru-RU" sz="3200" dirty="0" smtClean="0"/>
          </a:p>
          <a:p>
            <a:pPr algn="ctr"/>
            <a:endParaRPr lang="ru-RU" altLang="ru-RU" sz="4000" b="1" dirty="0">
              <a:solidFill>
                <a:srgbClr val="FF0066"/>
              </a:solidFill>
            </a:endParaRPr>
          </a:p>
          <a:p>
            <a:pPr algn="r"/>
            <a:r>
              <a:rPr lang="ru-RU" sz="1400" dirty="0" smtClean="0"/>
              <a:t>                                                          Структурное </a:t>
            </a:r>
            <a:r>
              <a:rPr lang="ru-RU" sz="1400" dirty="0" smtClean="0"/>
              <a:t>подразделение «Детский сад </a:t>
            </a:r>
            <a:r>
              <a:rPr lang="ru-RU" sz="1400" dirty="0" smtClean="0"/>
              <a:t>                                                                   комбинированного </a:t>
            </a:r>
            <a:r>
              <a:rPr lang="ru-RU" sz="1400" dirty="0" smtClean="0"/>
              <a:t>вида «Ягодка» </a:t>
            </a:r>
            <a:endParaRPr lang="ru-RU" sz="1400" dirty="0" smtClean="0"/>
          </a:p>
          <a:p>
            <a:pPr algn="r"/>
            <a:r>
              <a:rPr lang="ru-RU" sz="1400" dirty="0" smtClean="0"/>
              <a:t>Муниципального </a:t>
            </a:r>
            <a:r>
              <a:rPr lang="ru-RU" sz="1400" dirty="0" smtClean="0"/>
              <a:t>бюджетного дошкольного образовательного учреждения </a:t>
            </a:r>
            <a:endParaRPr lang="ru-RU" sz="1400" dirty="0" smtClean="0"/>
          </a:p>
          <a:p>
            <a:pPr algn="r"/>
            <a:r>
              <a:rPr lang="ru-RU" sz="1400" dirty="0" smtClean="0"/>
              <a:t>«</a:t>
            </a:r>
            <a:r>
              <a:rPr lang="ru-RU" sz="1400" dirty="0" smtClean="0"/>
              <a:t>Детский сад «Планета детства» комбинированного вида</a:t>
            </a:r>
            <a:r>
              <a:rPr lang="ru-RU" sz="1400" dirty="0" smtClean="0"/>
              <a:t>.»</a:t>
            </a:r>
          </a:p>
          <a:p>
            <a:pPr algn="r"/>
            <a:r>
              <a:rPr lang="ru-RU" sz="1400" dirty="0" smtClean="0"/>
              <a:t>Воспитатель </a:t>
            </a:r>
            <a:r>
              <a:rPr lang="ru-RU" sz="1400" dirty="0" err="1" smtClean="0"/>
              <a:t>подгот</a:t>
            </a:r>
            <a:r>
              <a:rPr lang="ru-RU" sz="1400" dirty="0" smtClean="0"/>
              <a:t>. группы: Панина Л.Н.</a:t>
            </a:r>
          </a:p>
          <a:p>
            <a:pPr algn="r"/>
            <a:endParaRPr lang="ru-RU" sz="1400" dirty="0" smtClean="0"/>
          </a:p>
          <a:p>
            <a:pPr algn="r"/>
            <a:endParaRPr lang="ru-RU" sz="1400" dirty="0"/>
          </a:p>
        </p:txBody>
      </p:sp>
      <p:sp>
        <p:nvSpPr>
          <p:cNvPr id="4" name="TextBox 3"/>
          <p:cNvSpPr txBox="1"/>
          <p:nvPr/>
        </p:nvSpPr>
        <p:spPr>
          <a:xfrm>
            <a:off x="3786182" y="6357958"/>
            <a:ext cx="785818" cy="369332"/>
          </a:xfrm>
          <a:prstGeom prst="rect">
            <a:avLst/>
          </a:prstGeom>
          <a:noFill/>
        </p:spPr>
        <p:txBody>
          <a:bodyPr wrap="square" rtlCol="0">
            <a:spAutoFit/>
          </a:bodyPr>
          <a:lstStyle/>
          <a:p>
            <a:r>
              <a:rPr lang="ru-RU" dirty="0" smtClean="0"/>
              <a:t>2020</a:t>
            </a:r>
            <a:endParaRPr lang="ru-RU" dirty="0"/>
          </a:p>
        </p:txBody>
      </p:sp>
    </p:spTree>
  </p:cSld>
  <p:clrMapOvr>
    <a:masterClrMapping/>
  </p:clrMapOvr>
  <p:transition advTm="2464">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214414" y="500042"/>
            <a:ext cx="7072362" cy="830997"/>
          </a:xfrm>
          <a:prstGeom prst="rect">
            <a:avLst/>
          </a:prstGeom>
          <a:noFill/>
        </p:spPr>
        <p:txBody>
          <a:bodyPr wrap="square" rtlCol="0">
            <a:spAutoFit/>
          </a:bodyPr>
          <a:lstStyle/>
          <a:p>
            <a:pPr algn="ctr"/>
            <a:r>
              <a:rPr lang="ru-RU" sz="2400" dirty="0" smtClean="0">
                <a:solidFill>
                  <a:srgbClr val="FF0000"/>
                </a:solidFill>
              </a:rPr>
              <a:t>Примерами картинок могут быть книжные иллюстрации.</a:t>
            </a:r>
            <a:endParaRPr lang="ru-RU" sz="2400" dirty="0">
              <a:solidFill>
                <a:srgbClr val="FF0000"/>
              </a:solidFill>
            </a:endParaRPr>
          </a:p>
        </p:txBody>
      </p:sp>
      <p:sp>
        <p:nvSpPr>
          <p:cNvPr id="6" name="TextBox 5"/>
          <p:cNvSpPr txBox="1"/>
          <p:nvPr/>
        </p:nvSpPr>
        <p:spPr>
          <a:xfrm>
            <a:off x="357158" y="1428737"/>
            <a:ext cx="3786214" cy="5355312"/>
          </a:xfrm>
          <a:prstGeom prst="rect">
            <a:avLst/>
          </a:prstGeom>
          <a:noFill/>
        </p:spPr>
        <p:txBody>
          <a:bodyPr wrap="square" rtlCol="0">
            <a:spAutoFit/>
          </a:bodyPr>
          <a:lstStyle/>
          <a:p>
            <a:r>
              <a:rPr lang="ru-RU" dirty="0" smtClean="0"/>
              <a:t>Еще одним распространенным средством развития монологической речи детей </a:t>
            </a:r>
          </a:p>
          <a:p>
            <a:r>
              <a:rPr lang="ru-RU" dirty="0" smtClean="0"/>
              <a:t>являются картины и картинки, которые могут широко использоваться как в специально организованной образовательной деятельности, так и в свободной деятельности детей.</a:t>
            </a:r>
          </a:p>
          <a:p>
            <a:r>
              <a:rPr lang="ru-RU" dirty="0" smtClean="0"/>
              <a:t>Картинка представляет собой изображение предметов, явлений, объектов, их </a:t>
            </a:r>
          </a:p>
          <a:p>
            <a:r>
              <a:rPr lang="ru-RU" dirty="0" smtClean="0"/>
              <a:t>взаимодействие. Она может быть как предметной, так и сюжетной. Примерами картинок могут быть книжные иллюстрации, отдельные рисунки, изображения на открытках и т. д.</a:t>
            </a:r>
            <a:endParaRPr lang="ru-RU" dirty="0"/>
          </a:p>
        </p:txBody>
      </p:sp>
      <p:pic>
        <p:nvPicPr>
          <p:cNvPr id="7" name="Рисунок 6" descr="IMG_20201211_161148.jpg"/>
          <p:cNvPicPr>
            <a:picLocks noChangeAspect="1"/>
          </p:cNvPicPr>
          <p:nvPr/>
        </p:nvPicPr>
        <p:blipFill>
          <a:blip r:embed="rId3" cstate="print"/>
          <a:stretch>
            <a:fillRect/>
          </a:stretch>
        </p:blipFill>
        <p:spPr>
          <a:xfrm>
            <a:off x="4143372" y="1285860"/>
            <a:ext cx="2725256" cy="3643314"/>
          </a:xfrm>
          <a:prstGeom prst="rect">
            <a:avLst/>
          </a:prstGeom>
        </p:spPr>
      </p:pic>
      <p:pic>
        <p:nvPicPr>
          <p:cNvPr id="8" name="Рисунок 7" descr="IMG_20201211_161208.jpg"/>
          <p:cNvPicPr>
            <a:picLocks noChangeAspect="1"/>
          </p:cNvPicPr>
          <p:nvPr/>
        </p:nvPicPr>
        <p:blipFill>
          <a:blip r:embed="rId4" cstate="print"/>
          <a:stretch>
            <a:fillRect/>
          </a:stretch>
        </p:blipFill>
        <p:spPr>
          <a:xfrm>
            <a:off x="6715140" y="3897397"/>
            <a:ext cx="2214578" cy="2960603"/>
          </a:xfrm>
          <a:prstGeom prst="rect">
            <a:avLst/>
          </a:prstGeom>
        </p:spPr>
      </p:pic>
    </p:spTree>
  </p:cSld>
  <p:clrMapOvr>
    <a:masterClrMapping/>
  </p:clrMapOvr>
  <p:transition advTm="2901">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57224" y="285728"/>
            <a:ext cx="7000924" cy="461665"/>
          </a:xfrm>
          <a:prstGeom prst="rect">
            <a:avLst/>
          </a:prstGeom>
          <a:noFill/>
        </p:spPr>
        <p:txBody>
          <a:bodyPr wrap="square" rtlCol="0">
            <a:spAutoFit/>
          </a:bodyPr>
          <a:lstStyle/>
          <a:p>
            <a:r>
              <a:rPr lang="ru-RU" sz="2400" dirty="0" smtClean="0">
                <a:solidFill>
                  <a:srgbClr val="FF0000"/>
                </a:solidFill>
              </a:rPr>
              <a:t>Произведения искусства «Золотая осень»</a:t>
            </a:r>
            <a:endParaRPr lang="ru-RU" sz="2400" dirty="0">
              <a:solidFill>
                <a:srgbClr val="FF0000"/>
              </a:solidFill>
            </a:endParaRPr>
          </a:p>
        </p:txBody>
      </p:sp>
      <p:sp>
        <p:nvSpPr>
          <p:cNvPr id="1028" name="Rectangle 4"/>
          <p:cNvSpPr>
            <a:spLocks noChangeArrowheads="1"/>
          </p:cNvSpPr>
          <p:nvPr/>
        </p:nvSpPr>
        <p:spPr bwMode="auto">
          <a:xfrm>
            <a:off x="428596" y="1200328"/>
            <a:ext cx="42148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mn-lt"/>
                <a:ea typeface="Times New Roman" pitchFamily="18" charset="0"/>
                <a:cs typeface="Arial" pitchFamily="34" charset="0"/>
              </a:rPr>
              <a:t>Картина рассматривается как произведение искусства, чаще всего </a:t>
            </a:r>
            <a:endParaRPr kumimoji="0" lang="ru-RU"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mn-lt"/>
                <a:ea typeface="Times New Roman" pitchFamily="18" charset="0"/>
                <a:cs typeface="Arial" pitchFamily="34" charset="0"/>
              </a:rPr>
              <a:t>живописи. Примерами могут служить: «Золотая осень» И. И. Левитана, «Девятый </a:t>
            </a:r>
            <a:endParaRPr kumimoji="0" lang="ru-RU"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mn-lt"/>
                <a:ea typeface="Times New Roman" pitchFamily="18" charset="0"/>
                <a:cs typeface="Arial" pitchFamily="34" charset="0"/>
              </a:rPr>
              <a:t>вал» И. К. Айвазовского, «Цветы и плоды» И. Т. </a:t>
            </a:r>
            <a:r>
              <a:rPr kumimoji="0" lang="ru-RU" b="0" i="0" u="none" strike="noStrike" cap="none" normalizeH="0" baseline="0" dirty="0" err="1" smtClean="0">
                <a:ln>
                  <a:noFill/>
                </a:ln>
                <a:solidFill>
                  <a:srgbClr val="000000"/>
                </a:solidFill>
                <a:effectLst/>
                <a:latin typeface="+mn-lt"/>
                <a:ea typeface="Times New Roman" pitchFamily="18" charset="0"/>
                <a:cs typeface="Arial" pitchFamily="34" charset="0"/>
              </a:rPr>
              <a:t>Хруцкого</a:t>
            </a:r>
            <a:r>
              <a:rPr kumimoji="0" lang="ru-RU" b="0" i="0" u="none" strike="noStrike" cap="none" normalizeH="0" baseline="0" dirty="0" smtClean="0">
                <a:ln>
                  <a:noFill/>
                </a:ln>
                <a:solidFill>
                  <a:srgbClr val="000000"/>
                </a:solidFill>
                <a:effectLst/>
                <a:latin typeface="+mn-lt"/>
                <a:ea typeface="Times New Roman" pitchFamily="18" charset="0"/>
                <a:cs typeface="Arial" pitchFamily="34" charset="0"/>
              </a:rPr>
              <a:t>, «Лес вечером» И. И. Шишкина и т. д.</a:t>
            </a:r>
            <a:endParaRPr kumimoji="0" lang="ru-RU" b="0" i="0" u="none" strike="noStrike" cap="none" normalizeH="0" baseline="0" dirty="0" smtClean="0">
              <a:ln>
                <a:noFill/>
              </a:ln>
              <a:solidFill>
                <a:schemeClr val="tx1"/>
              </a:solidFill>
              <a:effectLst/>
              <a:latin typeface="+mn-lt"/>
              <a:cs typeface="Arial" pitchFamily="34" charset="0"/>
            </a:endParaRPr>
          </a:p>
        </p:txBody>
      </p:sp>
      <p:pic>
        <p:nvPicPr>
          <p:cNvPr id="12" name="Рисунок 11" descr="IMG_20201211_160707.jpg"/>
          <p:cNvPicPr>
            <a:picLocks noChangeAspect="1"/>
          </p:cNvPicPr>
          <p:nvPr/>
        </p:nvPicPr>
        <p:blipFill>
          <a:blip r:embed="rId3" cstate="print"/>
          <a:stretch>
            <a:fillRect/>
          </a:stretch>
        </p:blipFill>
        <p:spPr>
          <a:xfrm>
            <a:off x="4786314" y="928670"/>
            <a:ext cx="4168067" cy="5572164"/>
          </a:xfrm>
          <a:prstGeom prst="rect">
            <a:avLst/>
          </a:prstGeom>
        </p:spPr>
      </p:pic>
      <p:pic>
        <p:nvPicPr>
          <p:cNvPr id="14" name="Picture 16" descr="&amp;Icy; &amp;Lcy;&amp;iecy;&amp;vcy;&amp;icy;&amp;tcy;&amp;acy;&amp;ncy; &amp;Zcy;&amp;ocy;&amp;lcy;&amp;ocy;&amp;tcy;&amp;acy;&amp;yacy; &amp;ocy;&amp;scy;&amp;iecy;&amp;ncy;&amp;softcy; - &amp;Rcy;&amp;iecy;&amp;fcy;&amp;iecy;&amp;rcy;&amp;acy;&amp;tcy;&amp;ycy; &amp;ocy;&amp;tcy; &amp;pcy;&amp;ocy;&amp;rcy;&amp;tcy;&amp;acy;&amp;lcy;&amp;acy; &quot;&amp;Zcy;&amp;ncy;&amp;acy;&amp;ncy;&amp;icy;&amp;iecy;&quot;"/>
          <p:cNvPicPr>
            <a:picLocks noChangeAspect="1" noChangeArrowheads="1"/>
          </p:cNvPicPr>
          <p:nvPr/>
        </p:nvPicPr>
        <p:blipFill>
          <a:blip r:embed="rId4" cstate="print"/>
          <a:srcRect/>
          <a:stretch>
            <a:fillRect/>
          </a:stretch>
        </p:blipFill>
        <p:spPr bwMode="auto">
          <a:xfrm>
            <a:off x="285720" y="3786190"/>
            <a:ext cx="4263582" cy="2724152"/>
          </a:xfrm>
          <a:prstGeom prst="rect">
            <a:avLst/>
          </a:prstGeom>
          <a:noFill/>
          <a:ln w="9525">
            <a:noFill/>
            <a:miter lim="800000"/>
            <a:headEnd/>
            <a:tailEnd/>
          </a:ln>
        </p:spPr>
      </p:pic>
    </p:spTree>
  </p:cSld>
  <p:clrMapOvr>
    <a:masterClrMapping/>
  </p:clrMapOvr>
  <p:transition advTm="3213">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57224" y="500042"/>
            <a:ext cx="6786610" cy="461665"/>
          </a:xfrm>
          <a:prstGeom prst="rect">
            <a:avLst/>
          </a:prstGeom>
          <a:noFill/>
        </p:spPr>
        <p:txBody>
          <a:bodyPr wrap="square" rtlCol="0">
            <a:spAutoFit/>
          </a:bodyPr>
          <a:lstStyle/>
          <a:p>
            <a:pPr algn="ctr"/>
            <a:r>
              <a:rPr lang="ru-RU" sz="2400" dirty="0" smtClean="0">
                <a:solidFill>
                  <a:srgbClr val="FF0000"/>
                </a:solidFill>
              </a:rPr>
              <a:t>Рассматривание картины «Ежи».</a:t>
            </a:r>
            <a:endParaRPr lang="ru-RU" sz="2400" dirty="0">
              <a:solidFill>
                <a:srgbClr val="FF0000"/>
              </a:solidFill>
            </a:endParaRPr>
          </a:p>
        </p:txBody>
      </p:sp>
      <p:sp>
        <p:nvSpPr>
          <p:cNvPr id="6" name="TextBox 5"/>
          <p:cNvSpPr txBox="1"/>
          <p:nvPr/>
        </p:nvSpPr>
        <p:spPr>
          <a:xfrm>
            <a:off x="5429256" y="928670"/>
            <a:ext cx="3571900" cy="5355312"/>
          </a:xfrm>
          <a:prstGeom prst="rect">
            <a:avLst/>
          </a:prstGeom>
          <a:noFill/>
        </p:spPr>
        <p:txBody>
          <a:bodyPr wrap="square" rtlCol="0">
            <a:spAutoFit/>
          </a:bodyPr>
          <a:lstStyle/>
          <a:p>
            <a:r>
              <a:rPr lang="ru-RU" dirty="0" smtClean="0"/>
              <a:t>Рассматривая картину «Ежи» П.С.Меньшиковой, дети могут сравнить ежа как персонажа картины с игрушкой. Педагог задает вопросы о внешних признаках ежа, по-</a:t>
            </a:r>
          </a:p>
          <a:p>
            <a:r>
              <a:rPr lang="ru-RU" dirty="0" smtClean="0"/>
              <a:t>том может спросить:</a:t>
            </a:r>
          </a:p>
          <a:p>
            <a:r>
              <a:rPr lang="ru-RU" dirty="0" smtClean="0"/>
              <a:t>А можем мы потрогать ежа на картине? Можем ли мы взять его на руки? </a:t>
            </a:r>
          </a:p>
          <a:p>
            <a:r>
              <a:rPr lang="ru-RU" dirty="0" smtClean="0"/>
              <a:t>Вместе с детьми педагог делает вывод о том, что на ежа на картине можно только </a:t>
            </a:r>
          </a:p>
          <a:p>
            <a:r>
              <a:rPr lang="ru-RU" dirty="0" smtClean="0"/>
              <a:t>смотреть, а ежа-игрушку можно потрогать, поиграть с ней. Обращается внимание </a:t>
            </a:r>
          </a:p>
          <a:p>
            <a:r>
              <a:rPr lang="ru-RU" dirty="0" smtClean="0"/>
              <a:t>детей на то, что ежик-игрушка совсем не колючий.</a:t>
            </a:r>
          </a:p>
          <a:p>
            <a:endParaRPr lang="ru-RU" dirty="0"/>
          </a:p>
        </p:txBody>
      </p:sp>
      <p:pic>
        <p:nvPicPr>
          <p:cNvPr id="7" name="Рисунок 6" descr="IMG_20201211_160046.jpg"/>
          <p:cNvPicPr>
            <a:picLocks noChangeAspect="1"/>
          </p:cNvPicPr>
          <p:nvPr/>
        </p:nvPicPr>
        <p:blipFill>
          <a:blip r:embed="rId3" cstate="print"/>
          <a:stretch>
            <a:fillRect/>
          </a:stretch>
        </p:blipFill>
        <p:spPr>
          <a:xfrm>
            <a:off x="2714612" y="928670"/>
            <a:ext cx="2564965" cy="3429024"/>
          </a:xfrm>
          <a:prstGeom prst="rect">
            <a:avLst/>
          </a:prstGeom>
        </p:spPr>
      </p:pic>
      <p:pic>
        <p:nvPicPr>
          <p:cNvPr id="8" name="Рисунок 7" descr="IMG_20201211_160051.jpg"/>
          <p:cNvPicPr>
            <a:picLocks noChangeAspect="1"/>
          </p:cNvPicPr>
          <p:nvPr/>
        </p:nvPicPr>
        <p:blipFill>
          <a:blip r:embed="rId4" cstate="print"/>
          <a:stretch>
            <a:fillRect/>
          </a:stretch>
        </p:blipFill>
        <p:spPr>
          <a:xfrm>
            <a:off x="785786" y="3429000"/>
            <a:ext cx="2458073" cy="3286124"/>
          </a:xfrm>
          <a:prstGeom prst="rect">
            <a:avLst/>
          </a:prstGeom>
        </p:spPr>
      </p:pic>
    </p:spTree>
  </p:cSld>
  <p:clrMapOvr>
    <a:masterClrMapping/>
  </p:clrMapOvr>
  <p:transition advTm="3260">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57224" y="428604"/>
            <a:ext cx="6786610" cy="461665"/>
          </a:xfrm>
          <a:prstGeom prst="rect">
            <a:avLst/>
          </a:prstGeom>
          <a:noFill/>
        </p:spPr>
        <p:txBody>
          <a:bodyPr wrap="square" rtlCol="0">
            <a:spAutoFit/>
          </a:bodyPr>
          <a:lstStyle/>
          <a:p>
            <a:pPr algn="ctr"/>
            <a:r>
              <a:rPr lang="ru-RU" sz="2400" dirty="0" smtClean="0">
                <a:solidFill>
                  <a:srgbClr val="FF0000"/>
                </a:solidFill>
              </a:rPr>
              <a:t>Картина «Зимние развлечения».</a:t>
            </a:r>
            <a:endParaRPr lang="ru-RU" sz="2400" dirty="0">
              <a:solidFill>
                <a:srgbClr val="FF0000"/>
              </a:solidFill>
            </a:endParaRPr>
          </a:p>
        </p:txBody>
      </p:sp>
      <p:sp>
        <p:nvSpPr>
          <p:cNvPr id="6" name="TextBox 5"/>
          <p:cNvSpPr txBox="1"/>
          <p:nvPr/>
        </p:nvSpPr>
        <p:spPr>
          <a:xfrm>
            <a:off x="714348" y="1428736"/>
            <a:ext cx="4071966" cy="2585323"/>
          </a:xfrm>
          <a:prstGeom prst="rect">
            <a:avLst/>
          </a:prstGeom>
          <a:noFill/>
        </p:spPr>
        <p:txBody>
          <a:bodyPr wrap="square" rtlCol="0">
            <a:spAutoFit/>
          </a:bodyPr>
          <a:lstStyle/>
          <a:p>
            <a:r>
              <a:rPr lang="ru-RU" dirty="0" smtClean="0"/>
              <a:t>В старшем дошкольном возрасте ставится задача не только понимания содержания картины, но и умение связно, последовательно описывать персонажей, их взаимоотношения, окружающие их предметы, использовать в высказываниях разно-</a:t>
            </a:r>
          </a:p>
          <a:p>
            <a:r>
              <a:rPr lang="ru-RU" dirty="0" smtClean="0"/>
              <a:t>образные языковые средства. </a:t>
            </a:r>
            <a:endParaRPr lang="ru-RU" dirty="0"/>
          </a:p>
        </p:txBody>
      </p:sp>
      <p:pic>
        <p:nvPicPr>
          <p:cNvPr id="7" name="Рисунок 6" descr="IMG_20201211_160127.jpg"/>
          <p:cNvPicPr>
            <a:picLocks noChangeAspect="1"/>
          </p:cNvPicPr>
          <p:nvPr/>
        </p:nvPicPr>
        <p:blipFill>
          <a:blip r:embed="rId3" cstate="print"/>
          <a:stretch>
            <a:fillRect/>
          </a:stretch>
        </p:blipFill>
        <p:spPr>
          <a:xfrm>
            <a:off x="4857752" y="1214422"/>
            <a:ext cx="3857652" cy="5214974"/>
          </a:xfrm>
          <a:prstGeom prst="rect">
            <a:avLst/>
          </a:prstGeom>
        </p:spPr>
      </p:pic>
    </p:spTree>
  </p:cSld>
  <p:clrMapOvr>
    <a:masterClrMapping/>
  </p:clrMapOvr>
  <p:transition advTm="3120">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500166" y="642918"/>
            <a:ext cx="5857916" cy="461665"/>
          </a:xfrm>
          <a:prstGeom prst="rect">
            <a:avLst/>
          </a:prstGeom>
          <a:noFill/>
        </p:spPr>
        <p:txBody>
          <a:bodyPr wrap="square" rtlCol="0">
            <a:spAutoFit/>
          </a:bodyPr>
          <a:lstStyle/>
          <a:p>
            <a:pPr algn="ctr"/>
            <a:r>
              <a:rPr lang="ru-RU" sz="2400" dirty="0" smtClean="0">
                <a:solidFill>
                  <a:srgbClr val="FF0000"/>
                </a:solidFill>
              </a:rPr>
              <a:t>Серии картинок</a:t>
            </a:r>
            <a:endParaRPr lang="ru-RU" sz="2400" dirty="0">
              <a:solidFill>
                <a:srgbClr val="FF0000"/>
              </a:solidFill>
            </a:endParaRPr>
          </a:p>
        </p:txBody>
      </p:sp>
      <p:sp>
        <p:nvSpPr>
          <p:cNvPr id="6" name="TextBox 5"/>
          <p:cNvSpPr txBox="1"/>
          <p:nvPr/>
        </p:nvSpPr>
        <p:spPr>
          <a:xfrm>
            <a:off x="285720" y="1428736"/>
            <a:ext cx="3500462" cy="1477328"/>
          </a:xfrm>
          <a:prstGeom prst="rect">
            <a:avLst/>
          </a:prstGeom>
          <a:noFill/>
        </p:spPr>
        <p:txBody>
          <a:bodyPr wrap="square" rtlCol="0">
            <a:spAutoFit/>
          </a:bodyPr>
          <a:lstStyle/>
          <a:p>
            <a:r>
              <a:rPr lang="ru-RU" dirty="0" smtClean="0"/>
              <a:t>Можно использовать коллективное рассказывание </a:t>
            </a:r>
            <a:r>
              <a:rPr lang="ru-RU" dirty="0" smtClean="0"/>
              <a:t>по серии </a:t>
            </a:r>
            <a:r>
              <a:rPr lang="ru-RU" dirty="0" smtClean="0"/>
              <a:t>сюжетных картин, </a:t>
            </a:r>
          </a:p>
          <a:p>
            <a:r>
              <a:rPr lang="ru-RU" dirty="0" smtClean="0"/>
              <a:t>когда первая картина открыта, а две остальные закрыты.</a:t>
            </a:r>
            <a:endParaRPr lang="ru-RU" dirty="0"/>
          </a:p>
        </p:txBody>
      </p:sp>
      <p:pic>
        <p:nvPicPr>
          <p:cNvPr id="7" name="Рисунок 6" descr="IMG_20201211_160443.jpg"/>
          <p:cNvPicPr>
            <a:picLocks noChangeAspect="1"/>
          </p:cNvPicPr>
          <p:nvPr/>
        </p:nvPicPr>
        <p:blipFill>
          <a:blip r:embed="rId3" cstate="print"/>
          <a:stretch>
            <a:fillRect/>
          </a:stretch>
        </p:blipFill>
        <p:spPr>
          <a:xfrm>
            <a:off x="5000628" y="1071546"/>
            <a:ext cx="3929090" cy="5252682"/>
          </a:xfrm>
          <a:prstGeom prst="rect">
            <a:avLst/>
          </a:prstGeom>
        </p:spPr>
      </p:pic>
      <p:pic>
        <p:nvPicPr>
          <p:cNvPr id="8" name="Рисунок 7" descr="IMG_20201211_160244.jpg"/>
          <p:cNvPicPr>
            <a:picLocks noChangeAspect="1"/>
          </p:cNvPicPr>
          <p:nvPr/>
        </p:nvPicPr>
        <p:blipFill>
          <a:blip r:embed="rId4" cstate="print"/>
          <a:stretch>
            <a:fillRect/>
          </a:stretch>
        </p:blipFill>
        <p:spPr>
          <a:xfrm>
            <a:off x="214283" y="3286124"/>
            <a:ext cx="2071701" cy="3314698"/>
          </a:xfrm>
          <a:prstGeom prst="rect">
            <a:avLst/>
          </a:prstGeom>
        </p:spPr>
      </p:pic>
      <p:pic>
        <p:nvPicPr>
          <p:cNvPr id="9" name="Рисунок 8" descr="IMG_20201211_160342.jpg"/>
          <p:cNvPicPr>
            <a:picLocks noChangeAspect="1"/>
          </p:cNvPicPr>
          <p:nvPr/>
        </p:nvPicPr>
        <p:blipFill>
          <a:blip r:embed="rId5" cstate="print"/>
          <a:stretch>
            <a:fillRect/>
          </a:stretch>
        </p:blipFill>
        <p:spPr>
          <a:xfrm>
            <a:off x="2357422" y="3286124"/>
            <a:ext cx="2500330" cy="3342616"/>
          </a:xfrm>
          <a:prstGeom prst="rect">
            <a:avLst/>
          </a:prstGeom>
        </p:spPr>
      </p:pic>
    </p:spTree>
  </p:cSld>
  <p:clrMapOvr>
    <a:masterClrMapping/>
  </p:clrMapOvr>
  <p:transition advTm="3541">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000100" y="357166"/>
            <a:ext cx="5715040" cy="461665"/>
          </a:xfrm>
          <a:prstGeom prst="rect">
            <a:avLst/>
          </a:prstGeom>
          <a:noFill/>
        </p:spPr>
        <p:txBody>
          <a:bodyPr wrap="square" rtlCol="0">
            <a:spAutoFit/>
          </a:bodyPr>
          <a:lstStyle/>
          <a:p>
            <a:pPr algn="ctr"/>
            <a:r>
              <a:rPr lang="ru-RU" sz="2400" dirty="0" smtClean="0">
                <a:solidFill>
                  <a:srgbClr val="FF0000"/>
                </a:solidFill>
              </a:rPr>
              <a:t>Творческие рассказы-повествования.</a:t>
            </a:r>
            <a:endParaRPr lang="ru-RU" sz="2400" dirty="0">
              <a:solidFill>
                <a:srgbClr val="FF0000"/>
              </a:solidFill>
            </a:endParaRPr>
          </a:p>
        </p:txBody>
      </p:sp>
      <p:sp>
        <p:nvSpPr>
          <p:cNvPr id="6" name="TextBox 5"/>
          <p:cNvSpPr txBox="1"/>
          <p:nvPr/>
        </p:nvSpPr>
        <p:spPr>
          <a:xfrm>
            <a:off x="928662" y="1500174"/>
            <a:ext cx="4500594" cy="1477328"/>
          </a:xfrm>
          <a:prstGeom prst="rect">
            <a:avLst/>
          </a:prstGeom>
          <a:noFill/>
        </p:spPr>
        <p:txBody>
          <a:bodyPr wrap="square" rtlCol="0">
            <a:spAutoFit/>
          </a:bodyPr>
          <a:lstStyle/>
          <a:p>
            <a:r>
              <a:rPr lang="ru-RU" dirty="0" smtClean="0"/>
              <a:t>Им предлагается придумать, например, то, что могло случиться </a:t>
            </a:r>
          </a:p>
          <a:p>
            <a:r>
              <a:rPr lang="ru-RU" dirty="0" smtClean="0"/>
              <a:t>до того, как Таня пришла в детский сад (картина О.И.Соловьева «Новенькая»). </a:t>
            </a:r>
          </a:p>
          <a:p>
            <a:endParaRPr lang="ru-RU" dirty="0"/>
          </a:p>
        </p:txBody>
      </p:sp>
      <p:pic>
        <p:nvPicPr>
          <p:cNvPr id="7" name="Рисунок 6" descr="IMG_20201211_160534.jpg"/>
          <p:cNvPicPr>
            <a:picLocks noChangeAspect="1"/>
          </p:cNvPicPr>
          <p:nvPr/>
        </p:nvPicPr>
        <p:blipFill>
          <a:blip r:embed="rId3" cstate="print"/>
          <a:stretch>
            <a:fillRect/>
          </a:stretch>
        </p:blipFill>
        <p:spPr>
          <a:xfrm>
            <a:off x="714348" y="2643182"/>
            <a:ext cx="3045877" cy="4071942"/>
          </a:xfrm>
          <a:prstGeom prst="rect">
            <a:avLst/>
          </a:prstGeom>
        </p:spPr>
      </p:pic>
      <p:pic>
        <p:nvPicPr>
          <p:cNvPr id="8" name="Рисунок 7" descr="IMG_20201211_160536.jpg"/>
          <p:cNvPicPr>
            <a:picLocks noChangeAspect="1"/>
          </p:cNvPicPr>
          <p:nvPr/>
        </p:nvPicPr>
        <p:blipFill>
          <a:blip r:embed="rId4" cstate="print"/>
          <a:stretch>
            <a:fillRect/>
          </a:stretch>
        </p:blipFill>
        <p:spPr>
          <a:xfrm>
            <a:off x="4071934" y="2714620"/>
            <a:ext cx="2992441" cy="4000504"/>
          </a:xfrm>
          <a:prstGeom prst="rect">
            <a:avLst/>
          </a:prstGeom>
        </p:spPr>
      </p:pic>
    </p:spTree>
  </p:cSld>
  <p:clrMapOvr>
    <a:masterClrMapping/>
  </p:clrMapOvr>
  <p:transition advTm="3151">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endParaRPr lang="ru-RU" altLang="ru-RU" smtClean="0"/>
          </a:p>
        </p:txBody>
      </p:sp>
      <p:pic>
        <p:nvPicPr>
          <p:cNvPr id="18435"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6" name="Rectangle 4"/>
          <p:cNvSpPr>
            <a:spLocks noChangeArrowheads="1"/>
          </p:cNvSpPr>
          <p:nvPr/>
        </p:nvSpPr>
        <p:spPr bwMode="auto">
          <a:xfrm>
            <a:off x="468313" y="404813"/>
            <a:ext cx="8135937" cy="3743325"/>
          </a:xfrm>
          <a:prstGeom prst="rect">
            <a:avLst/>
          </a:prstGeom>
          <a:noFill/>
          <a:ln w="9525">
            <a:noFill/>
            <a:miter lim="800000"/>
            <a:headEnd/>
            <a:tailEnd/>
          </a:ln>
        </p:spPr>
        <p:txBody>
          <a:bodyPr>
            <a:spAutoFit/>
          </a:bodyPr>
          <a:lstStyle/>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p:txBody>
      </p:sp>
      <p:sp>
        <p:nvSpPr>
          <p:cNvPr id="18437" name="Rectangle 5"/>
          <p:cNvSpPr>
            <a:spLocks noChangeArrowheads="1"/>
          </p:cNvSpPr>
          <p:nvPr/>
        </p:nvSpPr>
        <p:spPr bwMode="auto">
          <a:xfrm>
            <a:off x="611188" y="404813"/>
            <a:ext cx="7921625" cy="579437"/>
          </a:xfrm>
          <a:prstGeom prst="rect">
            <a:avLst/>
          </a:prstGeom>
          <a:noFill/>
          <a:ln w="9525">
            <a:noFill/>
            <a:miter lim="800000"/>
            <a:headEnd/>
            <a:tailEnd/>
          </a:ln>
        </p:spPr>
        <p:txBody>
          <a:bodyPr>
            <a:spAutoFit/>
          </a:bodyPr>
          <a:lstStyle/>
          <a:p>
            <a:pPr algn="ctr"/>
            <a:endParaRPr lang="ru-RU" altLang="ru-RU" sz="3200"/>
          </a:p>
        </p:txBody>
      </p:sp>
      <p:sp>
        <p:nvSpPr>
          <p:cNvPr id="18438" name="Rectangle 8"/>
          <p:cNvSpPr>
            <a:spLocks noChangeArrowheads="1"/>
          </p:cNvSpPr>
          <p:nvPr/>
        </p:nvSpPr>
        <p:spPr bwMode="auto">
          <a:xfrm>
            <a:off x="395288" y="260350"/>
            <a:ext cx="8280400" cy="4708981"/>
          </a:xfrm>
          <a:prstGeom prst="rect">
            <a:avLst/>
          </a:prstGeom>
          <a:noFill/>
          <a:ln w="9525">
            <a:noFill/>
            <a:miter lim="800000"/>
            <a:headEnd/>
            <a:tailEnd/>
          </a:ln>
        </p:spPr>
        <p:txBody>
          <a:bodyPr>
            <a:spAutoFit/>
          </a:bodyPr>
          <a:lstStyle/>
          <a:p>
            <a:pPr algn="ctr"/>
            <a:r>
              <a:rPr lang="ru-RU" altLang="ru-RU" sz="2400" b="1" dirty="0" smtClean="0">
                <a:solidFill>
                  <a:srgbClr val="FF3300"/>
                </a:solidFill>
              </a:rPr>
              <a:t>Языковые средства выразительности</a:t>
            </a:r>
          </a:p>
          <a:p>
            <a:pPr algn="ctr"/>
            <a:endParaRPr lang="ru-RU" altLang="ru-RU" sz="2400" b="1" dirty="0" smtClean="0">
              <a:solidFill>
                <a:srgbClr val="FF3300"/>
              </a:solidFill>
            </a:endParaRPr>
          </a:p>
          <a:p>
            <a:r>
              <a:rPr lang="ru-RU" sz="2800" dirty="0" smtClean="0"/>
              <a:t>рассказывание по картинам широко используется </a:t>
            </a:r>
            <a:r>
              <a:rPr lang="ru-RU" sz="2800" dirty="0" smtClean="0"/>
              <a:t>на занятиях </a:t>
            </a:r>
          </a:p>
          <a:p>
            <a:r>
              <a:rPr lang="ru-RU" sz="2800" dirty="0" smtClean="0"/>
              <a:t>по развитию речи детей. Благодаря этому дети учатся воспринимать сюжет картины, </a:t>
            </a:r>
          </a:p>
          <a:p>
            <a:r>
              <a:rPr lang="ru-RU" sz="2800" dirty="0" smtClean="0"/>
              <a:t>выделять персонажей, описывать их свойства, внешние признаки, поступки. В дальнейшем ребенок уже самостоятельно может сочинять рассказ по </a:t>
            </a:r>
            <a:r>
              <a:rPr lang="ru-RU" sz="2800" dirty="0" smtClean="0"/>
              <a:t>картине</a:t>
            </a:r>
            <a:r>
              <a:rPr lang="ru-RU" sz="2800" dirty="0" smtClean="0"/>
              <a:t>, активно используя при этом языковые средства выразительности.</a:t>
            </a:r>
            <a:endParaRPr lang="ru-RU" sz="2800" dirty="0"/>
          </a:p>
        </p:txBody>
      </p:sp>
    </p:spTree>
  </p:cSld>
  <p:clrMapOvr>
    <a:masterClrMapping/>
  </p:clrMapOvr>
  <p:transition advTm="2386">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
        <p:nvSpPr>
          <p:cNvPr id="21507" name="Rectangle 13"/>
          <p:cNvSpPr>
            <a:spLocks noChangeArrowheads="1"/>
          </p:cNvSpPr>
          <p:nvPr/>
        </p:nvSpPr>
        <p:spPr bwMode="auto">
          <a:xfrm>
            <a:off x="250825" y="260350"/>
            <a:ext cx="4392613" cy="3749675"/>
          </a:xfrm>
          <a:prstGeom prst="rect">
            <a:avLst/>
          </a:prstGeom>
          <a:noFill/>
          <a:ln w="9525">
            <a:noFill/>
            <a:miter lim="800000"/>
            <a:headEnd/>
            <a:tailEnd/>
          </a:ln>
        </p:spPr>
        <p:txBody>
          <a:bodyPr>
            <a:spAutoFit/>
          </a:bodyPr>
          <a:lstStyle/>
          <a:p>
            <a:r>
              <a:rPr lang="ru-RU" altLang="ru-RU" sz="2000" b="1" dirty="0" smtClean="0">
                <a:solidFill>
                  <a:schemeClr val="accent2"/>
                </a:solidFill>
              </a:rPr>
              <a:t>Повествовательный </a:t>
            </a:r>
            <a:r>
              <a:rPr lang="ru-RU" altLang="ru-RU" sz="2000" b="1" dirty="0">
                <a:solidFill>
                  <a:schemeClr val="accent2"/>
                </a:solidFill>
              </a:rPr>
              <a:t>рассказ по сюжетной картине:</a:t>
            </a:r>
            <a:r>
              <a:rPr lang="ru-RU" altLang="ru-RU" sz="2000" dirty="0"/>
              <a:t> ребенок придумывает  начало </a:t>
            </a:r>
          </a:p>
          <a:p>
            <a:r>
              <a:rPr lang="ru-RU" altLang="ru-RU" sz="2000" dirty="0"/>
              <a:t>и конец к изображенному</a:t>
            </a:r>
          </a:p>
          <a:p>
            <a:r>
              <a:rPr lang="ru-RU" altLang="ru-RU" sz="2000" dirty="0"/>
              <a:t>на картине эпизоду. </a:t>
            </a:r>
          </a:p>
          <a:p>
            <a:r>
              <a:rPr lang="ru-RU" altLang="ru-RU" sz="2000" dirty="0"/>
              <a:t>Ему требуется не только осмыслить содержание картины, передать его, </a:t>
            </a:r>
          </a:p>
          <a:p>
            <a:r>
              <a:rPr lang="ru-RU" altLang="ru-RU" sz="2000" dirty="0"/>
              <a:t>но и с помощью воображения создать предшествующие и последующие события.</a:t>
            </a:r>
            <a:br>
              <a:rPr lang="ru-RU" altLang="ru-RU" sz="2000" dirty="0"/>
            </a:br>
            <a:endParaRPr lang="ru-RU" altLang="ru-RU" sz="2000" dirty="0"/>
          </a:p>
        </p:txBody>
      </p:sp>
      <p:pic>
        <p:nvPicPr>
          <p:cNvPr id="2" name="Picture 3"/>
          <p:cNvPicPr>
            <a:picLocks noChangeAspect="1" noChangeArrowheads="1"/>
          </p:cNvPicPr>
          <p:nvPr/>
        </p:nvPicPr>
        <p:blipFill>
          <a:blip r:embed="rId3" cstate="print">
            <a:extLst/>
          </a:blip>
          <a:srcRect/>
          <a:stretch>
            <a:fillRect/>
          </a:stretch>
        </p:blipFill>
        <p:spPr bwMode="auto">
          <a:xfrm>
            <a:off x="4678599" y="437940"/>
            <a:ext cx="3802819" cy="31521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21509" name="Rectangle 15"/>
          <p:cNvSpPr>
            <a:spLocks noChangeArrowheads="1"/>
          </p:cNvSpPr>
          <p:nvPr/>
        </p:nvSpPr>
        <p:spPr bwMode="auto">
          <a:xfrm>
            <a:off x="323850" y="3644900"/>
            <a:ext cx="7993063" cy="830997"/>
          </a:xfrm>
          <a:prstGeom prst="rect">
            <a:avLst/>
          </a:prstGeom>
          <a:noFill/>
          <a:ln w="9525">
            <a:noFill/>
            <a:miter lim="800000"/>
            <a:headEnd/>
            <a:tailEnd/>
          </a:ln>
        </p:spPr>
        <p:txBody>
          <a:bodyPr>
            <a:spAutoFit/>
          </a:bodyPr>
          <a:lstStyle/>
          <a:p>
            <a:r>
              <a:rPr lang="ru-RU" altLang="ru-RU" sz="2000" b="1" dirty="0" smtClean="0">
                <a:solidFill>
                  <a:schemeClr val="accent2"/>
                </a:solidFill>
              </a:rPr>
              <a:t> </a:t>
            </a:r>
            <a:r>
              <a:rPr lang="ru-RU" altLang="ru-RU" sz="2000" b="1" dirty="0">
                <a:solidFill>
                  <a:schemeClr val="accent2"/>
                </a:solidFill>
              </a:rPr>
              <a:t>Описание пейзажной картины и натюрморта.</a:t>
            </a:r>
            <a:r>
              <a:rPr lang="ru-RU" altLang="ru-RU" sz="2400" b="1" dirty="0"/>
              <a:t> </a:t>
            </a:r>
            <a:br>
              <a:rPr lang="ru-RU" altLang="ru-RU" sz="2400" b="1" dirty="0"/>
            </a:br>
            <a:endParaRPr lang="ru-RU" altLang="ru-RU" sz="2400" b="1" dirty="0"/>
          </a:p>
        </p:txBody>
      </p:sp>
      <p:pic>
        <p:nvPicPr>
          <p:cNvPr id="21510" name="Picture 16" descr="&amp;Icy; &amp;Lcy;&amp;iecy;&amp;vcy;&amp;icy;&amp;tcy;&amp;acy;&amp;ncy; &amp;Zcy;&amp;ocy;&amp;lcy;&amp;ocy;&amp;tcy;&amp;acy;&amp;yacy; &amp;ocy;&amp;scy;&amp;iecy;&amp;ncy;&amp;softcy; - &amp;Rcy;&amp;iecy;&amp;fcy;&amp;iecy;&amp;rcy;&amp;acy;&amp;tcy;&amp;ycy; &amp;ocy;&amp;tcy; &amp;pcy;&amp;ocy;&amp;rcy;&amp;tcy;&amp;acy;&amp;lcy;&amp;acy; &quot;&amp;Zcy;&amp;ncy;&amp;acy;&amp;ncy;&amp;icy;&amp;iecy;&quot;"/>
          <p:cNvPicPr>
            <a:picLocks noChangeAspect="1" noChangeArrowheads="1"/>
          </p:cNvPicPr>
          <p:nvPr/>
        </p:nvPicPr>
        <p:blipFill>
          <a:blip r:embed="rId4" cstate="print"/>
          <a:srcRect/>
          <a:stretch>
            <a:fillRect/>
          </a:stretch>
        </p:blipFill>
        <p:spPr bwMode="auto">
          <a:xfrm>
            <a:off x="323850" y="4076700"/>
            <a:ext cx="3816350" cy="2438400"/>
          </a:xfrm>
          <a:prstGeom prst="rect">
            <a:avLst/>
          </a:prstGeom>
          <a:noFill/>
          <a:ln w="9525">
            <a:noFill/>
            <a:miter lim="800000"/>
            <a:headEnd/>
            <a:tailEnd/>
          </a:ln>
        </p:spPr>
      </p:pic>
      <p:pic>
        <p:nvPicPr>
          <p:cNvPr id="21511" name="Picture 19" descr="&amp;Scy;&amp;kcy;&amp;acy;&amp;chcy;&amp;acy;&amp;tcy;&amp;softcy; &amp;kcy;&amp;ocy;&amp;ncy;&amp;chcy;&amp;acy;&amp;lcy;&amp;ocy;&amp;vcy;&amp;scy;&amp;kcy;&amp;icy;&amp;jcy; &amp;kcy;&amp;acy;&amp;rcy;&amp;tcy;&amp;icy;&amp;ncy;&amp;ycy; &amp;kcy;&amp;acy;&amp;rcy;&amp;tcy;&amp;icy;&amp;ncy;&amp;kcy;&amp;icy; &amp;icy; &amp;fcy;&amp;ocy;&amp;tcy;&amp;ocy; &amp;ncy;&amp;acy; &amp;tcy;&amp;iecy;&amp;lcy;&amp;iecy;&amp;fcy;&amp;ocy;&amp;ncy; &amp;bcy;&amp;iecy;&amp;scy;&amp;pcy;&amp;lcy;&amp;acy;&amp;tcy;&amp;ncy;&amp;ocy;"/>
          <p:cNvPicPr>
            <a:picLocks noChangeAspect="1" noChangeArrowheads="1"/>
          </p:cNvPicPr>
          <p:nvPr/>
        </p:nvPicPr>
        <p:blipFill>
          <a:blip r:embed="rId5" cstate="print"/>
          <a:srcRect/>
          <a:stretch>
            <a:fillRect/>
          </a:stretch>
        </p:blipFill>
        <p:spPr bwMode="auto">
          <a:xfrm>
            <a:off x="5076825" y="4076700"/>
            <a:ext cx="3527425" cy="2468563"/>
          </a:xfrm>
          <a:prstGeom prst="rect">
            <a:avLst/>
          </a:prstGeom>
          <a:noFill/>
          <a:ln w="9525">
            <a:noFill/>
            <a:miter lim="800000"/>
            <a:headEnd/>
            <a:tailEnd/>
          </a:ln>
        </p:spPr>
      </p:pic>
      <p:pic>
        <p:nvPicPr>
          <p:cNvPr id="8" name="Picture 16" descr="&amp;Icy; &amp;Lcy;&amp;iecy;&amp;vcy;&amp;icy;&amp;tcy;&amp;acy;&amp;ncy; &amp;Zcy;&amp;ocy;&amp;lcy;&amp;ocy;&amp;tcy;&amp;acy;&amp;yacy; &amp;ocy;&amp;scy;&amp;iecy;&amp;ncy;&amp;softcy; - &amp;Rcy;&amp;iecy;&amp;fcy;&amp;iecy;&amp;rcy;&amp;acy;&amp;tcy;&amp;ycy; &amp;ocy;&amp;tcy; &amp;pcy;&amp;ocy;&amp;rcy;&amp;tcy;&amp;acy;&amp;lcy;&amp;acy; &quot;&amp;Zcy;&amp;ncy;&amp;acy;&amp;ncy;&amp;icy;&amp;iecy;&quot;"/>
          <p:cNvPicPr>
            <a:picLocks noChangeAspect="1" noChangeArrowheads="1"/>
          </p:cNvPicPr>
          <p:nvPr/>
        </p:nvPicPr>
        <p:blipFill>
          <a:blip r:embed="rId4" cstate="print"/>
          <a:srcRect/>
          <a:stretch>
            <a:fillRect/>
          </a:stretch>
        </p:blipFill>
        <p:spPr bwMode="auto">
          <a:xfrm>
            <a:off x="285720" y="4071942"/>
            <a:ext cx="3816350" cy="2438400"/>
          </a:xfrm>
          <a:prstGeom prst="rect">
            <a:avLst/>
          </a:prstGeom>
          <a:noFill/>
          <a:ln w="9525">
            <a:noFill/>
            <a:miter lim="800000"/>
            <a:headEnd/>
            <a:tailEnd/>
          </a:ln>
        </p:spPr>
      </p:pic>
    </p:spTree>
  </p:cSld>
  <p:clrMapOvr>
    <a:masterClrMapping/>
  </p:clrMapOvr>
  <p:transition advTm="3104">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
        <p:nvSpPr>
          <p:cNvPr id="23556" name="Rectangle 4"/>
          <p:cNvSpPr>
            <a:spLocks noChangeArrowheads="1"/>
          </p:cNvSpPr>
          <p:nvPr/>
        </p:nvSpPr>
        <p:spPr bwMode="auto">
          <a:xfrm>
            <a:off x="611188" y="549275"/>
            <a:ext cx="7921625" cy="701675"/>
          </a:xfrm>
          <a:prstGeom prst="rect">
            <a:avLst/>
          </a:prstGeom>
          <a:noFill/>
          <a:ln w="9525">
            <a:noFill/>
            <a:miter lim="800000"/>
            <a:headEnd/>
            <a:tailEnd/>
          </a:ln>
        </p:spPr>
        <p:txBody>
          <a:bodyPr>
            <a:spAutoFit/>
          </a:bodyPr>
          <a:lstStyle/>
          <a:p>
            <a:pPr algn="ctr"/>
            <a:r>
              <a:rPr lang="ru-RU" altLang="ru-RU" sz="4000" b="1">
                <a:solidFill>
                  <a:srgbClr val="FF3300"/>
                </a:solidFill>
              </a:rPr>
              <a:t>СПАСИБО ЗА ВНИМАНИЕ!</a:t>
            </a:r>
          </a:p>
        </p:txBody>
      </p:sp>
      <p:pic>
        <p:nvPicPr>
          <p:cNvPr id="5" name="Рисунок 4" descr="IMG_20201211_160617.jpg"/>
          <p:cNvPicPr>
            <a:picLocks noChangeAspect="1"/>
          </p:cNvPicPr>
          <p:nvPr/>
        </p:nvPicPr>
        <p:blipFill>
          <a:blip r:embed="rId3" cstate="print"/>
          <a:stretch>
            <a:fillRect/>
          </a:stretch>
        </p:blipFill>
        <p:spPr>
          <a:xfrm>
            <a:off x="2007053" y="1232423"/>
            <a:ext cx="4208021" cy="5268412"/>
          </a:xfrm>
          <a:prstGeom prst="rect">
            <a:avLst/>
          </a:prstGeom>
        </p:spPr>
      </p:pic>
    </p:spTree>
  </p:cSld>
  <p:clrMapOvr>
    <a:masterClrMapping/>
  </p:clrMapOvr>
  <p:transition advTm="2043">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endParaRPr lang="ru-RU" altLang="ru-RU" smtClean="0"/>
          </a:p>
        </p:txBody>
      </p:sp>
      <p:pic>
        <p:nvPicPr>
          <p:cNvPr id="14339" name="Picture 5"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Rectangle 6"/>
          <p:cNvSpPr>
            <a:spLocks noChangeArrowheads="1"/>
          </p:cNvSpPr>
          <p:nvPr/>
        </p:nvSpPr>
        <p:spPr bwMode="auto">
          <a:xfrm>
            <a:off x="468313" y="260350"/>
            <a:ext cx="8135937" cy="5703888"/>
          </a:xfrm>
          <a:prstGeom prst="rect">
            <a:avLst/>
          </a:prstGeom>
          <a:noFill/>
          <a:ln w="9525">
            <a:noFill/>
            <a:miter lim="800000"/>
            <a:headEnd/>
            <a:tailEnd/>
          </a:ln>
        </p:spPr>
        <p:txBody>
          <a:bodyPr>
            <a:spAutoFit/>
          </a:bodyPr>
          <a:lstStyle/>
          <a:p>
            <a:endParaRPr lang="ru-RU" altLang="ru-RU" sz="3200" b="1" dirty="0"/>
          </a:p>
          <a:p>
            <a:pPr algn="ctr"/>
            <a:r>
              <a:rPr lang="ru-RU" altLang="ru-RU" sz="2800" b="1" dirty="0"/>
              <a:t>Одним из средств развития связной речи является рассказывание по картине, об этом говорили многие педагоги и психологи: Е. И.Тихеева, </a:t>
            </a:r>
            <a:r>
              <a:rPr lang="ru-RU" altLang="ru-RU" sz="2800" b="1" dirty="0" smtClean="0"/>
              <a:t>А. А. Леонтьева, </a:t>
            </a:r>
            <a:r>
              <a:rPr lang="ru-RU" altLang="ru-RU" sz="2800" b="1" dirty="0" smtClean="0"/>
              <a:t> </a:t>
            </a:r>
            <a:endParaRPr lang="ru-RU" altLang="ru-RU" sz="2800" b="1" dirty="0"/>
          </a:p>
          <a:p>
            <a:pPr algn="ctr"/>
            <a:r>
              <a:rPr lang="ru-RU" altLang="ru-RU" sz="2800" b="1" dirty="0"/>
              <a:t>В. С.Мухина, С. Л</a:t>
            </a:r>
            <a:r>
              <a:rPr lang="ru-RU" altLang="ru-RU" sz="2800" b="1" dirty="0" smtClean="0"/>
              <a:t>. Рубинштейн</a:t>
            </a:r>
            <a:r>
              <a:rPr lang="ru-RU" altLang="ru-RU" sz="2800" b="1" dirty="0"/>
              <a:t>, </a:t>
            </a:r>
          </a:p>
          <a:p>
            <a:pPr algn="ctr"/>
            <a:r>
              <a:rPr lang="ru-RU" altLang="ru-RU" sz="2800" b="1" dirty="0"/>
              <a:t>А. </a:t>
            </a:r>
            <a:r>
              <a:rPr lang="ru-RU" altLang="ru-RU" sz="2800" b="1" dirty="0" smtClean="0"/>
              <a:t>А. </a:t>
            </a:r>
            <a:r>
              <a:rPr lang="ru-RU" altLang="ru-RU" sz="2800" b="1" dirty="0" err="1" smtClean="0"/>
              <a:t>Люблинская</a:t>
            </a:r>
            <a:r>
              <a:rPr lang="ru-RU" altLang="ru-RU" sz="2800" b="1" dirty="0" smtClean="0"/>
              <a:t>, </a:t>
            </a:r>
            <a:r>
              <a:rPr lang="ru-RU" altLang="ru-RU" sz="2800" b="1" smtClean="0"/>
              <a:t>А. Р</a:t>
            </a:r>
            <a:r>
              <a:rPr lang="ru-RU" altLang="ru-RU" sz="2800" b="1" dirty="0" smtClean="0"/>
              <a:t>. </a:t>
            </a:r>
            <a:r>
              <a:rPr lang="ru-RU" altLang="ru-RU" sz="2800" b="1" dirty="0" err="1" smtClean="0"/>
              <a:t>Лурия</a:t>
            </a:r>
            <a:r>
              <a:rPr lang="ru-RU" altLang="ru-RU" sz="2800" b="1" dirty="0" smtClean="0"/>
              <a:t>.</a:t>
            </a:r>
            <a:endParaRPr lang="ru-RU" altLang="ru-RU" sz="2800" b="1" dirty="0"/>
          </a:p>
          <a:p>
            <a:pPr algn="ctr"/>
            <a:r>
              <a:rPr lang="ru-RU" altLang="ru-RU" sz="2800" b="1" dirty="0"/>
              <a:t>Темой рассказывания по серии сюжетных картин в разное время занимались такие ученые как Н. </a:t>
            </a:r>
            <a:r>
              <a:rPr lang="ru-RU" altLang="ru-RU" sz="2800" b="1" dirty="0" err="1"/>
              <a:t>Н.Поддъяков</a:t>
            </a:r>
            <a:r>
              <a:rPr lang="ru-RU" altLang="ru-RU" sz="2800" b="1" dirty="0"/>
              <a:t>, </a:t>
            </a:r>
            <a:r>
              <a:rPr lang="ru-RU" altLang="ru-RU" sz="2800" b="1" dirty="0" smtClean="0"/>
              <a:t>Д.Н. Ушаков</a:t>
            </a:r>
            <a:r>
              <a:rPr lang="ru-RU" altLang="ru-RU" sz="2800" b="1" dirty="0" smtClean="0"/>
              <a:t> </a:t>
            </a:r>
            <a:endParaRPr lang="ru-RU" altLang="ru-RU" sz="2800" b="1" dirty="0"/>
          </a:p>
          <a:p>
            <a:pPr algn="ctr"/>
            <a:r>
              <a:rPr lang="ru-RU" altLang="ru-RU" sz="2800" b="1" dirty="0"/>
              <a:t>и другие.</a:t>
            </a:r>
          </a:p>
          <a:p>
            <a:pPr algn="ctr"/>
            <a:endParaRPr lang="ru-RU" altLang="ru-RU" sz="2800" b="1" dirty="0"/>
          </a:p>
          <a:p>
            <a:endParaRPr lang="ru-RU" altLang="ru-RU" sz="2800" b="1" dirty="0"/>
          </a:p>
        </p:txBody>
      </p:sp>
    </p:spTree>
  </p:cSld>
  <p:clrMapOvr>
    <a:masterClrMapping/>
  </p:clrMapOvr>
  <p:transition advTm="2044">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p:txBody>
          <a:bodyPr/>
          <a:lstStyle/>
          <a:p>
            <a:endParaRPr lang="ru-RU" altLang="ru-RU" smtClean="0"/>
          </a:p>
        </p:txBody>
      </p:sp>
      <p:pic>
        <p:nvPicPr>
          <p:cNvPr id="15363"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4" name="Rectangle 4"/>
          <p:cNvSpPr>
            <a:spLocks noChangeArrowheads="1"/>
          </p:cNvSpPr>
          <p:nvPr/>
        </p:nvSpPr>
        <p:spPr bwMode="auto">
          <a:xfrm>
            <a:off x="468313" y="404813"/>
            <a:ext cx="8135937" cy="3743325"/>
          </a:xfrm>
          <a:prstGeom prst="rect">
            <a:avLst/>
          </a:prstGeom>
          <a:noFill/>
          <a:ln w="9525">
            <a:noFill/>
            <a:miter lim="800000"/>
            <a:headEnd/>
            <a:tailEnd/>
          </a:ln>
        </p:spPr>
        <p:txBody>
          <a:bodyPr>
            <a:spAutoFit/>
          </a:bodyPr>
          <a:lstStyle/>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a:p>
            <a:endParaRPr lang="ru-RU" altLang="ru-RU" sz="2400" b="1"/>
          </a:p>
        </p:txBody>
      </p:sp>
      <p:sp>
        <p:nvSpPr>
          <p:cNvPr id="15365" name="Rectangle 5"/>
          <p:cNvSpPr>
            <a:spLocks noChangeArrowheads="1"/>
          </p:cNvSpPr>
          <p:nvPr/>
        </p:nvSpPr>
        <p:spPr bwMode="auto">
          <a:xfrm>
            <a:off x="611188" y="404813"/>
            <a:ext cx="7921625" cy="6186309"/>
          </a:xfrm>
          <a:prstGeom prst="rect">
            <a:avLst/>
          </a:prstGeom>
          <a:noFill/>
          <a:ln w="9525">
            <a:noFill/>
            <a:miter lim="800000"/>
            <a:headEnd/>
            <a:tailEnd/>
          </a:ln>
        </p:spPr>
        <p:txBody>
          <a:bodyPr>
            <a:spAutoFit/>
          </a:bodyPr>
          <a:lstStyle/>
          <a:p>
            <a:pPr algn="ctr"/>
            <a:r>
              <a:rPr lang="ru-RU" altLang="ru-RU" sz="3200" b="1" dirty="0">
                <a:solidFill>
                  <a:srgbClr val="FF3300"/>
                </a:solidFill>
              </a:rPr>
              <a:t>Актуальность и значение</a:t>
            </a:r>
          </a:p>
          <a:p>
            <a:pPr algn="ctr"/>
            <a:endParaRPr lang="ru-RU" altLang="ru-RU" sz="2800" b="1" dirty="0"/>
          </a:p>
          <a:p>
            <a:pPr algn="ctr"/>
            <a:r>
              <a:rPr lang="ru-RU" altLang="ru-RU" sz="2800" dirty="0"/>
              <a:t>В основе рассказывания по картине лежит восприятие детьми окружающей жизни. Картина не только расширяет и углубляет детские представления об  общественных  и природных явлениях, но и воздействует на эмоции детей, вызывает интерес к рассказыванию, побуждает говорить даже молчаливых и застенчивых. </a:t>
            </a:r>
            <a:r>
              <a:rPr lang="ru-RU" altLang="ru-RU" sz="2800" dirty="0" smtClean="0"/>
              <a:t>Работа ведется постепенно, в каждой возрастной группе, начиная с самых маленьких, проявляются элементы усложнения и расширения знаний в области развития речи ребенка.</a:t>
            </a:r>
            <a:endParaRPr lang="ru-RU" altLang="ru-RU" sz="2800" dirty="0"/>
          </a:p>
        </p:txBody>
      </p:sp>
    </p:spTree>
  </p:cSld>
  <p:clrMapOvr>
    <a:masterClrMapping/>
  </p:clrMapOvr>
  <p:transition advTm="219">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
        <p:nvSpPr>
          <p:cNvPr id="16387" name="Rectangle 5"/>
          <p:cNvSpPr>
            <a:spLocks noChangeArrowheads="1"/>
          </p:cNvSpPr>
          <p:nvPr/>
        </p:nvSpPr>
        <p:spPr bwMode="auto">
          <a:xfrm>
            <a:off x="611188" y="404813"/>
            <a:ext cx="7921625" cy="579437"/>
          </a:xfrm>
          <a:prstGeom prst="rect">
            <a:avLst/>
          </a:prstGeom>
          <a:noFill/>
          <a:ln w="9525">
            <a:noFill/>
            <a:miter lim="800000"/>
            <a:headEnd/>
            <a:tailEnd/>
          </a:ln>
        </p:spPr>
        <p:txBody>
          <a:bodyPr>
            <a:spAutoFit/>
          </a:bodyPr>
          <a:lstStyle/>
          <a:p>
            <a:pPr algn="ctr"/>
            <a:endParaRPr lang="ru-RU" altLang="ru-RU" sz="3200"/>
          </a:p>
        </p:txBody>
      </p:sp>
      <p:sp>
        <p:nvSpPr>
          <p:cNvPr id="16388" name="Rectangle 6"/>
          <p:cNvSpPr>
            <a:spLocks noChangeArrowheads="1"/>
          </p:cNvSpPr>
          <p:nvPr/>
        </p:nvSpPr>
        <p:spPr bwMode="auto">
          <a:xfrm>
            <a:off x="179388" y="188913"/>
            <a:ext cx="8785225" cy="457200"/>
          </a:xfrm>
          <a:prstGeom prst="rect">
            <a:avLst/>
          </a:prstGeom>
          <a:noFill/>
          <a:ln w="9525">
            <a:noFill/>
            <a:miter lim="800000"/>
            <a:headEnd/>
            <a:tailEnd/>
          </a:ln>
        </p:spPr>
        <p:txBody>
          <a:bodyPr>
            <a:spAutoFit/>
          </a:bodyPr>
          <a:lstStyle/>
          <a:p>
            <a:pPr algn="ctr"/>
            <a:r>
              <a:rPr lang="ru-RU" altLang="ru-RU" sz="2400" b="1" dirty="0" smtClean="0">
                <a:solidFill>
                  <a:srgbClr val="FF3300"/>
                </a:solidFill>
              </a:rPr>
              <a:t>Знакомство с новой игрушкой.</a:t>
            </a:r>
            <a:endParaRPr lang="ru-RU" altLang="ru-RU" sz="2400" b="1" dirty="0">
              <a:solidFill>
                <a:srgbClr val="FF3300"/>
              </a:solidFill>
            </a:endParaRPr>
          </a:p>
        </p:txBody>
      </p:sp>
      <p:sp>
        <p:nvSpPr>
          <p:cNvPr id="16389" name="Rectangle 13"/>
          <p:cNvSpPr>
            <a:spLocks noChangeArrowheads="1"/>
          </p:cNvSpPr>
          <p:nvPr/>
        </p:nvSpPr>
        <p:spPr bwMode="auto">
          <a:xfrm>
            <a:off x="250824" y="1000108"/>
            <a:ext cx="5678497" cy="1477328"/>
          </a:xfrm>
          <a:prstGeom prst="rect">
            <a:avLst/>
          </a:prstGeom>
          <a:noFill/>
          <a:ln w="9525">
            <a:noFill/>
            <a:miter lim="800000"/>
            <a:headEnd/>
            <a:tailEnd/>
          </a:ln>
        </p:spPr>
        <p:txBody>
          <a:bodyPr wrap="square">
            <a:spAutoFit/>
          </a:bodyPr>
          <a:lstStyle/>
          <a:p>
            <a:r>
              <a:rPr lang="ru-RU" dirty="0" smtClean="0"/>
              <a:t>В младшем дошкольном возрасте педагоги учат детей сосредоточиваться на од-</a:t>
            </a:r>
          </a:p>
          <a:p>
            <a:r>
              <a:rPr lang="ru-RU" dirty="0" smtClean="0"/>
              <a:t>ной игрушке. В специально организованной образовательной деятельности воспитатель знакомит детей с новой игрушкой. </a:t>
            </a:r>
            <a:endParaRPr lang="ru-RU" altLang="ru-RU" dirty="0"/>
          </a:p>
        </p:txBody>
      </p:sp>
      <p:sp>
        <p:nvSpPr>
          <p:cNvPr id="16390" name="Rectangle 14"/>
          <p:cNvSpPr>
            <a:spLocks noChangeArrowheads="1"/>
          </p:cNvSpPr>
          <p:nvPr/>
        </p:nvSpPr>
        <p:spPr bwMode="auto">
          <a:xfrm>
            <a:off x="250825" y="3714753"/>
            <a:ext cx="4465638" cy="2246769"/>
          </a:xfrm>
          <a:prstGeom prst="rect">
            <a:avLst/>
          </a:prstGeom>
          <a:noFill/>
          <a:ln w="9525">
            <a:noFill/>
            <a:miter lim="800000"/>
            <a:headEnd/>
            <a:tailEnd/>
          </a:ln>
        </p:spPr>
        <p:txBody>
          <a:bodyPr wrap="square">
            <a:spAutoFit/>
          </a:bodyPr>
          <a:lstStyle/>
          <a:p>
            <a:r>
              <a:rPr lang="ru-RU" sz="2000" dirty="0" smtClean="0"/>
              <a:t>Обыграть процесс появления игрушки очень </a:t>
            </a:r>
          </a:p>
          <a:p>
            <a:r>
              <a:rPr lang="ru-RU" sz="2000" dirty="0" smtClean="0"/>
              <a:t>просто, можно использовать сюрпризный момент, например, педагог вносит коробку </a:t>
            </a:r>
          </a:p>
          <a:p>
            <a:r>
              <a:rPr lang="ru-RU" sz="2000" dirty="0" smtClean="0"/>
              <a:t>или сумку с лежащей в ней игрушкой.</a:t>
            </a:r>
            <a:endParaRPr lang="ru-RU" altLang="ru-RU" sz="2000" dirty="0"/>
          </a:p>
        </p:txBody>
      </p:sp>
      <p:pic>
        <p:nvPicPr>
          <p:cNvPr id="9" name="Рисунок 8" descr="IMG_20201211_160832.jpg"/>
          <p:cNvPicPr>
            <a:picLocks noChangeAspect="1"/>
          </p:cNvPicPr>
          <p:nvPr/>
        </p:nvPicPr>
        <p:blipFill>
          <a:blip r:embed="rId3" cstate="print"/>
          <a:stretch>
            <a:fillRect/>
          </a:stretch>
        </p:blipFill>
        <p:spPr>
          <a:xfrm>
            <a:off x="4143372" y="3714752"/>
            <a:ext cx="2674266" cy="3000397"/>
          </a:xfrm>
          <a:prstGeom prst="rect">
            <a:avLst/>
          </a:prstGeom>
        </p:spPr>
      </p:pic>
      <p:pic>
        <p:nvPicPr>
          <p:cNvPr id="10" name="Рисунок 9" descr="IMG_20201211_160819.jpg"/>
          <p:cNvPicPr>
            <a:picLocks noChangeAspect="1"/>
          </p:cNvPicPr>
          <p:nvPr/>
        </p:nvPicPr>
        <p:blipFill>
          <a:blip r:embed="rId4" cstate="print"/>
          <a:stretch>
            <a:fillRect/>
          </a:stretch>
        </p:blipFill>
        <p:spPr>
          <a:xfrm>
            <a:off x="6429388" y="571480"/>
            <a:ext cx="2351199" cy="3143248"/>
          </a:xfrm>
          <a:prstGeom prst="rect">
            <a:avLst/>
          </a:prstGeom>
        </p:spPr>
      </p:pic>
    </p:spTree>
  </p:cSld>
  <p:clrMapOvr>
    <a:masterClrMapping/>
  </p:clrMapOvr>
  <p:transition advTm="4149">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Rectangle 7"/>
          <p:cNvSpPr>
            <a:spLocks noChangeArrowheads="1"/>
          </p:cNvSpPr>
          <p:nvPr/>
        </p:nvSpPr>
        <p:spPr bwMode="auto">
          <a:xfrm>
            <a:off x="323850" y="0"/>
            <a:ext cx="8391554" cy="2308324"/>
          </a:xfrm>
          <a:prstGeom prst="rect">
            <a:avLst/>
          </a:prstGeom>
          <a:noFill/>
          <a:ln w="9525">
            <a:noFill/>
            <a:miter lim="800000"/>
            <a:headEnd/>
            <a:tailEnd/>
          </a:ln>
        </p:spPr>
        <p:txBody>
          <a:bodyPr wrap="square">
            <a:spAutoFit/>
          </a:bodyPr>
          <a:lstStyle/>
          <a:p>
            <a:endParaRPr lang="ru-RU" altLang="ru-RU" b="1" dirty="0">
              <a:solidFill>
                <a:schemeClr val="accent2"/>
              </a:solidFill>
            </a:endParaRPr>
          </a:p>
          <a:p>
            <a:r>
              <a:rPr lang="ru-RU" dirty="0" smtClean="0"/>
              <a:t>Возможен и другой вариант, когда игрушка приходит к детям в гости на чай, поиграть или просто познакомиться. Тогда педагог проводит дидактические игры или упражнения на знакомство, тем самым повышая речевую активность детей, прежде всего диалогическое взаимодействие. Для развития речи детей, педагог может предложить игру «Напоим куклу Катю чаем». Кукла Катя пришла в гости к ребятам. Педагог предлагает детям напоить куклу Катю чаем:</a:t>
            </a:r>
            <a:endParaRPr lang="ru-RU" altLang="ru-RU" dirty="0"/>
          </a:p>
        </p:txBody>
      </p:sp>
      <p:pic>
        <p:nvPicPr>
          <p:cNvPr id="9" name="Рисунок 8" descr="IMG_20201211_161006.jpg"/>
          <p:cNvPicPr>
            <a:picLocks noChangeAspect="1"/>
          </p:cNvPicPr>
          <p:nvPr/>
        </p:nvPicPr>
        <p:blipFill>
          <a:blip r:embed="rId3" cstate="print"/>
          <a:stretch>
            <a:fillRect/>
          </a:stretch>
        </p:blipFill>
        <p:spPr>
          <a:xfrm>
            <a:off x="571472" y="2180610"/>
            <a:ext cx="2857520" cy="3820134"/>
          </a:xfrm>
          <a:prstGeom prst="rect">
            <a:avLst/>
          </a:prstGeom>
        </p:spPr>
      </p:pic>
      <p:pic>
        <p:nvPicPr>
          <p:cNvPr id="10" name="Рисунок 9" descr="IMG_20201211_161014.jpg"/>
          <p:cNvPicPr>
            <a:picLocks noChangeAspect="1"/>
          </p:cNvPicPr>
          <p:nvPr/>
        </p:nvPicPr>
        <p:blipFill>
          <a:blip r:embed="rId4" cstate="print"/>
          <a:stretch>
            <a:fillRect/>
          </a:stretch>
        </p:blipFill>
        <p:spPr>
          <a:xfrm>
            <a:off x="4929190" y="2143116"/>
            <a:ext cx="2832149" cy="3786214"/>
          </a:xfrm>
          <a:prstGeom prst="rect">
            <a:avLst/>
          </a:prstGeom>
        </p:spPr>
      </p:pic>
    </p:spTree>
  </p:cSld>
  <p:clrMapOvr>
    <a:masterClrMapping/>
  </p:clrMapOvr>
  <p:transition advTm="2386">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142976" y="785794"/>
            <a:ext cx="6929486" cy="523220"/>
          </a:xfrm>
          <a:prstGeom prst="rect">
            <a:avLst/>
          </a:prstGeom>
          <a:noFill/>
        </p:spPr>
        <p:txBody>
          <a:bodyPr wrap="square" rtlCol="0">
            <a:spAutoFit/>
          </a:bodyPr>
          <a:lstStyle/>
          <a:p>
            <a:r>
              <a:rPr lang="ru-RU" sz="2800" dirty="0" smtClean="0">
                <a:solidFill>
                  <a:srgbClr val="FF0000"/>
                </a:solidFill>
              </a:rPr>
              <a:t>Рассматривание игрушек в группе</a:t>
            </a:r>
            <a:endParaRPr lang="ru-RU" sz="2800" dirty="0">
              <a:solidFill>
                <a:srgbClr val="FF0000"/>
              </a:solidFill>
            </a:endParaRPr>
          </a:p>
        </p:txBody>
      </p:sp>
      <p:sp>
        <p:nvSpPr>
          <p:cNvPr id="7" name="TextBox 6"/>
          <p:cNvSpPr txBox="1"/>
          <p:nvPr/>
        </p:nvSpPr>
        <p:spPr>
          <a:xfrm>
            <a:off x="500034" y="1357298"/>
            <a:ext cx="3643338" cy="3754874"/>
          </a:xfrm>
          <a:prstGeom prst="rect">
            <a:avLst/>
          </a:prstGeom>
          <a:noFill/>
        </p:spPr>
        <p:txBody>
          <a:bodyPr wrap="square" rtlCol="0">
            <a:spAutoFit/>
          </a:bodyPr>
          <a:lstStyle/>
          <a:p>
            <a:r>
              <a:rPr lang="ru-RU" sz="2000" dirty="0" smtClean="0"/>
              <a:t>Возможно рассматривание игрушек в группе, тогда с помощью вопросов педагога: «Какая игрушка нравится тебе больше всего? Как она выглядит?» и т.п., дети составляют высказывания из 2–3 предложений. Например, –Это зайчик. Белый зайчик. Зайчик добрый, хороший.</a:t>
            </a:r>
          </a:p>
          <a:p>
            <a:endParaRPr lang="ru-RU" dirty="0"/>
          </a:p>
        </p:txBody>
      </p:sp>
      <p:pic>
        <p:nvPicPr>
          <p:cNvPr id="8" name="Рисунок 7" descr="IMG_20201211_161412.jpg"/>
          <p:cNvPicPr>
            <a:picLocks noChangeAspect="1"/>
          </p:cNvPicPr>
          <p:nvPr/>
        </p:nvPicPr>
        <p:blipFill>
          <a:blip r:embed="rId3" cstate="print"/>
          <a:stretch>
            <a:fillRect/>
          </a:stretch>
        </p:blipFill>
        <p:spPr>
          <a:xfrm>
            <a:off x="4071934" y="1285860"/>
            <a:ext cx="2564964" cy="3429024"/>
          </a:xfrm>
          <a:prstGeom prst="rect">
            <a:avLst/>
          </a:prstGeom>
        </p:spPr>
      </p:pic>
      <p:pic>
        <p:nvPicPr>
          <p:cNvPr id="9" name="Рисунок 8" descr="IMG_20201211_161419.jpg"/>
          <p:cNvPicPr>
            <a:picLocks noChangeAspect="1"/>
          </p:cNvPicPr>
          <p:nvPr/>
        </p:nvPicPr>
        <p:blipFill>
          <a:blip r:embed="rId4" cstate="print"/>
          <a:stretch>
            <a:fillRect/>
          </a:stretch>
        </p:blipFill>
        <p:spPr>
          <a:xfrm>
            <a:off x="6339949" y="3429000"/>
            <a:ext cx="2404654" cy="3214710"/>
          </a:xfrm>
          <a:prstGeom prst="rect">
            <a:avLst/>
          </a:prstGeom>
        </p:spPr>
      </p:pic>
    </p:spTree>
  </p:cSld>
  <p:clrMapOvr>
    <a:masterClrMapping/>
  </p:clrMapOvr>
  <p:transition advTm="3135">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571472" y="428604"/>
            <a:ext cx="7072362" cy="523220"/>
          </a:xfrm>
          <a:prstGeom prst="rect">
            <a:avLst/>
          </a:prstGeom>
          <a:noFill/>
        </p:spPr>
        <p:txBody>
          <a:bodyPr wrap="square" rtlCol="0">
            <a:spAutoFit/>
          </a:bodyPr>
          <a:lstStyle/>
          <a:p>
            <a:pPr algn="ctr"/>
            <a:r>
              <a:rPr lang="ru-RU" sz="2800" dirty="0" smtClean="0">
                <a:solidFill>
                  <a:srgbClr val="FF0000"/>
                </a:solidFill>
              </a:rPr>
              <a:t>Игрушки разные по содержанию</a:t>
            </a:r>
            <a:endParaRPr lang="ru-RU" sz="2800" dirty="0">
              <a:solidFill>
                <a:srgbClr val="FF0000"/>
              </a:solidFill>
            </a:endParaRPr>
          </a:p>
        </p:txBody>
      </p:sp>
      <p:sp>
        <p:nvSpPr>
          <p:cNvPr id="6" name="TextBox 5"/>
          <p:cNvSpPr txBox="1"/>
          <p:nvPr/>
        </p:nvSpPr>
        <p:spPr>
          <a:xfrm>
            <a:off x="2357422" y="1357298"/>
            <a:ext cx="2928958" cy="830997"/>
          </a:xfrm>
          <a:prstGeom prst="rect">
            <a:avLst/>
          </a:prstGeom>
          <a:noFill/>
        </p:spPr>
        <p:txBody>
          <a:bodyPr wrap="square" rtlCol="0">
            <a:spAutoFit/>
          </a:bodyPr>
          <a:lstStyle/>
          <a:p>
            <a:r>
              <a:rPr lang="ru-RU" sz="2400" dirty="0" smtClean="0">
                <a:solidFill>
                  <a:srgbClr val="FFC000"/>
                </a:solidFill>
              </a:rPr>
              <a:t>большая </a:t>
            </a:r>
            <a:r>
              <a:rPr lang="ru-RU" sz="2400" dirty="0" smtClean="0">
                <a:solidFill>
                  <a:srgbClr val="FFC000"/>
                </a:solidFill>
              </a:rPr>
              <a:t>желтая </a:t>
            </a:r>
            <a:r>
              <a:rPr lang="ru-RU" sz="2400" dirty="0" smtClean="0">
                <a:solidFill>
                  <a:srgbClr val="FFC000"/>
                </a:solidFill>
              </a:rPr>
              <a:t>машина</a:t>
            </a:r>
            <a:r>
              <a:rPr lang="ru-RU" dirty="0" smtClean="0">
                <a:solidFill>
                  <a:srgbClr val="FFC000"/>
                </a:solidFill>
              </a:rPr>
              <a:t>.</a:t>
            </a:r>
            <a:endParaRPr lang="ru-RU" dirty="0">
              <a:solidFill>
                <a:srgbClr val="FFC000"/>
              </a:solidFill>
            </a:endParaRPr>
          </a:p>
        </p:txBody>
      </p:sp>
      <p:sp>
        <p:nvSpPr>
          <p:cNvPr id="7" name="TextBox 6"/>
          <p:cNvSpPr txBox="1"/>
          <p:nvPr/>
        </p:nvSpPr>
        <p:spPr>
          <a:xfrm>
            <a:off x="3571868" y="4714884"/>
            <a:ext cx="3071834" cy="830997"/>
          </a:xfrm>
          <a:prstGeom prst="rect">
            <a:avLst/>
          </a:prstGeom>
          <a:noFill/>
        </p:spPr>
        <p:txBody>
          <a:bodyPr wrap="square" rtlCol="0">
            <a:spAutoFit/>
          </a:bodyPr>
          <a:lstStyle/>
          <a:p>
            <a:r>
              <a:rPr lang="ru-RU" sz="2400" dirty="0" smtClean="0">
                <a:solidFill>
                  <a:srgbClr val="0070C0"/>
                </a:solidFill>
              </a:rPr>
              <a:t>маленькая кукла Катя</a:t>
            </a:r>
            <a:endParaRPr lang="ru-RU" sz="2400" dirty="0">
              <a:solidFill>
                <a:srgbClr val="0070C0"/>
              </a:solidFill>
            </a:endParaRPr>
          </a:p>
        </p:txBody>
      </p:sp>
      <p:pic>
        <p:nvPicPr>
          <p:cNvPr id="8" name="Рисунок 7" descr="IMG_20201211_160931.jpg"/>
          <p:cNvPicPr>
            <a:picLocks noChangeAspect="1"/>
          </p:cNvPicPr>
          <p:nvPr/>
        </p:nvPicPr>
        <p:blipFill>
          <a:blip r:embed="rId3" cstate="print"/>
          <a:stretch>
            <a:fillRect/>
          </a:stretch>
        </p:blipFill>
        <p:spPr>
          <a:xfrm>
            <a:off x="785786" y="2571744"/>
            <a:ext cx="2564946" cy="3429000"/>
          </a:xfrm>
          <a:prstGeom prst="rect">
            <a:avLst/>
          </a:prstGeom>
        </p:spPr>
      </p:pic>
      <p:pic>
        <p:nvPicPr>
          <p:cNvPr id="9" name="Рисунок 8" descr="IMG_20201211_160914.jpg"/>
          <p:cNvPicPr>
            <a:picLocks noChangeAspect="1"/>
          </p:cNvPicPr>
          <p:nvPr/>
        </p:nvPicPr>
        <p:blipFill>
          <a:blip r:embed="rId4" cstate="print"/>
          <a:stretch>
            <a:fillRect/>
          </a:stretch>
        </p:blipFill>
        <p:spPr>
          <a:xfrm>
            <a:off x="5286380" y="857232"/>
            <a:ext cx="2885567" cy="3857628"/>
          </a:xfrm>
          <a:prstGeom prst="rect">
            <a:avLst/>
          </a:prstGeom>
        </p:spPr>
      </p:pic>
    </p:spTree>
  </p:cSld>
  <p:clrMapOvr>
    <a:masterClrMapping/>
  </p:clrMapOvr>
  <p:transition advTm="2839">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57224" y="642918"/>
            <a:ext cx="7500990" cy="954107"/>
          </a:xfrm>
          <a:prstGeom prst="rect">
            <a:avLst/>
          </a:prstGeom>
          <a:noFill/>
        </p:spPr>
        <p:txBody>
          <a:bodyPr wrap="square" rtlCol="0">
            <a:spAutoFit/>
          </a:bodyPr>
          <a:lstStyle/>
          <a:p>
            <a:pPr algn="ctr"/>
            <a:r>
              <a:rPr lang="ru-RU" sz="2800" dirty="0" smtClean="0">
                <a:solidFill>
                  <a:srgbClr val="FF0000"/>
                </a:solidFill>
              </a:rPr>
              <a:t>Загадки по образцу воспитателя (рассматривание игрушки).</a:t>
            </a:r>
            <a:endParaRPr lang="ru-RU" sz="2800" dirty="0">
              <a:solidFill>
                <a:srgbClr val="FF0000"/>
              </a:solidFill>
            </a:endParaRPr>
          </a:p>
        </p:txBody>
      </p:sp>
      <p:pic>
        <p:nvPicPr>
          <p:cNvPr id="6" name="Рисунок 5" descr="IMG_20201211_161345.jpg"/>
          <p:cNvPicPr>
            <a:picLocks noChangeAspect="1"/>
          </p:cNvPicPr>
          <p:nvPr/>
        </p:nvPicPr>
        <p:blipFill>
          <a:blip r:embed="rId3" cstate="print"/>
          <a:stretch>
            <a:fillRect/>
          </a:stretch>
        </p:blipFill>
        <p:spPr>
          <a:xfrm>
            <a:off x="2643174" y="1500174"/>
            <a:ext cx="3850831" cy="5148060"/>
          </a:xfrm>
          <a:prstGeom prst="rect">
            <a:avLst/>
          </a:prstGeom>
        </p:spPr>
      </p:pic>
    </p:spTree>
  </p:cSld>
  <p:clrMapOvr>
    <a:masterClrMapping/>
  </p:clrMapOvr>
  <p:transition advTm="3322">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amp;Kcy;&amp;acy;&amp;rcy;&amp;tcy;&amp;icy;&amp;ncy;&amp;kcy;&amp;icy; &amp;dcy;&amp;lcy;&amp;yacy; &amp;pcy;&amp;rcy;&amp;iecy;&amp;zcy;&amp;iecy;&amp;ncy;&amp;tcy;&amp;acy;&amp;tscy;&amp;icy;&amp;icy; - &amp;Scy;&amp;mcy;&amp;ocy;&amp;tcy;&amp;rcy;&amp;iecy;&amp;tcy;&amp;softcy; &amp;kcy;&amp;acy;&amp;rcy;&amp;tcy;&amp;icy;&amp;ncy;&amp;kcy;&amp;i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071538" y="571480"/>
            <a:ext cx="6858048" cy="461665"/>
          </a:xfrm>
          <a:prstGeom prst="rect">
            <a:avLst/>
          </a:prstGeom>
          <a:noFill/>
        </p:spPr>
        <p:txBody>
          <a:bodyPr wrap="square" rtlCol="0">
            <a:spAutoFit/>
          </a:bodyPr>
          <a:lstStyle/>
          <a:p>
            <a:pPr algn="ctr"/>
            <a:r>
              <a:rPr lang="ru-RU" sz="2400" dirty="0" smtClean="0">
                <a:solidFill>
                  <a:srgbClr val="FF0000"/>
                </a:solidFill>
              </a:rPr>
              <a:t>Рассматривание ежа</a:t>
            </a:r>
            <a:endParaRPr lang="ru-RU" sz="2400" dirty="0">
              <a:solidFill>
                <a:srgbClr val="FF0000"/>
              </a:solidFill>
            </a:endParaRPr>
          </a:p>
        </p:txBody>
      </p:sp>
      <p:sp>
        <p:nvSpPr>
          <p:cNvPr id="6" name="TextBox 5"/>
          <p:cNvSpPr txBox="1"/>
          <p:nvPr/>
        </p:nvSpPr>
        <p:spPr>
          <a:xfrm>
            <a:off x="642910" y="1643050"/>
            <a:ext cx="3571900" cy="3416320"/>
          </a:xfrm>
          <a:prstGeom prst="rect">
            <a:avLst/>
          </a:prstGeom>
          <a:noFill/>
        </p:spPr>
        <p:txBody>
          <a:bodyPr wrap="square" rtlCol="0">
            <a:spAutoFit/>
          </a:bodyPr>
          <a:lstStyle/>
          <a:p>
            <a:r>
              <a:rPr lang="ru-RU" dirty="0" smtClean="0"/>
              <a:t>Овладевая операциями синтеза, сравнения, обобщения, дети могут самостоятельно делать выводы. Дошкольники учатся составлять загадки, но более сложные </a:t>
            </a:r>
          </a:p>
          <a:p>
            <a:r>
              <a:rPr lang="ru-RU" dirty="0" smtClean="0"/>
              <a:t>по своему содержанию. Например, </a:t>
            </a:r>
          </a:p>
          <a:p>
            <a:r>
              <a:rPr lang="ru-RU" dirty="0" smtClean="0"/>
              <a:t>Круглый как арбуз,</a:t>
            </a:r>
          </a:p>
          <a:p>
            <a:r>
              <a:rPr lang="ru-RU" dirty="0" smtClean="0"/>
              <a:t>Колючий, но не кактус,</a:t>
            </a:r>
          </a:p>
          <a:p>
            <a:r>
              <a:rPr lang="ru-RU" dirty="0" smtClean="0"/>
              <a:t>Маленький, но не крот (Ёж)</a:t>
            </a:r>
            <a:endParaRPr lang="ru-RU" dirty="0"/>
          </a:p>
        </p:txBody>
      </p:sp>
      <p:pic>
        <p:nvPicPr>
          <p:cNvPr id="7" name="Рисунок 6" descr="IMG_20201211_160020.jpg"/>
          <p:cNvPicPr>
            <a:picLocks noChangeAspect="1"/>
          </p:cNvPicPr>
          <p:nvPr/>
        </p:nvPicPr>
        <p:blipFill>
          <a:blip r:embed="rId3" cstate="print"/>
          <a:stretch>
            <a:fillRect/>
          </a:stretch>
        </p:blipFill>
        <p:spPr>
          <a:xfrm>
            <a:off x="4000496" y="1071546"/>
            <a:ext cx="4168068" cy="5429288"/>
          </a:xfrm>
          <a:prstGeom prst="rect">
            <a:avLst/>
          </a:prstGeom>
        </p:spPr>
      </p:pic>
    </p:spTree>
  </p:cSld>
  <p:clrMapOvr>
    <a:masterClrMapping/>
  </p:clrMapOvr>
  <p:transition advTm="3198">
    <p:circl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2447</TotalTime>
  <Words>876</Words>
  <Application>Microsoft Office PowerPoint</Application>
  <PresentationFormat>Экран (4:3)</PresentationFormat>
  <Paragraphs>89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trema924</cp:lastModifiedBy>
  <cp:revision>103</cp:revision>
  <dcterms:created xsi:type="dcterms:W3CDTF">2008-11-26T06:24:54Z</dcterms:created>
  <dcterms:modified xsi:type="dcterms:W3CDTF">2020-12-13T08:51:15Z</dcterms:modified>
</cp:coreProperties>
</file>