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83" r:id="rId6"/>
    <p:sldId id="286" r:id="rId7"/>
    <p:sldId id="313" r:id="rId8"/>
    <p:sldId id="314" r:id="rId9"/>
    <p:sldId id="315" r:id="rId10"/>
    <p:sldId id="316" r:id="rId11"/>
    <p:sldId id="332" r:id="rId12"/>
    <p:sldId id="344" r:id="rId13"/>
    <p:sldId id="317" r:id="rId14"/>
    <p:sldId id="288" r:id="rId15"/>
    <p:sldId id="318" r:id="rId16"/>
    <p:sldId id="275" r:id="rId17"/>
    <p:sldId id="276" r:id="rId18"/>
    <p:sldId id="277" r:id="rId19"/>
    <p:sldId id="27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290" r:id="rId30"/>
    <p:sldId id="292" r:id="rId31"/>
    <p:sldId id="328" r:id="rId32"/>
    <p:sldId id="329" r:id="rId33"/>
    <p:sldId id="293" r:id="rId34"/>
    <p:sldId id="330" r:id="rId35"/>
    <p:sldId id="331" r:id="rId36"/>
    <p:sldId id="305" r:id="rId37"/>
    <p:sldId id="340" r:id="rId38"/>
    <p:sldId id="341" r:id="rId39"/>
    <p:sldId id="342" r:id="rId40"/>
    <p:sldId id="343" r:id="rId41"/>
    <p:sldId id="294" r:id="rId42"/>
    <p:sldId id="306" r:id="rId43"/>
    <p:sldId id="307" r:id="rId44"/>
    <p:sldId id="296" r:id="rId45"/>
    <p:sldId id="339" r:id="rId46"/>
    <p:sldId id="333" r:id="rId47"/>
    <p:sldId id="336" r:id="rId48"/>
    <p:sldId id="334" r:id="rId49"/>
    <p:sldId id="335" r:id="rId50"/>
    <p:sldId id="337" r:id="rId51"/>
    <p:sldId id="303" r:id="rId52"/>
    <p:sldId id="310" r:id="rId53"/>
    <p:sldId id="309" r:id="rId54"/>
    <p:sldId id="338" r:id="rId55"/>
    <p:sldId id="298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E39EFA5-87BD-4987-A5D2-E5C851FC3A99}">
          <p14:sldIdLst>
            <p14:sldId id="256"/>
            <p14:sldId id="257"/>
            <p14:sldId id="281"/>
            <p14:sldId id="282"/>
            <p14:sldId id="283"/>
            <p14:sldId id="286"/>
            <p14:sldId id="313"/>
            <p14:sldId id="314"/>
            <p14:sldId id="315"/>
            <p14:sldId id="316"/>
            <p14:sldId id="332"/>
            <p14:sldId id="344"/>
            <p14:sldId id="317"/>
            <p14:sldId id="288"/>
            <p14:sldId id="318"/>
            <p14:sldId id="275"/>
            <p14:sldId id="276"/>
            <p14:sldId id="277"/>
            <p14:sldId id="27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290"/>
            <p14:sldId id="292"/>
            <p14:sldId id="328"/>
            <p14:sldId id="329"/>
            <p14:sldId id="293"/>
            <p14:sldId id="330"/>
            <p14:sldId id="331"/>
            <p14:sldId id="305"/>
            <p14:sldId id="340"/>
            <p14:sldId id="341"/>
            <p14:sldId id="342"/>
            <p14:sldId id="343"/>
            <p14:sldId id="294"/>
            <p14:sldId id="306"/>
            <p14:sldId id="307"/>
            <p14:sldId id="296"/>
            <p14:sldId id="339"/>
            <p14:sldId id="333"/>
            <p14:sldId id="336"/>
            <p14:sldId id="334"/>
            <p14:sldId id="335"/>
            <p14:sldId id="337"/>
            <p14:sldId id="303"/>
            <p14:sldId id="310"/>
            <p14:sldId id="309"/>
            <p14:sldId id="338"/>
            <p14:sldId id="29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0415" autoAdjust="0"/>
  </p:normalViewPr>
  <p:slideViewPr>
    <p:cSldViewPr>
      <p:cViewPr>
        <p:scale>
          <a:sx n="90" d="100"/>
          <a:sy n="90" d="100"/>
        </p:scale>
        <p:origin x="-642" y="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357298"/>
            <a:ext cx="7772400" cy="50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образования</a:t>
            </a:r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РМ</a:t>
            </a:r>
            <a:r>
              <a:rPr lang="ru-RU" i="1" dirty="0" smtClean="0">
                <a:solidFill>
                  <a:srgbClr val="0000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rgbClr val="0000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390" y="1844824"/>
            <a:ext cx="5608712" cy="2448272"/>
          </a:xfrm>
        </p:spPr>
        <p:txBody>
          <a:bodyPr>
            <a:normAutofit fontScale="47500" lnSpcReduction="20000"/>
          </a:bodyPr>
          <a:lstStyle/>
          <a:p>
            <a:r>
              <a:rPr lang="ru-RU" sz="5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0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7200" b="1" i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Тагаева</a:t>
            </a:r>
            <a:r>
              <a:rPr lang="ru-RU" sz="72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Дмитрия Васильевича</a:t>
            </a:r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учителя физической культуры и информатики</a:t>
            </a:r>
            <a:r>
              <a:rPr lang="ru-RU" sz="3600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МОУ «Средняя общеобразовательная школа с углубленным изучением отдельных предметов № 24»  г.о.Саранск</a:t>
            </a:r>
            <a:endParaRPr lang="ru-RU" dirty="0"/>
          </a:p>
        </p:txBody>
      </p:sp>
      <p:pic>
        <p:nvPicPr>
          <p:cNvPr id="1026" name="Picture 2" descr="C:\Documents and Settings\dg\My document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1252538" cy="18335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5040525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08000"/>
                </a:solidFill>
                <a:latin typeface="Times New Roman" pitchFamily="18" charset="0"/>
                <a:cs typeface="Times New Roman" pitchFamily="18" charset="0"/>
              </a:rPr>
              <a:t>Личная страница на школьном сайте: </a:t>
            </a:r>
            <a:r>
              <a:rPr lang="en-US" sz="1600" b="1" dirty="0">
                <a:solidFill>
                  <a:srgbClr val="808000"/>
                </a:solidFill>
                <a:latin typeface="Times New Roman" pitchFamily="18" charset="0"/>
                <a:cs typeface="Times New Roman" pitchFamily="18" charset="0"/>
              </a:rPr>
              <a:t>https://sc24sar.schoolrm.ru/sveden/employees/10780/588125/</a:t>
            </a:r>
            <a:endParaRPr lang="ru-RU" sz="1600" b="1" dirty="0">
              <a:solidFill>
                <a:srgbClr val="8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46" y="1371236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C:\Users\учитель\Desktop\Справки\Тагаев Д В МОУ СОШ №24 аттестация\экспериментлаьная площадка 2 догов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3580780" cy="506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1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46" y="1371236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0" name="Picture 2" descr="C:\Users\учитель\Desktop\Справки\Тагаев Д В МОУ СОШ №24 аттестация\приказ площадка МОУ СОШ №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44" y="1332855"/>
            <a:ext cx="3834422" cy="52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учитель\Desktop\Справки\Тагаев Д В МОУ СОШ №24 аттестация\список площадка  МОУ СОШ №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6" y="1332855"/>
            <a:ext cx="3912436" cy="53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83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участия обучающихся во Всероссийской предметной олимпиаде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учитель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384376" cy="46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1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участия обучающихся во Всероссийской предметной олимпиаде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учитель\Desktop\Справки\Тагаев Д В МОУ СОШ №24 аттестация\олимпиада по инф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12454"/>
            <a:ext cx="6381626" cy="451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6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внеурочной деятельности обучающихся по учебным предметам (физическая культура):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Тагаев портфолио\24\достижения внеурочка учащ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661380"/>
            <a:ext cx="3528392" cy="498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Тагаев портфолио\32\позит резул учащихсч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17097"/>
            <a:ext cx="3449585" cy="48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внеурочной деятельности обучающихся по учебным предметам (информатика):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учитель\Desktop\Справки\Тагаев Д В МОУ СОШ №24 аттестация\позитивные результаты учащихся по информатик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402939" cy="481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14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Спортивные 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</a:t>
            </a:r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деятельности 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обучающихся</a:t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F:\Тагаев портфолио\гор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21" y="1563247"/>
            <a:ext cx="3509164" cy="496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Тагаев портфолио\г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25" y="1563247"/>
            <a:ext cx="3458240" cy="48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015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Тагаев портфолио\р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4"/>
            <a:ext cx="4320480" cy="61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Тагаев портфолио\шах р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25" y="668293"/>
            <a:ext cx="4335663" cy="61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3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Тагаев портфолио\рм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61" y="620688"/>
            <a:ext cx="4277180" cy="60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9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Тагаев портфолио\шах р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9" y="692696"/>
            <a:ext cx="415637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78" y="692696"/>
            <a:ext cx="414629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786" y="1357298"/>
            <a:ext cx="777240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Краткая информация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1857364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14414" y="1714488"/>
            <a:ext cx="6858048" cy="3500462"/>
          </a:xfrm>
          <a:prstGeom prst="rect">
            <a:avLst/>
          </a:prstGeom>
        </p:spPr>
        <p:txBody>
          <a:bodyPr vert="horz" lIns="90000" tIns="46800" rIns="90000" bIns="4680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B8004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рождения: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30.11.1989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образование: 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Педагог по физической культуре, МГПИ имени М. Е.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Евсевьева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№ диплома 132403840075, дата выдачи 12.04.2016 г.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Маркетолог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экономист, МГУ имени Н. П. Огарева, № диплома КС 76311, дата выдачи 22.06.2012 г.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работы: 10</a:t>
            </a:r>
            <a:r>
              <a:rPr kumimoji="0" lang="en-US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стаж: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 лет</a:t>
            </a:r>
          </a:p>
          <a:p>
            <a:pPr lvl="0">
              <a:lnSpc>
                <a:spcPct val="160000"/>
              </a:lnSpc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Наличие квалификационной категории:</a:t>
            </a:r>
            <a:r>
              <a:rPr kumimoji="0" lang="ru-RU" sz="2000" b="1" i="1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категория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Tx/>
              <a:buSzTx/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последней аттестации: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мая 2019 г.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B8004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C:\Users\учитель\Desktop\Тагаев Д В МОУ СОШ №24 аттестация\1 место Тагаева С.Д. международный уровень конкурс по робототехнике (pdf.io)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31255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0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C:\Users\учитель\Desktop\Справки\Тагаев Д В МОУ СОШ №24 аттестация\Международный 1 место гран пр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399462" cy="480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учитель\Desktop\Справки\Тагаев Д В МОУ СОШ №24 аттестация\1 место РМ Тага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46280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19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 descr="C:\Users\учитель\Desktop\Справки\Тагаев Д В МОУ СОШ №24 аттестация\1 место Королев Тихон Моск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2800643" cy="497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учитель\Desktop\Справки\Тагаев Д В МОУ СОШ №24 аттестация\2место город Тага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456384" cy="488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4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C:\Users\учитель\Desktop\Справки\Тагаев Д В МОУ СОШ №24 аттестация\1 место Всеросссийский  кокурс Шустрик 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311861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учитель\Desktop\Справки\Тагаев Д В МОУ СОШ №24 аттестация\1 место город Бабушк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670720"/>
            <a:ext cx="3445195" cy="487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1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 descr="C:\Users\учитель\Desktop\Справки\Тагаев Д В МОУ СОШ №24 аттестация\3 место Мелешина Р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291144" cy="465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учитель\Desktop\Справки\Тагаев Д В МОУ СОШ №24 аттестация\Диплом призер Бабушкин 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96" y="1670994"/>
            <a:ext cx="3439780" cy="486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1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C:\Users\учитель\Desktop\Справки\Тагаев Д В МОУ СОШ №24 аттестация\Победитель 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42330"/>
            <a:ext cx="3297318" cy="46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учитель\Desktop\Справки\Тагаев Д В МОУ СОШ №24 аттестация\3 место РМ Мясаутов Дам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18826"/>
            <a:ext cx="3384376" cy="469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1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 descr="C:\Users\учитель\Desktop\Справки\Тагаев Д В МОУ СОШ №24 аттестация\Ведяскин Ром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74" y="1700808"/>
            <a:ext cx="337392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учитель\Desktop\Справки\Тагаев Д В МОУ СОШ №24 аттестация\1 место Мельников Дмитр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485816" cy="493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1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 descr="C:\Users\учитель\Desktop\Справки\Тагаев Д В МОУ СОШ №24 аттестация\2 место Медведев Алекс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282600" cy="46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учитель\Desktop\Справки\Тагаев Д В МОУ СОШ №24 аттестация\3 место Зазулин Макси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58577"/>
            <a:ext cx="3260924" cy="465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1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72008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Результаты деятельности обучающихся  в области информатики и робототехники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 descr="C:\Users\учитель\Desktop\Справки\Тагаев Д В МОУ СОШ №24 аттестация\юный тех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353396" cy="47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1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F:\Тагаев портфолио\24\публик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7"/>
            <a:ext cx="3233664" cy="45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5985305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https://upload2.schoolrm.ru/iblock/304/304876545b798061210977df36d4058e/Publikatsiya-Podgotovka-tsentrovykh-v-basketbole.rtf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320480" cy="6109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25" y="260648"/>
            <a:ext cx="4355976" cy="61595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85725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педагогических чтениях, семинарах, секциях, методических объединениях 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F:\Тагаев портфолио\24\высту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66" y="1628800"/>
            <a:ext cx="351372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Тагаев портфолио\32\выступле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799"/>
            <a:ext cx="3600400" cy="509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85725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педагогических чтениях, семинарах, секциях, методических объединениях 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170668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Республиканский и муниципальный уровень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8914" name="Picture 2" descr="C:\Users\учитель\Desktop\Справки\Тагаев Д В МОУ СОШ №24 аттестация\выступления на конференциях РМ и гор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40196"/>
            <a:ext cx="3269756" cy="46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учитель\Desktop\Справки\Тагаев Д В МОУ СОШ №24 аттестация\участие и выступление на сипозиуме РМ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35769"/>
            <a:ext cx="3276016" cy="46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676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85725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170668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Республиканский и муниципальный уровень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9938" name="Picture 2" descr="C:\Users\учитель\Desktop\Справки\Тагаев Д В МОУ СОШ №24 аттестация\выступления на конференциях РМ 2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98341"/>
            <a:ext cx="5935683" cy="419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46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уроков, мастер-классов, мероприятий .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F:\Тагаев портфолио\32\откр ур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72408" cy="51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Тагаев портфолио\24\отк у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52063"/>
            <a:ext cx="3616840" cy="511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открытых уроков, мастер-классов, мероприятий .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141277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Республиканский и муниципальный уровень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62" name="Picture 2" descr="C:\Users\учитель\Desktop\Справки\Тагаев Д В МОУ СОШ №24 аттестация\масстер класс Гор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3447262" cy="48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учитель\Desktop\Справки\Тагаев Д В МОУ СОШ №24 аттестация\масстер класс Республ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637440"/>
            <a:ext cx="3536888" cy="500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36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учитель\Desktop\Справки\Тагаев Д В МОУ СОШ №24 аттестация\справка о настваничеств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512210" cy="49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учитель\Desktop\Справки\Тагаев Д В МОУ СОШ №24 аттестация\приказ о наставничеств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64453"/>
            <a:ext cx="3526588" cy="498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687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Тагаев портфолио\32\гиа егэ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0922"/>
            <a:ext cx="3594491" cy="50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20" y="1500922"/>
            <a:ext cx="3626722" cy="508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862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3377882" cy="499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\\192.168.0.1\учительская\ШМО учителей физкультуры\УЧИТЕЛЯ\Тагаев Д.В\ск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24804"/>
            <a:ext cx="3575770" cy="50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927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учитель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1" y="1556792"/>
            <a:ext cx="787348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018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учитель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188554" cy="52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0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8229600" cy="9881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знаний по итогам внутреннего мониторинга учебных достижений обучающихся за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Тагаев портфолио\32\внутр мони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13188"/>
            <a:ext cx="3544259" cy="501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учитель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80086" cy="516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30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активность педагога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70080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Участие в организации и судействе городских мероприятий по    сдаче норм ГТО 2020, 2021 гг.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564903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Участие </a:t>
            </a:r>
            <a:r>
              <a:rPr lang="ru-RU" dirty="0"/>
              <a:t>в организации и </a:t>
            </a:r>
            <a:r>
              <a:rPr lang="ru-RU" dirty="0" smtClean="0"/>
              <a:t>судействе Республиканских соревнований по легкой атлетике «Шиповка юных» в период с 2021-2022гг.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0050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- Участие в организации и судействе </a:t>
            </a:r>
            <a:r>
              <a:rPr lang="ru-RU" dirty="0" smtClean="0"/>
              <a:t>Всероссийских </a:t>
            </a:r>
            <a:r>
              <a:rPr lang="ru-RU" dirty="0"/>
              <a:t>соревнований по легкой атлетике </a:t>
            </a:r>
            <a:r>
              <a:rPr lang="ru-RU" dirty="0" smtClean="0"/>
              <a:t>Всероссийский день бега «Кросс нации» 2021г</a:t>
            </a:r>
            <a:r>
              <a:rPr lang="ru-RU" dirty="0"/>
              <a:t>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Тагаев портфолио\Мочалов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17573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Тагаев портфолио\Мочал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66905"/>
            <a:ext cx="4133742" cy="584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439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Тагаев портфолио\Дубров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1"/>
            <a:ext cx="4277583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693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939784"/>
          </a:xfrm>
        </p:spPr>
        <p:txBody>
          <a:bodyPr>
            <a:normAutofit/>
          </a:bodyPr>
          <a:lstStyle/>
          <a:p>
            <a:pPr defTabSz="44926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F:\Тагаев портфолио\32\личное участие в сор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5"/>
            <a:ext cx="366649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Тагаев портфолио\24\соревнования сред учит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08" y="1484785"/>
            <a:ext cx="3557135" cy="50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939784"/>
          </a:xfrm>
        </p:spPr>
        <p:txBody>
          <a:bodyPr>
            <a:normAutofit/>
          </a:bodyPr>
          <a:lstStyle/>
          <a:p>
            <a:pPr defTabSz="44926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Users\учитель\Desktop\Справки\Тагаев Д В МОУ СОШ №24 аттестация\Проф конкурс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616892" cy="51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58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939784"/>
          </a:xfrm>
        </p:spPr>
        <p:txBody>
          <a:bodyPr>
            <a:normAutofit/>
          </a:bodyPr>
          <a:lstStyle/>
          <a:p>
            <a:pPr defTabSz="44926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учитель\Desktop\Справки\Тагаев Д В МОУ СОШ №24 аттестация\Диплом проф конкурс международный Тагаев Д В 20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7"/>
            <a:ext cx="3600400" cy="50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32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939784"/>
          </a:xfrm>
        </p:spPr>
        <p:txBody>
          <a:bodyPr>
            <a:normAutofit/>
          </a:bodyPr>
          <a:lstStyle/>
          <a:p>
            <a:pPr defTabSz="44926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учитель\Desktop\Справки\Тагаев Д В МОУ СОШ №24 аттестация\Высший уровень Сертификат об участие среди педагогов Москва (pdf.io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23633"/>
            <a:ext cx="3445064" cy="48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187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939784"/>
          </a:xfrm>
        </p:spPr>
        <p:txBody>
          <a:bodyPr>
            <a:normAutofit/>
          </a:bodyPr>
          <a:lstStyle/>
          <a:p>
            <a:pPr defTabSz="44926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учитель\Desktop\Справки\Тагаев Д В МОУ СОШ №24 аттестация\2 место РМ проф конкурс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3420531" cy="48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учитель\Desktop\Справки\Тагаев Д В МОУ СОШ №24 аттестация\3 место РМ проф конкурс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7162"/>
            <a:ext cx="3456383" cy="4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939784"/>
          </a:xfrm>
        </p:spPr>
        <p:txBody>
          <a:bodyPr>
            <a:normAutofit/>
          </a:bodyPr>
          <a:lstStyle/>
          <a:p>
            <a:pPr defTabSz="44926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учитель\Desktop\Справки\Тагаев Д В МОУ СОШ №24 аттестация\3место Город проф конкурс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3462807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учитель\Desktop\Справки\Тагаев Д В МОУ СОШ №24 аттестация\1 место Город проф конкурс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1039"/>
            <a:ext cx="3577035" cy="505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65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142984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знаний по  итогам внешнего  мониторинга учебных достижений обучающихся за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период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Тагаев портфолио\Г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5"/>
            <a:ext cx="7087359" cy="50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6999" y="1026810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учитель\Desktop\Справки\Тагаев Д В МОУ СОШ №24 аттестация\Благодарность Тагаеву Д.В. Международный уровень (pdf.io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296" y="1844824"/>
            <a:ext cx="3456383" cy="488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00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:\Аттестация Тагаев Д В\Атестация Тагаев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99" y="2348880"/>
            <a:ext cx="2922556" cy="4050878"/>
          </a:xfrm>
          <a:prstGeom prst="rect">
            <a:avLst/>
          </a:prstGeom>
          <a:noFill/>
        </p:spPr>
      </p:pic>
      <p:pic>
        <p:nvPicPr>
          <p:cNvPr id="49155" name="Picture 3" descr="H:\Аттестация Тагаев Д В\Атестация Тагаев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1455" y="2302617"/>
            <a:ext cx="2989311" cy="4143404"/>
          </a:xfrm>
          <a:prstGeom prst="rect">
            <a:avLst/>
          </a:prstGeom>
          <a:noFill/>
        </p:spPr>
      </p:pic>
      <p:pic>
        <p:nvPicPr>
          <p:cNvPr id="49156" name="Picture 4" descr="H:\Аттестация Тагаев Д В\Атестация Тагаев\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6331" y="2348880"/>
            <a:ext cx="2957669" cy="409954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6999" y="1026810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728" y="184482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ЧМ по футболу 2018</a:t>
            </a:r>
            <a:endParaRPr lang="ru-RU" b="1" dirty="0">
              <a:solidFill>
                <a:srgbClr val="66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F:\Тагаев портфолио\благодарность р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700808"/>
            <a:ext cx="356465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59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F:\Тагаев портфолио\благодарность р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8983"/>
            <a:ext cx="3529961" cy="499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учитель\Desktop\Справки\Тагаев Д В МОУ СОШ №24 аттестация\Благодарность РМ Тагаев Д 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21" y="1700808"/>
            <a:ext cx="7056784" cy="499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4656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H:\портфолио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44823"/>
            <a:ext cx="3200126" cy="4439415"/>
          </a:xfrm>
          <a:prstGeom prst="rect">
            <a:avLst/>
          </a:prstGeom>
          <a:noFill/>
        </p:spPr>
      </p:pic>
      <p:pic>
        <p:nvPicPr>
          <p:cNvPr id="25602" name="Picture 2" descr="F:\Тагаев портфолио\благ г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08" y="1844823"/>
            <a:ext cx="3139527" cy="443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46" y="1371236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20" name="Picture 4" descr="C:\Users\учитель\Desktop\площадка экспереме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159826" cy="44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учитель\Desktop\площадка эксперемент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159825" cy="44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46" y="1371236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C:\Users\учитель\Desktop\Справки\Тагаев Д В МОУ СОШ №24 аттестация\справка экспериментальная площадк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340768"/>
            <a:ext cx="3629797" cy="51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учитель\Desktop\Справки\Тагаев Д В МОУ СОШ №24 аттестация\приказ экспериментальная пл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56465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773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46" y="1371236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C:\Users\учитель\Desktop\Справки\Тагаев Д В МОУ СОШ №24 аттестация\приказ экспериментальная площадк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7"/>
            <a:ext cx="3744416" cy="52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учитель\Desktop\Справки\Тагаев Д В МОУ СОШ №24 аттестация\справка экспериментальная площад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6"/>
            <a:ext cx="3744416" cy="52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7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46" y="1371236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0" name="Picture 2" descr="C:\Users\учитель\Desktop\Справки\Тагаев Д В МОУ СОШ №24 аттестация\экспериментлаьная пл 2 догов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412776"/>
            <a:ext cx="351373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учитель\Desktop\Справки\Тагаев Д В МОУ СОШ №24 аттестация\экспериментлаьная площ 2 догов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478120" cy="49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647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507</Words>
  <Application>Microsoft Office PowerPoint</Application>
  <PresentationFormat>Экран (4:3)</PresentationFormat>
  <Paragraphs>68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Министерство образования РМ </vt:lpstr>
      <vt:lpstr>Презентация PowerPoint</vt:lpstr>
      <vt:lpstr>Презентация PowerPoint</vt:lpstr>
      <vt:lpstr>Качество знаний по итогам внутреннего мониторинга учебных достижений обучающихся за межаттестационный период </vt:lpstr>
      <vt:lpstr>Качество знаний по  итогам внешнего  мониторинга учебных достижений обучающихся за межаттестационный  период  </vt:lpstr>
      <vt:lpstr>Участие в инновационной (экспериментальной) деятельности  </vt:lpstr>
      <vt:lpstr>Участие в инновационной (экспериментальной) деятельности  </vt:lpstr>
      <vt:lpstr>Участие в инновационной (экспериментальной) деятельности  </vt:lpstr>
      <vt:lpstr>Участие в инновационной (экспериментальной) деятельности  </vt:lpstr>
      <vt:lpstr>Участие в инновационной (экспериментальной) деятельности  </vt:lpstr>
      <vt:lpstr>Участие в инновационной (экспериментальной) деятельности  </vt:lpstr>
      <vt:lpstr>Результаты участия обучающихся во Всероссийской предметной олимпиаде  </vt:lpstr>
      <vt:lpstr>Результаты участия обучающихся во Всероссийской предметной олимпиаде  </vt:lpstr>
      <vt:lpstr>Позитивные результаты внеурочной деятельности обучающихся по учебным предметам (физическая культура): </vt:lpstr>
      <vt:lpstr>Позитивные результаты внеурочной деятельности обучающихся по учебным предметам (информатика): </vt:lpstr>
      <vt:lpstr>Спортивные результаты деятельности обучающихся  </vt:lpstr>
      <vt:lpstr>Презентация PowerPoint</vt:lpstr>
      <vt:lpstr>Презентация PowerPoint</vt:lpstr>
      <vt:lpstr>Презентация PowerPoint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Результаты деятельности обучающихся  в области информатики и робототехники  </vt:lpstr>
      <vt:lpstr>Наличие публикаций  </vt:lpstr>
      <vt:lpstr>Выступления на научно-практических конференциях, педагогических чтениях, семинарах, секциях, методических объединениях </vt:lpstr>
      <vt:lpstr>Выступления на научно-практических конференциях, педагогических чтениях, семинарах, секциях, методических объединениях </vt:lpstr>
      <vt:lpstr>9. Выступления на научно-практических конференциях, педагогических чтениях, семинарах, секциях, методических объединениях </vt:lpstr>
      <vt:lpstr>10. Проведение открытых уроков, мастер-классов, мероприятий . </vt:lpstr>
      <vt:lpstr>Проведение открытых уроков, мастер-классов, мероприятий . </vt:lpstr>
      <vt:lpstr>Наставничество. </vt:lpstr>
      <vt:lpstr>Экспертная деятельность</vt:lpstr>
      <vt:lpstr>Экспертная деятельность</vt:lpstr>
      <vt:lpstr>Экспертная деятельность</vt:lpstr>
      <vt:lpstr>Экспертная деятельность</vt:lpstr>
      <vt:lpstr>Экспертная деятельность</vt:lpstr>
      <vt:lpstr>Общественно-педагогическая активность педагога  </vt:lpstr>
      <vt:lpstr>Презентация PowerPoint</vt:lpstr>
      <vt:lpstr>Презентация PowerPoint</vt:lpstr>
      <vt:lpstr>Участие педагога в профессиональных конкурсах </vt:lpstr>
      <vt:lpstr>Участие педагога в профессиональных конкурсах </vt:lpstr>
      <vt:lpstr>Участие педагога в профессиональных конкурсах Международный уровень </vt:lpstr>
      <vt:lpstr>Участие педагога в профессиональных конкурсах Всероссийский уровень </vt:lpstr>
      <vt:lpstr>Участие педагога в профессиональных конкурсах Республиканский уровень</vt:lpstr>
      <vt:lpstr>Участие педагога в профессиональных конкурсах Муниципальный уровень</vt:lpstr>
      <vt:lpstr>Награды и поощрения педагога в межаттестационный период  Международный уровень</vt:lpstr>
      <vt:lpstr>Награды и поощрения педагога в межаттестационный период  Международный уровень</vt:lpstr>
      <vt:lpstr>Награды и поощрения педагога в межаттестационный период  Российский уровень</vt:lpstr>
      <vt:lpstr>Награды и поощрения педагога в межаттестационный период  Республиканский уровень</vt:lpstr>
      <vt:lpstr>Награды и поощрения педагога в межаттестационный период  Республиканский уровень</vt:lpstr>
      <vt:lpstr>Награды и поощрения педагога в межаттестационный период  Муниципальный уровень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учитель</dc:creator>
  <cp:lastModifiedBy>учитель</cp:lastModifiedBy>
  <cp:revision>80</cp:revision>
  <dcterms:modified xsi:type="dcterms:W3CDTF">2022-04-15T07:49:11Z</dcterms:modified>
</cp:coreProperties>
</file>