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6" r:id="rId2"/>
    <p:sldId id="257" r:id="rId3"/>
    <p:sldId id="259" r:id="rId4"/>
    <p:sldId id="260" r:id="rId5"/>
    <p:sldId id="282" r:id="rId6"/>
    <p:sldId id="283" r:id="rId7"/>
    <p:sldId id="263" r:id="rId8"/>
    <p:sldId id="312" r:id="rId9"/>
    <p:sldId id="279" r:id="rId10"/>
    <p:sldId id="324" r:id="rId11"/>
    <p:sldId id="311" r:id="rId12"/>
    <p:sldId id="310" r:id="rId13"/>
    <p:sldId id="264" r:id="rId14"/>
    <p:sldId id="323" r:id="rId15"/>
    <p:sldId id="292" r:id="rId16"/>
    <p:sldId id="291" r:id="rId17"/>
    <p:sldId id="290" r:id="rId18"/>
    <p:sldId id="266" r:id="rId19"/>
    <p:sldId id="322" r:id="rId20"/>
    <p:sldId id="318" r:id="rId21"/>
    <p:sldId id="319" r:id="rId22"/>
    <p:sldId id="325" r:id="rId23"/>
    <p:sldId id="286" r:id="rId24"/>
    <p:sldId id="314" r:id="rId25"/>
    <p:sldId id="315" r:id="rId26"/>
    <p:sldId id="316" r:id="rId27"/>
    <p:sldId id="317" r:id="rId28"/>
    <p:sldId id="293" r:id="rId29"/>
    <p:sldId id="267" r:id="rId30"/>
    <p:sldId id="287" r:id="rId31"/>
    <p:sldId id="268" r:id="rId32"/>
    <p:sldId id="305" r:id="rId33"/>
    <p:sldId id="269" r:id="rId34"/>
    <p:sldId id="313" r:id="rId35"/>
    <p:sldId id="270" r:id="rId36"/>
    <p:sldId id="288" r:id="rId37"/>
    <p:sldId id="302" r:id="rId38"/>
    <p:sldId id="271" r:id="rId39"/>
    <p:sldId id="272" r:id="rId40"/>
    <p:sldId id="326" r:id="rId41"/>
    <p:sldId id="273" r:id="rId42"/>
    <p:sldId id="274" r:id="rId43"/>
    <p:sldId id="275" r:id="rId44"/>
    <p:sldId id="321" r:id="rId45"/>
    <p:sldId id="320" r:id="rId46"/>
    <p:sldId id="296" r:id="rId47"/>
    <p:sldId id="276" r:id="rId48"/>
    <p:sldId id="277" r:id="rId49"/>
    <p:sldId id="289" r:id="rId50"/>
  </p:sldIdLst>
  <p:sldSz cx="9145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28" autoAdjust="0"/>
  </p:normalViewPr>
  <p:slideViewPr>
    <p:cSldViewPr snapToGrid="0">
      <p:cViewPr>
        <p:scale>
          <a:sx n="80" d="100"/>
          <a:sy n="80" d="100"/>
        </p:scale>
        <p:origin x="-1674" y="-102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248" y="685800"/>
            <a:ext cx="6001792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248" y="3843868"/>
            <a:ext cx="4801434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2081" y="8467"/>
            <a:ext cx="2857996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924" y="91546"/>
            <a:ext cx="4561283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7811" y="228600"/>
            <a:ext cx="3715395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2834" y="32279"/>
            <a:ext cx="3640374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5092" y="609602"/>
            <a:ext cx="3258115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00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439" y="533400"/>
            <a:ext cx="8115518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921" y="3843867"/>
            <a:ext cx="6229239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8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49" y="685800"/>
            <a:ext cx="754511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8" y="4114800"/>
            <a:ext cx="6403103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62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07" y="685800"/>
            <a:ext cx="6859192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847" y="3429000"/>
            <a:ext cx="640191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9" y="4301068"/>
            <a:ext cx="6401912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8928" y="812222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5399" y="2768601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0122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48" y="3429000"/>
            <a:ext cx="6401912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8" y="5132981"/>
            <a:ext cx="6403104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6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08" y="685800"/>
            <a:ext cx="685919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249" y="3928534"/>
            <a:ext cx="6401912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8" y="4978400"/>
            <a:ext cx="6401912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8928" y="812222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5399" y="2768601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588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49" y="685800"/>
            <a:ext cx="754511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248" y="3928534"/>
            <a:ext cx="640191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8" y="4766733"/>
            <a:ext cx="6401912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80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49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040" y="685800"/>
            <a:ext cx="1543318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439" y="685800"/>
            <a:ext cx="5868419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5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3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48" y="2006600"/>
            <a:ext cx="6401912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9" y="4495800"/>
            <a:ext cx="6401912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248" y="685801"/>
            <a:ext cx="3703884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857" y="685801"/>
            <a:ext cx="3701502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6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187" y="685800"/>
            <a:ext cx="348794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48" y="1270529"/>
            <a:ext cx="3703884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0091" y="685800"/>
            <a:ext cx="349945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5665" y="1262062"/>
            <a:ext cx="3697533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8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38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682" y="685800"/>
            <a:ext cx="2743676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248" y="685800"/>
            <a:ext cx="4458475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4682" y="2209800"/>
            <a:ext cx="2743676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0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724" y="1447800"/>
            <a:ext cx="4515634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888" y="914400"/>
            <a:ext cx="2461158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724" y="2777067"/>
            <a:ext cx="4516825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0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6426" y="2963334"/>
            <a:ext cx="2236782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248" y="4487333"/>
            <a:ext cx="6401912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48" y="685801"/>
            <a:ext cx="6401912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99" y="6172201"/>
            <a:ext cx="120035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5000B0-6298-45B9-8445-9974A470660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248" y="6172201"/>
            <a:ext cx="565883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750" y="5578476"/>
            <a:ext cx="85683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11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9sar.schoolrm.ru/sveden/employees/11142/379649/" TargetMode="External"/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19846" y="3166297"/>
            <a:ext cx="6278798" cy="3587262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FCBEF"/>
              </a:buClr>
            </a:pP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6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14.03.1988г.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6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</a:t>
            </a:r>
            <a:r>
              <a:rPr lang="ru-RU" sz="6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ФГБОУ </a:t>
            </a:r>
            <a:r>
              <a:rPr lang="ru-RU" sz="6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ВПО «Мордовский государственный педагогический институт им. М.Е. </a:t>
            </a:r>
            <a:r>
              <a:rPr lang="ru-RU" sz="66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Евсевьева</a:t>
            </a:r>
            <a:r>
              <a:rPr lang="ru-RU" sz="6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». </a:t>
            </a:r>
            <a:endParaRPr lang="ru-RU" sz="6600" dirty="0" smtClean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Квалификация </a:t>
            </a:r>
            <a:r>
              <a:rPr lang="ru-RU" sz="6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по диплому: «Учитель – логопед». </a:t>
            </a:r>
            <a:endParaRPr lang="ru-RU" sz="6600" dirty="0" smtClean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Специальность </a:t>
            </a:r>
            <a:r>
              <a:rPr lang="ru-RU" sz="6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«Логопедия».</a:t>
            </a:r>
            <a:endParaRPr lang="ru-RU" sz="5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600" b="1" i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Переподготовка</a:t>
            </a:r>
            <a:r>
              <a:rPr lang="ru-RU" sz="66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6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6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Дошкольное образование» в ГБПОУ РМ «</a:t>
            </a:r>
            <a:r>
              <a:rPr lang="ru-RU" sz="66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Ичалковский</a:t>
            </a:r>
            <a:r>
              <a:rPr lang="ru-RU" sz="6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педагогический колледж</a:t>
            </a:r>
            <a:r>
              <a:rPr lang="ru-RU" sz="6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», 2017 г.</a:t>
            </a:r>
            <a:endParaRPr lang="ru-RU" sz="54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82DB">
                  <a:lumMod val="75000"/>
                </a:srgbClr>
              </a:buClr>
              <a:defRPr/>
            </a:pP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6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лет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82DB">
                  <a:lumMod val="75000"/>
                </a:srgbClr>
              </a:buClr>
              <a:defRPr/>
            </a:pP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6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 (по специальности):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лет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82DB">
                  <a:lumMod val="75000"/>
                </a:srgbClr>
              </a:buClr>
              <a:defRPr/>
            </a:pP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6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категории: </a:t>
            </a: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82DB">
                  <a:lumMod val="75000"/>
                </a:srgbClr>
              </a:buClr>
              <a:defRPr/>
            </a:pP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6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последней аттестации</a:t>
            </a:r>
            <a:r>
              <a:rPr lang="ru-RU" sz="6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6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541 от 22.05.2019 г.</a:t>
            </a:r>
            <a:endParaRPr lang="ru-RU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61" y="3140969"/>
            <a:ext cx="2456750" cy="3536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2765" y="11723"/>
            <a:ext cx="8456946" cy="1772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МИНИСТЕРСТВО ОБРАЗОВАНИЯ РМ</a:t>
            </a:r>
            <a:br>
              <a:rPr kumimoji="0" lang="ru-RU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Times New Roman" pitchFamily="18" charset="0"/>
              </a:rPr>
            </a:br>
            <a:r>
              <a:rPr kumimoji="0" lang="ru-RU" sz="4800" b="1" i="0" u="none" strike="noStrike" kern="1200" cap="none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ПОРТФОЛИО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50719" y="1628800"/>
            <a:ext cx="8355177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Юзефяк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Юлии </a:t>
            </a:r>
            <a:r>
              <a:rPr kumimoji="0" lang="ru-RU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Рашитовны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воспитателя</a:t>
            </a:r>
            <a:endParaRPr kumimoji="0" lang="ru-RU" sz="3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29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г.о.Саранск</a:t>
            </a:r>
            <a:endParaRPr kumimoji="0" lang="ru-RU" sz="3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4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lavbuh\Downloads\2024-01-24_10-44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56" y="0"/>
            <a:ext cx="4948059" cy="686058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4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97" y="-39452"/>
            <a:ext cx="4928260" cy="67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31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5" y="0"/>
            <a:ext cx="4629385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01" y="0"/>
            <a:ext cx="4526088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5011388" y="5569527"/>
            <a:ext cx="249382" cy="22563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6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132" y="2921330"/>
            <a:ext cx="8419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заочные/дистанционных мероприятия  в сети «Интернет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»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– 1 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очные муниципальные мероприятия – 1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очные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российские мероприятия  -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1 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-1" y="1196752"/>
            <a:ext cx="9048997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b="1" kern="5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Результаты участия воспитанников  в:  турнирах, соревнованиях,</a:t>
            </a:r>
            <a:br>
              <a:rPr lang="ru-RU" b="1" kern="5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</a:br>
            <a:r>
              <a:rPr lang="ru-RU" b="1" kern="5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акциях, фестивалях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3" y="-43498"/>
            <a:ext cx="5047013" cy="690149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103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" y="185055"/>
            <a:ext cx="8919934" cy="6537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8" y="129617"/>
            <a:ext cx="8869280" cy="6532439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182607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98" y="0"/>
            <a:ext cx="4914113" cy="683388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98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107504" y="1052736"/>
            <a:ext cx="8856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5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+mn-cs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5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Times New Roma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уровень образовательной организации – </a:t>
            </a:r>
            <a:r>
              <a:rPr kumimoji="0" lang="en-US" sz="2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муниципальный уровень - 1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Республиканский уровень – </a:t>
            </a:r>
            <a:r>
              <a:rPr kumimoji="0" lang="en-US" sz="2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i="1" kern="50" noProof="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Всероссийский - 3</a:t>
            </a:r>
            <a:endParaRPr kumimoji="0" lang="ru-RU" sz="2400" b="1" i="1" u="none" strike="noStrike" kern="5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1" u="none" strike="noStrike" kern="5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Международный уровень - 1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36"/>
            <a:ext cx="4631377" cy="675549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77" y="0"/>
            <a:ext cx="4514212" cy="676893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4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42960" y="1589924"/>
            <a:ext cx="8591576" cy="1697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MS Gothic" charset="-128"/>
                <a:cs typeface="Lucida Sans Unicode"/>
              </a:rPr>
              <a:t>Представление собственного инновационного педагогического опыта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«Развитие речи дошкольников с ОНР в разных видах деятельности»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259" y="3775487"/>
            <a:ext cx="8732277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altLang="ru-RU" sz="3200" b="1" kern="0" dirty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на сайте </a:t>
            </a:r>
            <a:r>
              <a:rPr lang="ru-RU" altLang="ru-RU" sz="3200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  <a:hlinkClick r:id="rId2"/>
              </a:rPr>
              <a:t>ds29sar.schoolrm.ru</a:t>
            </a:r>
            <a:r>
              <a:rPr lang="ru-RU" altLang="ru-RU" sz="3200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sz="3200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sz="3200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sz="3200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sz="3200" b="1" kern="0" dirty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ссылка</a:t>
            </a:r>
            <a:r>
              <a:rPr lang="ru-RU" altLang="ru-RU" sz="3200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: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altLang="ru-RU" sz="3200" b="1" kern="0" dirty="0">
                <a:solidFill>
                  <a:srgbClr val="0000CC"/>
                </a:solidFill>
                <a:latin typeface="Bookman Old Style" panose="02050604050505020204" pitchFamily="18" charset="0"/>
                <a:cs typeface="Lucida Sans Unicode"/>
                <a:hlinkClick r:id="rId3"/>
              </a:rPr>
              <a:t>https://ds29sar.schoolrm.ru/sveden/employees/11142/379649</a:t>
            </a:r>
            <a:r>
              <a:rPr lang="en-US" altLang="ru-RU" sz="3200" b="1" kern="0" dirty="0" smtClean="0">
                <a:solidFill>
                  <a:srgbClr val="0000CC"/>
                </a:solidFill>
                <a:latin typeface="Bookman Old Style" panose="02050604050505020204" pitchFamily="18" charset="0"/>
                <a:cs typeface="Lucida Sans Unicode"/>
                <a:hlinkClick r:id="rId3"/>
              </a:rPr>
              <a:t>/</a:t>
            </a:r>
            <a:endParaRPr lang="ru-RU" altLang="ru-RU" sz="3200" b="1" kern="0" dirty="0" smtClean="0">
              <a:solidFill>
                <a:srgbClr val="0000CC"/>
              </a:solidFill>
              <a:latin typeface="Bookman Old Style" panose="02050604050505020204" pitchFamily="18" charset="0"/>
              <a:cs typeface="Lucida Sans Unicode"/>
            </a:endParaRPr>
          </a:p>
          <a:p>
            <a:pPr marL="342900" lvl="0" indent="-342900" algn="ctr">
              <a:spcBef>
                <a:spcPct val="20000"/>
              </a:spcBef>
            </a:pPr>
            <a:endParaRPr lang="ru-RU" altLang="ru-RU" sz="3200" b="1" kern="0" dirty="0">
              <a:solidFill>
                <a:srgbClr val="0000CC"/>
              </a:solidFill>
              <a:latin typeface="Bookman Old Style" panose="02050604050505020204" pitchFamily="18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7465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45" y="-1"/>
            <a:ext cx="4809037" cy="6837589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3" name="5-конечная звезда 2"/>
          <p:cNvSpPr/>
          <p:nvPr/>
        </p:nvSpPr>
        <p:spPr>
          <a:xfrm>
            <a:off x="2542100" y="3301413"/>
            <a:ext cx="123114" cy="117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6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3" y="95003"/>
            <a:ext cx="8912374" cy="65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9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175"/>
            <a:ext cx="4460483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724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 b="26718"/>
          <a:stretch/>
        </p:blipFill>
        <p:spPr bwMode="auto">
          <a:xfrm>
            <a:off x="0" y="0"/>
            <a:ext cx="4465122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03" y="0"/>
            <a:ext cx="4478585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3588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473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23" y="0"/>
            <a:ext cx="469944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6675322" y="1482969"/>
            <a:ext cx="123114" cy="152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35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04" y="-1"/>
            <a:ext cx="4992652" cy="687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91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4499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8" y="0"/>
            <a:ext cx="4621089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5081632" y="2372325"/>
            <a:ext cx="140701" cy="16412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33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b="6240"/>
          <a:stretch/>
        </p:blipFill>
        <p:spPr bwMode="auto">
          <a:xfrm>
            <a:off x="-1" y="1"/>
            <a:ext cx="4560126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8" b="22943"/>
          <a:stretch/>
        </p:blipFill>
        <p:spPr bwMode="auto">
          <a:xfrm>
            <a:off x="4560125" y="0"/>
            <a:ext cx="4585463" cy="685799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8727019" y="3144344"/>
            <a:ext cx="149495" cy="18287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1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5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+mn-cs"/>
              </a:rPr>
              <a:t>Проведение открытых занятий, мастер-классов, мероприятий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342959" y="1600201"/>
            <a:ext cx="8424494" cy="16822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Участие в инновационной (экспериментальной) деятельности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47" y="0"/>
            <a:ext cx="4746331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600201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5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+mn-cs"/>
              </a:rPr>
              <a:t>Экспертная деятельность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4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18" y="1"/>
            <a:ext cx="460539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52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1891" y="1805050"/>
            <a:ext cx="79445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lavbuh\Downloads\2024-01-24_10-46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30" y="0"/>
            <a:ext cx="4738253" cy="6844688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33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5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Times New Roman"/>
              </a:rPr>
              <a:t>Позитивные результаты работы с воспитанниками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аттестация педагоги\2024-01-31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/>
          <a:stretch/>
        </p:blipFill>
        <p:spPr bwMode="auto">
          <a:xfrm>
            <a:off x="0" y="1"/>
            <a:ext cx="4465121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5" t="18373" r="34888" b="7820"/>
          <a:stretch/>
        </p:blipFill>
        <p:spPr bwMode="auto">
          <a:xfrm>
            <a:off x="4572000" y="0"/>
            <a:ext cx="4573588" cy="6858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botnik\Desktop\аттестация педагоги\2024-01-31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98" y="0"/>
            <a:ext cx="497599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27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panose="05040102010807070707" pitchFamily="18" charset="2"/>
              <a:buNone/>
            </a:pPr>
            <a:r>
              <a:rPr lang="ru-RU" sz="4000" b="1" kern="5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Качество взаимодействия с родителями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9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botnik\Desktop\аттестация педагоги\2024-01-31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"/>
            <a:ext cx="4583875" cy="685751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abotnik\Desktop\аттестация педагоги\2024-01-31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91" y="0"/>
            <a:ext cx="4497897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6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аттестация педагоги\2023-12-08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63" y="0"/>
            <a:ext cx="4710029" cy="6858000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9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24-02-14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04" y="0"/>
            <a:ext cx="4954978" cy="681613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15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5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Times New Roman"/>
              </a:rPr>
              <a:t>Работа с детьми из социально – неблагополучных семей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botnik\Desktop\аттестация педагоги\2024-01-31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69" y="0"/>
            <a:ext cx="4998243" cy="6875648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5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+mn-cs"/>
              </a:rPr>
              <a:t>Участие педагога в профессиональных конкурса</a:t>
            </a:r>
            <a:endParaRPr kumimoji="0" lang="ru-RU" sz="4000" b="0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21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abotnik\Desktop\аттестация педагоги\2024-01-31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90" y="0"/>
            <a:ext cx="4877505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438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09" y="0"/>
            <a:ext cx="5104285" cy="6945416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82882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857" y="0"/>
            <a:ext cx="4799966" cy="6858000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88"/>
            <a:ext cx="9145588" cy="67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0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2204864"/>
            <a:ext cx="8229600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5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imes New Roman"/>
                <a:cs typeface="+mn-cs"/>
              </a:rPr>
              <a:t>Награды и поощрения</a:t>
            </a:r>
            <a:endParaRPr kumimoji="0" lang="ru-RU" sz="4000" b="0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74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1" y="0"/>
            <a:ext cx="4571499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аттестация педагоги\2023-12-08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8" y="0"/>
            <a:ext cx="8212166" cy="6858000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878774" y="3182587"/>
            <a:ext cx="285008" cy="246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52" y="1"/>
            <a:ext cx="5087269" cy="680454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2607" y="3204842"/>
            <a:ext cx="8502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Материалы, прошедшие экспертизу  на сайтах, порталах сети Интернет  - 1 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Муниципальный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– 1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Bookman Old Style" panose="02050604050505020204" pitchFamily="18" charset="0"/>
              </a:rPr>
              <a:t>Всероссийский -1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5795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Наличие публикаций</a:t>
            </a:r>
            <a:endParaRPr lang="ru-RU" sz="4000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75" y="0"/>
            <a:ext cx="4494680" cy="668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58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524499" cy="6768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22" name="Picture 2" descr="C:\Users\glavbuh\Downloads\2024-01-24_10-44-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8" y="14025"/>
            <a:ext cx="4621090" cy="67549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8767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2216</TotalTime>
  <Words>262</Words>
  <Application>Microsoft Office PowerPoint</Application>
  <PresentationFormat>Произвольный</PresentationFormat>
  <Paragraphs>42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Портфолио Герасимовой Анастасии Ивановны воспитателя МАДОУ «Центр развития ребенка-детский сад №7»</dc:title>
  <dc:creator>Пользователь</dc:creator>
  <cp:lastModifiedBy>Воспитатель</cp:lastModifiedBy>
  <cp:revision>92</cp:revision>
  <dcterms:created xsi:type="dcterms:W3CDTF">2022-07-27T11:19:44Z</dcterms:created>
  <dcterms:modified xsi:type="dcterms:W3CDTF">2024-02-14T10:41:02Z</dcterms:modified>
</cp:coreProperties>
</file>