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7" r:id="rId2"/>
    <p:sldId id="258" r:id="rId3"/>
    <p:sldId id="260" r:id="rId4"/>
    <p:sldId id="263" r:id="rId5"/>
    <p:sldId id="261" r:id="rId6"/>
    <p:sldId id="262" r:id="rId7"/>
    <p:sldId id="275" r:id="rId8"/>
    <p:sldId id="266" r:id="rId9"/>
    <p:sldId id="264" r:id="rId10"/>
    <p:sldId id="259" r:id="rId11"/>
    <p:sldId id="274" r:id="rId12"/>
    <p:sldId id="298" r:id="rId13"/>
    <p:sldId id="265" r:id="rId14"/>
    <p:sldId id="299" r:id="rId15"/>
    <p:sldId id="267" r:id="rId16"/>
    <p:sldId id="303" r:id="rId17"/>
    <p:sldId id="300" r:id="rId18"/>
    <p:sldId id="269" r:id="rId19"/>
    <p:sldId id="311" r:id="rId20"/>
    <p:sldId id="268" r:id="rId21"/>
    <p:sldId id="305" r:id="rId22"/>
    <p:sldId id="270" r:id="rId23"/>
    <p:sldId id="271" r:id="rId24"/>
    <p:sldId id="272" r:id="rId25"/>
    <p:sldId id="301" r:id="rId26"/>
    <p:sldId id="306" r:id="rId27"/>
    <p:sldId id="273" r:id="rId28"/>
    <p:sldId id="313" r:id="rId29"/>
    <p:sldId id="292" r:id="rId30"/>
    <p:sldId id="310" r:id="rId31"/>
    <p:sldId id="307" r:id="rId32"/>
    <p:sldId id="295" r:id="rId33"/>
    <p:sldId id="312" r:id="rId34"/>
    <p:sldId id="314" r:id="rId35"/>
    <p:sldId id="277" r:id="rId36"/>
    <p:sldId id="280" r:id="rId37"/>
    <p:sldId id="276" r:id="rId38"/>
    <p:sldId id="281" r:id="rId39"/>
    <p:sldId id="317" r:id="rId40"/>
    <p:sldId id="285" r:id="rId41"/>
    <p:sldId id="282" r:id="rId42"/>
    <p:sldId id="283" r:id="rId43"/>
    <p:sldId id="287" r:id="rId44"/>
    <p:sldId id="289" r:id="rId45"/>
    <p:sldId id="308" r:id="rId46"/>
    <p:sldId id="284" r:id="rId47"/>
    <p:sldId id="286" r:id="rId48"/>
    <p:sldId id="293" r:id="rId49"/>
    <p:sldId id="294" r:id="rId50"/>
    <p:sldId id="297" r:id="rId51"/>
    <p:sldId id="288" r:id="rId52"/>
    <p:sldId id="290" r:id="rId53"/>
    <p:sldId id="291" r:id="rId54"/>
    <p:sldId id="296" r:id="rId55"/>
    <p:sldId id="278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60" autoAdjust="0"/>
  </p:normalViewPr>
  <p:slideViewPr>
    <p:cSldViewPr>
      <p:cViewPr>
        <p:scale>
          <a:sx n="98" d="100"/>
          <a:sy n="98" d="100"/>
        </p:scale>
        <p:origin x="-354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A4856-4DBF-4D44-B28E-DD8CE3A7A198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3AB20-0655-422A-AD2A-2118E1B7D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320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3AB20-0655-422A-AD2A-2118E1B7D2F1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125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37865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844" y="83497"/>
            <a:ext cx="8832848" cy="66316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785926"/>
            <a:ext cx="7772400" cy="1470025"/>
          </a:xfrm>
        </p:spPr>
        <p:txBody>
          <a:bodyPr/>
          <a:lstStyle>
            <a:lvl1pPr>
              <a:defRPr>
                <a:solidFill>
                  <a:srgbClr val="0000CC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71662" y="460535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206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F145-04DE-461D-A630-5EC1DF70EB0A}" type="datetimeFigureOut">
              <a:rPr lang="ru-RU" smtClean="0"/>
              <a:pPr/>
              <a:t>26.12.2020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7F5CA-373C-4532-A084-AAE11BA0F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F145-04DE-461D-A630-5EC1DF70EB0A}" type="datetimeFigureOut">
              <a:rPr lang="ru-RU" smtClean="0"/>
              <a:pPr/>
              <a:t>26.12.2020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7F5CA-373C-4532-A084-AAE11BA0F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F145-04DE-461D-A630-5EC1DF70EB0A}" type="datetimeFigureOut">
              <a:rPr lang="ru-RU" smtClean="0"/>
              <a:pPr/>
              <a:t>26.12.2020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7F5CA-373C-4532-A084-AAE11BA0F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F145-04DE-461D-A630-5EC1DF70EB0A}" type="datetimeFigureOut">
              <a:rPr lang="ru-RU" smtClean="0"/>
              <a:pPr/>
              <a:t>26.12.2020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7F5CA-373C-4532-A084-AAE11BA0F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F145-04DE-461D-A630-5EC1DF70EB0A}" type="datetimeFigureOut">
              <a:rPr lang="ru-RU" smtClean="0"/>
              <a:pPr/>
              <a:t>26.12.2020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7F5CA-373C-4532-A084-AAE11BA0F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F145-04DE-461D-A630-5EC1DF70EB0A}" type="datetimeFigureOut">
              <a:rPr lang="ru-RU" smtClean="0"/>
              <a:pPr/>
              <a:t>26.12.2020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7F5CA-373C-4532-A084-AAE11BA0F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F145-04DE-461D-A630-5EC1DF70EB0A}" type="datetimeFigureOut">
              <a:rPr lang="ru-RU" smtClean="0"/>
              <a:pPr/>
              <a:t>26.12.2020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7F5CA-373C-4532-A084-AAE11BA0F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F145-04DE-461D-A630-5EC1DF70EB0A}" type="datetimeFigureOut">
              <a:rPr lang="ru-RU" smtClean="0"/>
              <a:pPr/>
              <a:t>26.12.2020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7F5CA-373C-4532-A084-AAE11BA0F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F145-04DE-461D-A630-5EC1DF70EB0A}" type="datetimeFigureOut">
              <a:rPr lang="ru-RU" smtClean="0"/>
              <a:pPr/>
              <a:t>26.12.2020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7F5CA-373C-4532-A084-AAE11BA0F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F145-04DE-461D-A630-5EC1DF70EB0A}" type="datetimeFigureOut">
              <a:rPr lang="ru-RU" smtClean="0"/>
              <a:pPr/>
              <a:t>26.12.2020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7F5CA-373C-4532-A084-AAE11BA0F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F145-04DE-461D-A630-5EC1DF70EB0A}" type="datetimeFigureOut">
              <a:rPr lang="ru-RU" smtClean="0"/>
              <a:pPr/>
              <a:t>26.12.2020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7F5CA-373C-4532-A084-AAE11BA0F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3F145-04DE-461D-A630-5EC1DF70EB0A}" type="datetimeFigureOut">
              <a:rPr lang="ru-RU" smtClean="0"/>
              <a:pPr/>
              <a:t>26.12.2020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7F5CA-373C-4532-A084-AAE11BA0F7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Багетная рамка 6"/>
          <p:cNvSpPr/>
          <p:nvPr userDrawn="1"/>
        </p:nvSpPr>
        <p:spPr>
          <a:xfrm>
            <a:off x="571472" y="428604"/>
            <a:ext cx="8072494" cy="6072230"/>
          </a:xfrm>
          <a:prstGeom prst="bevel">
            <a:avLst>
              <a:gd name="adj" fmla="val 144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dalmanac.ru/196111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s29sar.schoolrm.ru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10" Type="http://schemas.openxmlformats.org/officeDocument/2006/relationships/image" Target="../media/image100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066087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87654" y="2348880"/>
            <a:ext cx="589747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B80047"/>
                </a:solidFill>
                <a:latin typeface="Arial" charset="0"/>
                <a:cs typeface="Arial" charset="0"/>
              </a:rPr>
              <a:t>Дата рождения: 20.07.1967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B80047"/>
                </a:solidFill>
                <a:latin typeface="Arial" charset="0"/>
                <a:cs typeface="Arial" charset="0"/>
              </a:rPr>
              <a:t>Профессиональное образование: </a:t>
            </a:r>
            <a:r>
              <a:rPr lang="ru-RU" sz="16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Дирижёр хора, учитель пения, преподаватель сольфеджио в ДМШ,</a:t>
            </a:r>
            <a:endParaRPr lang="ru-RU" sz="1600" i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Саранское музыкальное училище им. Л.П. </a:t>
            </a:r>
            <a:r>
              <a:rPr lang="ru-RU" sz="16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Кирюкова</a:t>
            </a:r>
            <a:endParaRPr lang="ru-RU" sz="1600" i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№ диплома ЛТ 697910 дата выдачи 23.06.1988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600" b="1" i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2. Учитель музыки, МГПИ им. М. Е. </a:t>
            </a:r>
            <a:r>
              <a:rPr lang="ru-RU" sz="16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Евсевьева</a:t>
            </a:r>
            <a:endParaRPr lang="ru-RU" sz="1600" i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№ диплома ЭВ 049498 дата выдачи 05.07.1995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srgbClr val="B80047"/>
                </a:solidFill>
                <a:latin typeface="Arial" charset="0"/>
                <a:cs typeface="Arial" charset="0"/>
              </a:rPr>
              <a:t>Стаж педагогической работы (по специальности): </a:t>
            </a:r>
            <a:r>
              <a:rPr lang="ru-RU" sz="16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33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srgbClr val="B80047"/>
                </a:solidFill>
                <a:latin typeface="Arial" charset="0"/>
                <a:cs typeface="Arial" charset="0"/>
              </a:rPr>
              <a:t>Общий </a:t>
            </a:r>
            <a:r>
              <a:rPr lang="ru-RU" sz="1600" b="1" i="1" dirty="0">
                <a:solidFill>
                  <a:srgbClr val="B80047"/>
                </a:solidFill>
                <a:latin typeface="Arial" charset="0"/>
                <a:cs typeface="Arial" charset="0"/>
              </a:rPr>
              <a:t>трудовой стаж:  </a:t>
            </a:r>
            <a:r>
              <a:rPr lang="ru-RU" sz="1600" b="1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33</a:t>
            </a:r>
            <a:endParaRPr lang="ru-RU" sz="1600" b="1" i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srgbClr val="B80047"/>
                </a:solidFill>
                <a:latin typeface="Arial" charset="0"/>
                <a:cs typeface="Arial" charset="0"/>
              </a:rPr>
              <a:t>Наличие квалификационной категории:  </a:t>
            </a:r>
            <a:r>
              <a:rPr lang="ru-RU" sz="16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высшая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srgbClr val="B80047"/>
                </a:solidFill>
                <a:latin typeface="Arial" charset="0"/>
                <a:cs typeface="Arial" charset="0"/>
              </a:rPr>
              <a:t>Дата последней аттестации: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srgbClr val="B80047"/>
                </a:solidFill>
                <a:latin typeface="Arial" charset="0"/>
                <a:cs typeface="Arial" charset="0"/>
              </a:rPr>
              <a:t>                        </a:t>
            </a:r>
            <a:r>
              <a:rPr lang="ru-RU" sz="1600" b="1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11.04.2016</a:t>
            </a:r>
            <a:endParaRPr lang="ru-RU" sz="1600" b="1" i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28" name="Picture 4" descr="C:\Users\Галина\Pictures\Галя разные фото\2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41" y="2350570"/>
            <a:ext cx="2170888" cy="325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AH8AAAC0CAYAAAC9kvNkAAAgAElEQVR4Xu29d5Ac15kn+KvK8q5Nmfa+Gw3TsARAgADonSh6ipRGpKTQanZ2Vzu3Fztn9v6YiI24P27jbid0e3N3o9HOnUYSJVI60YhGpEiKDgDhQXjf3ehGe1veV2ZdfF9WNhKFqi7TBg1KiSC7u+pl5nvv+97njSadTqcBIPMDGo2G/izromfQf1qttqz7b/eb1Huo/K5eE+8PAIn+o98lCbxTadp/+lS+6HeB91ADaDSgf/SZfD+Di+Ekw0qG13WopSHxHfKlyYzP3MTfaPilWmgU4KdSKQbaQgC3GAh0OyNAIeDfgAjXIc1ApHslSZr7neAhCFoQThCs0gRohigdMMYQaOm+zMElREJaA41Oi2QyCUGngxZaSKIEESLSGi3SaQ10EiEH/Z2+Dnx6ea5TT5+LogidTlcWXP7UEaKsTVPdlG//clEWmWrISJT3EBOVUaiHcvLnm2T2i3IhSTgUgiAISCQS0DDGStAJOoipFPRGI9KSyCSMyBlhK02OSBD/zLAJmfQp5Kz8bZM5l0z4ciF1PkQv/43X77wdkF1hz3NkX9koZRkKgNWAVzYtF/BPnziFz/d+iuamZpjMFjQ0NWN0qB/nzl7A408+iaPHjsJqsaNjVSc+/MMHuOfuuzF+bQgaow4Tw8P45ve+i3fffg86pHHXnrvx8fvvorrWg1XdazHQ14sKuxWWCjva2lfhzIkvsWZdDybHx1FVVYWAzweb3QaNTkekDBarHXqjnimWoNVAKxDV0sr4kMF8DTE+op8ZGYcQUv46reKY2YRaRsz5DgORXKKSC5GdFgMJb5i5LNap2Issm90EfPXC6FTmEuJykZz+/qvo7e2FzeGAJIlY17MeRw8fQ1/fFWy9YzMu9/bBbDSgoa4WXxw8hIceegiDA4Pw+YKQBA3WdnUgGAji6tWraG1pxFvvvI/WlmY0tzTj6qVeNLQ24qGHH4HFbMFrr/0WY+PjcLqc2LLlDvzqF7/Ezt27EAgGsW71GkxOjeHMmTPYcsc29F3pgz/gxROPP4aBq4Po6OqCf2YGWp2AgatX8dSzz+PTjz9Ca2srPv74E7z43Rfx5mtv4tlvPIdwOIKB/n40NTVidGwCLS2NOHXyJLZu2w6LxcoI7ayuhtmih8fTAJ/Xi1AggI7ubgz29cFkNcNmdyAtpph36/QGSFIKWoEQj5AxDb1OD73RADElQs/fixAEQh4ZWBnpLC8+5ELG7MEkXJJ8wAdcSmN6yosqZyU0kiSl6YVEemWpMr+0nosKzEcNbpqEJGF8fBK1tW5otcINX8dTKUhpCfGEyKcv5A9A0gAmPW1MEmNeH4S4iGOH9sFmrcSuB/fg3JnzcLud+PSzg+hsb0EqEeHFtXR14fNPPsGWzRtx6fwFWKxWxEUJq7o7UeOpw9jIAIxmO/quXMYTTzyBvZ99jtr6Rvznv/tf8b/9p/8Fpy9eQYPHiVQyiUAoigP79mP3PbtR5XThp//PT/Cv/tUPMTM1iQOHDuFrj34NB7/4Aj/4l/8S/X39+Of/96f41z/81/jRj36ErXfuAKQUH4Knnn4Kbe0dsNqsOHz4ELQ6HY4cOYoHHnoYvWdOwWJ3wOly448fvIfde+6GRmcGBAmjFy5hx3070XepHzaHBQ0Nzbh6tR+e2gZs3b4dOr0eg1cuIRQNIxj0weVqQCziR0NrG8LBMCOSVhCgN+ihTQMHD3yBltYOrF7bIwNfFEnSF+bIQj5hQS2RKqqGIqEuB5lTv78YrURRrURJVpNEUYJBp0UkFofRYEQoEkGl3YbpWS+sZhOmpmfgdruRSiT4Oz4IGqCyshrT05OorKzE0PAIamrrMDY8BAhaVDudCMdi0EhpaLQCLlw8j/bWVpy72IvqKgfMBiNmfV7oNFrUuJxweTyY8XrR3NyEn7/8CtavXYt1Pd3Y9/k+NDY04lev/BpPPPk4/FMTqHa50X/1KnbtuRufffY53B4Pams8OPDFAdy9Zxc2bt6MTz75GO7qasQSCZw+dRbPvfANnDt3DmOj43jk0Ufw3nvvoc7jwcjYBAyCjinirj278NTTT95I9tV8fz5gEsAVHrIcQF8sHphPGEumkhgfGYHbU8MHIBQKYWxkCN3r1vHnJpMZVU4nJicmYDabYXc4ZNLMevhize76c2a9PhaSp6an4HS5iDsgmUhBQhIaSYtoMsECdK3bjYnJaVzs7YVBI8s2XZ1t8Pn8sFdUYnxiDJq0FqOjo3B5nEhEYxidmMaqjnZs2tiTG/jzkX6a4koHfi45RZn3dePI9c0+fOQI2lpaQbr122+8gQcefQR/+7d/i1/+8pf4p3/8R1RUVOCxJx7HuQsXYDYYmJSv69kEo9l0ywW7YjSxfOiZU9qnDVLIebb0n+9B8+qW8xyO5WQbyjSyVb1oIo7RkRHY7XZ88cUBNDU04fTZs7hnz27EEnFc7O3Hvbt24otDR1DhsMPtdEGn1aBrVdeKAf58FDgXxcsr7asfpGxU9oYpY9RWqWL48OITyeKfuJT6ffGzWP6R2cCf+ztN4rHMwefUOrVOqABUIfVqSqBWM24H3l8udVoucC2VgSj7uXPUNp1OpmXrMQFf5ufFCjKLedJLAUyhE5zxVCEWiyKVTMFkNiOZSEASUzCaLKxL00XzJ1VJ1n9lu7pi9JkP4MXo1soBKgVxlgr4eXm+JCXYV6TVCEhLGtaTeXEyMbjpmg/gxU6+mHHzCTKFEIWdHaKIP370MUaGh9HU0oy6+lqYrXb86D/9z7jvwUdRU1ePqbFRPP7U02yCPnXuDD744EP8+//m30Gv17JnjE3UOj07WIaGBqGFDg3NTSoHjOxMGei7CJenHg5SBQf6UOVyw2qxsX7Nz8ggWCmIsNRj+QAR8Mm4wjb3tAYQZezP8IKbEEAh7/mcQMUYffIJIOrTokjsyinLJaXPt0Fk2j154gSGhoZx586dOHboADx1Ddi37yB61q9GV0c7iOGR7v7lyVNob6rF//73/4B777kbGzdtxj/95L/CZDJi7drVaG5swtWBQUzPzkKv17Pl8cL589AbDPg3P/y3eO8PHyDg9+Pxxx/Hr199lS2AZB9w2G0YHh7BAw89uGSwLEQF8704I/AR2c9cZPcWNbL7MNel+ng+CqDIB6WwhXzqGZNklW262F2ke4LBIBwOB99CyECqHNndyQFF13VhVYIvEOL3WG02QCIrIxCJRJFij6aAcDQCMZ6E1WFHX/8gogE/YtEwutesgcflxqmTJ7CmZx3e/v0H2LpxPWrr6hGPx3Bt8Bru2rWz2GmXPK5c4PNBk3m+fPEep5gZyn9nT6VI4M8HyJJXdxvfsNL34UbgEwsjWYjt/BmEUDY/BzFQk+JST6eyMWpST9gWj0eRSCZhs9nz6tD5WM5NuKrywOVSX29jvFqUqd8EfPKmyO5wdWBQDirAY26eQyGZ4DqVSePQ3r1o7mhHRUUVRoeH0LFqFX75q1/hwQcfRCQcgd1q4pfY7Q7E4nGmTFqt7LIllhIKBtkbRvbyg3s/gVavR0NjKyoq7OyoongC2WAlsidN0JLDOBO0wt5cMonKmo7CohiJVa5eYhe0FfQeg8HIa07E4yB/AZl61etRB70w1SSfQkarUCN5tjC7UEhmH4ZsgTiXIS0nz2eBLwP8OQNPDhag0V73a6sNQYobOJ/er174yVOn0NbWAUGjwflLF1BdXYXx8SlUOuwYHOhHbX0d4vEkm1f1AnDp8hVUOqrRtaoTFpsNY8MjOHP2LO6+6y4cPn4c63vW4bev/Rb1tXXsukUqjavD1/DY17+Gq739uHDxAsbGJnDfQ/djsPcKulaths5oRJ2nBhUVDkxOTaL3ykWkRS36ey/jgYcfYWeQoNdiZmKS7fmr1/VgbHyM4wSmxkehNxhRXV3J85yaIYdNPQSdHqmkiJQooa+3F5s2b2LXLe0JCYyXLl+GThBgsVgwMjSIurp61gwkMY3ha73oWr0B1c5qTE5OsNzgdtfxOUsmo9AbTez6jYaDhFuwVTggZHlIs4GfiyozQshGHlnvZVVPvB4bxgDMBB2SIpDBirkTrwA4GosgEo5yXBjENJLkQUuJfIB06RSSdK8IJCU6QeSU0MCgSbBbU68zABoBEABtmiJ9kAm+kBCNJXhx5IrUUlAGsSONgFgsBimdglajg8Fo5JNNJ5E29MOPPsauPbsRjyYQCgbgqHCwSZbiBMZGx1BbVwdJFFn31zE10MBRWQGHoxJebwDXhq7BqNfDZDGjqrIC3kAIDrsdkUgIAV8Ara0t8AeDfN/J02cQD4cQjCVQYbfDVVUJm93OyEFOIK2gRzgQ4ngA2iNHRQU8bifiiSSsVhui0QgGBgaw565dGBoZQV9/HzZv2ozBwUHsvGsHXnnlFey55z7YTEYeR6okrcFqNUPSaDE5NYNnn34CBr0hI7PJVE0N/HzsOAP8jCjNZIqtPHJQIGFGFu8n//r1uNAbyb5asi+V/6tJp0IelWfQ7JKQkIgnEY+LiMZjiMWjEOMxSGISCVGLaCqJWCCCcCwMSzwKo00Hg2AGDHo+tWmNHmaNBJ3BCL1ZDwptZFICARpIMGqNEHUU7igwAus0Omi1EiMXsQWO8NFqoKEASQp85MjZTIQyR9eCff9X+/rRvW5NxkimQTydwMnjp7Fj2zY+MFLGhhKPJ2Aw6nHqxEm0tLUjnkwwtYuGozh54SKqrBZs2bwJfX0DcLqqUV1VidOnz0Cn1zHlMBoMuHL5MkwmPXbs2gMhMxe15K8czHywyJD93MCfO+eqMCemDnkYFLEBNeByTWShvG0h92erRJmAdYgShVCnkZIkPjEUaUO+eToCRFb5J5HwtAhtSoRGB/bNawRCHEIKLQSSHwSFMhF1IiMRkJJEJJMiYkkRBPB4LMZIq0knkZAIYUREk2mk4iFmG8Z0DBajEVqdAYLZyNG39B6LDjAYDSyz6AwG6PU6pAUjoSq0/F5dRkgXeB40P6KUfHgzyElU9oYA7+wwLuXks4Sjwgk2+mSEoHzqn2KMyaYAdN8NwlQmlmwhgFyqe8ulWEs1n/meS3NNZJCLWGwsJSIZjyMRT0ErRZGUJIgpLWJiCqlYHLF4AvpUEnojaVIudHavyvLnZ8j+DcBXTr5KAs7EQcp8JhNrls/YoP5cUe/IyFLuRpd7XzEAWul6eTFryB5TMs9XgH/dxJuhBBmz7xzws1Q9ilwlnqS+sp0gNBkF+GqqUOzC1NrC7eBJLHZdpYwr5QAUzfM564NOf4ZPZAti89n81TKC+oXKyS8VUPMFeSz1CVWeX6o/oRQA3uqxN0n7bJMnQSCH9YY1ACXTY57YtXw+/lJ9/6Vgd6kbqaYe+e7Nx8ayxaFswbjUudyq8bmBr3bpquTDG4Cf5fjJBqz6lKtPMG0o/a04Vubb+HybuhhIQV7M7/7Ft9HgqsBf/3f/I8KRANzuekRCIVR7nIhG42yUIRynuPu33nwTa9f1oL6+DmaLBadPnsL42Bg2b92C6elp9PRsWFCO41IiQNE8nwDDGJ918ikLRvbvq5g8iwGyzkvSfL6gTjWJLhSvp44WIg8cyQ+lsotiNpJUuxdeeAG1bhe+8/3v48c//jFeevFFHNj/BcfVt3Z045WXf4bOVavwH//j3+Lt373DWbJkXXvqqSfwm9/8f3jzzTfx9JNPQZKSeOl73+N4iJVwZQO7POCrPTss6TP0r68vy8OXj0yWsiHqoNGlAPqcDCOlcXVggIM0RsfG4XRWo8ZTA693FmazhSN+vD4fjEYDPJ4aBEMh2Bx2DommcOmL/VfZcud2VbEFcMvGnjlDSynrLZWKFTM++4DlumfuM3WiZnacnqzLyQc+r3FnLk+8lGWv/LHLoVUUooTZAne5wnNe9S8f8LNVNLW5cD4ev5RgLQbzF+v99C5O9CRL3gIKVpQ6n1LXWOp4ZT65BT7VbLMRIJ86p4wrR28vZXMIGLJzZwnSZLIm8icL/OzAh1wAUgCu6MJLrXuXgiR/ymOLpQQ5T342MHOddlnwv376StXh/5SBU87aiwUoPbtYOYJhqOb5aiFHES7mM4jkohDZJHk5SHQ5G3qr71G8irIOlTvhU639ZB+4fPPPRpR8yDDvyc8p+auqO6glUUppjsfiMBj0nCpMWayKJewmZMjjFr6BkixR9uutBrj6/QSkpCRi6Nog2lvaobjEiwVqvnEkF9GzlRpKZQFfwaBcKo8au+j3I0cOo6O9E+///l1YrDZs3b4NQ9eG4PUH0N7aBL/fB4PeCJfLhd6+fvhCQTTVumEz2eCdnURdUyMqzGaEElHUNnTAZKLs15UEqqWbS6EElGx1rxAlzXXy84XQ30D2s8lM9oNy8XYa4/cHMDZ8DfaqaowODcNdU4NkLAERKVjMdjaeUGUIMR3B4NUxNplSzPvUrA+xYBQ9m9ZDr9Xg9KmT+Prjj6OmtnZZJPpSQZqL9xYLvFLfVez4Unh8NuW5CfgKb8nF6wulaimqXj5Tb7EL+vO4xduBfJZX/pzKsigAVwNNTW6yT3w22R8cGEAymUL/4CDMBqob4+HqFj6fl0OPqqptuDY0gSZPNSpdlRyWHY3GUF1RAXuVA+FwFHFRg6A/gJ71G5CI+KE1Wjl+joI6WSCiaOGMzMHFB7OyeJbaxrB44Lj1T1LU8rzFGdQ8P5exR817zp09y7lpI8ND0BntsDvsqKurwWef7AM0KVhsDvhmp1FX34QKhxWxWBwfffIh7ti0FU67Ce6GFrzx2mvoaG/Hk088jiNHj6D3wkX4onFs2LieQ6xfefVltLR0wmI0ob29CVa7HZMj47hy+SxMOgNcnjqcP3MU3//hX6OiwlVUtq0aDBQBLKVECEvkTLr1IL8+g5zAp6/nvsiSuBTrmnoRakOP8jmFUNPJpHh3viiUmPLkRConKrCFjqgElxfVynHs8Xich8pFHOXf5exWA4djG00mDsMWOaMnhQSZXXUCvF4fFxmyVVUiFgziwz/uxbdfeBIOStpYimI5KwmCRc4lF9nPCfx8Al+h96gNQwoLKXRPru/n0yxKel52iHlJN99eg/Px9Gy2nS3s8X25jDxqJ45CDXJtSSlZuOr7lWzZ22ubb/1s8xncstPrCs10TrabD/hqwGe/OBtBSkGEQthaaPJ/Kt/TIQn4Jrn4k8XuxNEvTyGdSqHa5URaomBZHWKxBDo6O/H2795Cz7q1aGpswdT0OMZnprB5/WZmmdmRU3PCci6XbnacvYIE2QDPdu6sJKDk0slX0vyKmcu+ffth0Au4ePECvvUXL+LIwYNIphKcajYxOQW7rZJLqd+1cyt6L/dibGIMLpeb6wZOzsxgemICO3fsRENjfU67SU4jTzaQ1RRA+S4XIhSzoKUeQ0Cnyt8Gqpe3ghNEitkHWgtp4vSPKqfIpltZkVH2PymmuIjETDCCaqsJJquNq4VGwylEokEuTN3SUJ/TfFwQ+BzQQIX655J3F14SvZiFlzvmq3Dii1l7Pv6f7151GXplTEHgqx+mmDIL2ZeLmfxyjfmzfJF7p2+S9gslSsxhzG3kdSkG+OXax5cLgZfiPTlVvZV6qhXDRClaRbGbdjuzimKQOy8ryFb1ViLwZcFHLpK4FMAvFklW4rhygD9H6VYK8Odzjd7OJ3OlIgxrQsU0WMpegNr+XwyloPEnTxxDMBRGc1MTGhubuQbN2Ogw7Daqkyex/soVK9OAUW/khFG9ySD3nuNCA3ouNjDX+iXTCydf2BjPUZJY7dGkJLjq6+dUv3JOy0oEYi64ZKu3+Wz7ZQM/10bMdzrpu6HhIXhnpxEMx7F5w3oG9PHjX8JmtcJqM+L8pYsQYODaPka9BhNT07jjjm2IhAL43e/ewjPPPI0t27bBZDDi+Okv4bDacfTQF5gYncLzLz6PoD/MuvCEdwpVVgd6Nm7mQkDDw6M4d/48uho8qK6pRVorIBVPIRmMwOyuAFKkxqZhslk5oCSeSDGSWa0Wdg1RUYMjhw/BbLFh/fp1XPyIEI6sZkw+58LS5BZNCltSEl2SsRiSyTjMVse8LKuYeMhCCJhLLsqlEua08BV6+Hzfq1+cTcLpu2gsDupoQd4+m8XMMWazfj8DjDxwiVQK0WAIIpVFEbRIJVJcnSsciWJqYhz1DfVwUp17nQ6Tk5NIiUkEAmGMjk+ip2ctooEwoukUxkeGUO10o7ujg0uZnDh5Cps2rsepL0+hsbEeB48e5cpaly9dwto1azA4fA1ruzqxdkMPLBY7Xn75Zej0RvyH/+k/cEPCT/74EUbHJ+Cw2tC9phuBeBRSLIFQwIv6+mZMe2dh0gsIBsIYGxnG2p4NMFr0qKmph6umBqNDI3j33XexZeNauGvrEPCHOU6h9+oA2rs64Z/1IZ2IsIl2anwMiUQSWp2J11flsEIwmNHVvQqjo4PQJtJIIY3axibeB//MBIxmq5zLQAUUdVQnyJDJbVCKq8hIScg1MzWFaDSKppYWmQqWQ/YVJCASTfbnqclxJDPdofRU4UqvQ8Dn59NEQRtUr85qMrIfn9qGjI+NwFNTi1g0Ite249p4cicvigvQUCu0G2oEXK/3Q++mceQWpgJFStcoeU7yQllAFBNIpSQYTOa5lmnTk9Ooqq7KjCEBUn5nkkqsZkqyUqUv+owqeNHPiZlZUA+igf6rqK+rg6gVkIxFuVBSMiFibHwSwYDsWqZ1bdyykSt8V1c5Oc/v0tnTOHHiJFo7WtDY3Aaf14doJMzm2e07d3IPnaGBQbg8NRxPUNdQi3OnzmLzti2IhKKYnJnGQ/ffiw8//IiLPrU0t3C8REWlgyknHzpRRDgSxuzUDCOYw2pGOJFCMp5Atasa14ZHUOlwwKDXIewP4fGnn+QiqwsEfpqLDB08eJDbqm3degdvKNWfG752DTt27MBvfv0KNm/ditmJSay9Yxvamhuw79N9qKq0wWpzIByN4vP9n+Ohe+9HMBjCsaNHsGXrVtTXNyIYDuPipYtIa9PwTQeBVBw9G1ajqbkRF0+fw5QviBe+9S384r/+FA899gBmp6bQvX4D9Doj/v7v/wu2bN+NtZ0NHFWsN5iRRoK/A/REoKHRCYxsXI2OgoW0WiRSSVy5cAFHjxzFt156CUZqCEnIxMWp5UzcbDkj5J+B0WxBitqmaQ1y3AIXRdLKJekYuakfkyDHN0hU6zeAqooK7qk7Z7PNRCfRZxzNS19JFIkrIJmiurhUQ1iC0SBnLxNVlHvuAtMz03Klb62GK5iSeTsSjXFntlA0waZhorEUZd2zupOfXxbwFSGCrc5SmvkiCVei0hxYq+WSaWaTEbOzXuj1Rg7g9Pv9aKyvx/T0FIavDcNZXcnZr1NTXnhqnIhGIlxnrq6uDg5HBbMJajJEJI46XwUCQXhq61HtsGPG58PQQD+effZZ/F//9z/i+eefxdHDR7nz1datm/Hyr17BPXfvxhuvvQ7fzDQcFVUYHhrCD//tv4HJYIBgtGB2Zhput4tN12+99Q6eeuppeNwuPlHJZAzbtt+JP7z/PupralFR5cDo2AiSERFWhw0D/VdgMlrx+LPPYHJqHO/87h2uHPrGm2/i61//Or7Y9znuefhhdFGptXgcX+zfi6npWQZ4Q2MjQoEgduzciT98+D66V3UzcIKBALd7kdIivvb4U9CkJUxOjHOIt5hI8qFqa+9kAZkqddGhICTLdNtlJOO/VfWT5mPVJQNfzdvp93A4jE/37kWd242uzs7rJcrS1DBQxxhGmE5167l/X0ZY4jp2c3q70s9Snqq6+gVVvY4nErCYqBTr9Ys9ikrSuNxdYS6TmL5THCJ0729eeRXf+va3mbwbdDoui2Y2mzjOsLLCgaHxcQpmREN9LVcdHx4ZRTSVQHd7Kw4cPQaj3gCX24mL5y9gNhRDfVUFzp07wyXX/8UPvo9Xf/5zWCqdaKjx4Mvjx/H1J5/AtNeHBirmYDRyPeGPP9uPlpYWxCIhuJ0ePvlxSYuQbxKbt2xFOBjgjqCHDh5GIhHD97/3HRw4eAjDw8N47LGv4ffv/h4bN2zA6jVrcPr0SURjIlyVdvT19SEhpZGIRjnyidZY31gH78Q4nNVOGC02zM7MMHuudVXDYDZg/aatcom2Unm+Wqqn3ykY88Tx41wfd9Y7yy29+i9fQkfnKgwM9HIJ88rqCmhFDa5c6UVCTGJ1dzfu2H4nn2hCjN+//RaTp66uNehes5onFokEse/TvfAH/Ljn3t2YCoYRmJpFa1sHZkYGuJqGp74FBqMO8VCYW6/qBD0SVLXTYYfJbGNkoEYKEiTZOUVHnHmdXHM3lyR880mh6okiElQ5NK2B0SjnFGTwjX+XiyvKdxKyshCbCTKVWYZc1ZQoGV0crpZMwWo2IxyJZLx1EswmCz+HVOLKigq5U4hIjSYpIcbA/f4qKys4T2LTpjuQSCZAbdgCoRCzvKbWFvj8ISQTMYQiMT58zgo7vL4AgpEwjBYLLGYT7rpjS/ECXz41joWlRBJTs7PMa4hny/F7orxYEqSo4+PgIDpaW7gggkFvgsVqQc+GddBrdVw29dCB/byATRs3McmnjfP5fTh18jRGR8ewe89uRoLR0Qm4amswMTqMM6fPoKWhCSPjoxi9Nowf/OB7LHS+8dqb2HPvHjzw4IMM3P7+Pvz4x/+ABx94CHftuhPvvvO+zJL0Rt5IOhG777kXp06d4lap27dvQ119DeKRMI4dP4bu7rVobW7D1WtXsW37DubjRIqppGE0GUc0muS5VVVVcqZSNB6FkNbyyRbSGhhMBricTtgrKnjD+65cQWVFJeKxKOqbm3mtdNIvnT+D1vYu3jc6wXILGHJLyx0/uLleph2qSPIHdcrMhKsRclFhapOR5Jmsi8Zw/+DMlbmn6JOfC/jKZ/ST1RMiI1yMmQI4tXMtRuQCjrJkrfAi2R+dKV+agykRNaD/0mkRwzPacQMAACAASURBVGOTaG1qzIzKbIASnMmLohqZWq6ETTVo6TTodFq5pg4XK07y6aCNtJiNmPb5oRGT8NPJEAREYgnokcDMrJ8RsLK6Go0NTfB7vczONnavQVNjM3yBSbmDhlbAqVNnUOGsRMTn58LKExPjaGhsQEd7B4KRALd7PXfxMvRaEZFIEjvu2sHGLbr+z//jH9DW1oZwPIrnnnkqE40Tw69ffYXLw1LZ1cOHjsBgtuEvXniWbQ6nT53GqRNfwl3bwFpGIhlnFdJkMKOp3oPxmUlIcRHm6krMTE2jta0dUjiOjq4O9F46j6oqUgcNMNoscFR6WFNg9loq2VdgpcSB0ebu37efdXdqRUJkpb6uFn5/EM2tLejr60co5Ed7eyeGhvrRvWYdq0Wkv1LtXKLDU9MT8PkDqHG7UGl3IBwKAIIBoUgI8WgSzS0N8M3OoKG+kY0+Pp8PCa0WmzduQTwagpgC9AaBu1BSKdLR0SFMzQTQs3Y1S/HcI1hDajDVDsr0EMqO+89dQX4ONdVBFIyYmW/IFsBIRjaMTN96CiahJsxWi4W/I3mFbA70jLHJCTkwIyVya1RiAXTvyNgYIqEIA8bvC7AsUpvJXBofH2NhUUol4a6tZWo7OztL/INZUTgUZJnHajVhbNKLGrcTqYTIzyUkMVfYMDMxhdaWBrQ2t6C1rXVhwGcSlE5zYsbwxDQLLHabnatHV1ptMFlMpKdw9+jx8XE5PFujQfeqdgSDYTQ01CFJaotez1a33r4+VNpsSElk3tXh5OnT2LhpI86ePIXJ2Vl0reqGp8bDDYwP7juAu+7awb1rLlw4zw2OAz4v9n++D9/7/vdx8OAX6KS4tjffRGtHJ7Zuu4Pr6F67ehUXL17kudTU1qCmpgZbtm4rWB0sB3Falo/UxjLaaxJeqehy9nVDyRxG6ozdUV0qlQ7AXCk9WV0t++QvxupZW4hGWSWkeQ6PjKOxoU7mbRn+poSFK9I8L4CFKA0HNhKfJzIfCkflGH+DDv5AiMmlPxDAhXPncM999yAYDCARi6N3YBiCNo3AjI9Lq225Y/OKzAtcjP3N94w5Nk7pWmxZyxgL5ruhGCfOTVhJuj8DizKurlvylHHqYNFsTYLGFJpXoQWSVZG6ZM13lbOupQROuc9W1PBi9+2GXD3FeJPr5fN9N99kZVNsEp98uheXLpzB+nXrodVp4bDZceHCRWzcuAHtnW2YnJzG9PgoHBWVLHRdOnsGzZ3dTJLtdhvbCUaHR+CuqWbhhUycpB+Wm8n9VcodUAP9OqWcH4UYnupEzXIBXAj4xLsOHzqEQ18cwtPfeBZ9V6/C43bjyMFDrNpB0MDlcaOxpo6tgMMjwzh2+Aie+9a3cfzYUaQScaxesxqv//Y1/M3/8N/D5/Wira2d1ahy07IWulZSZ+kqVE203FNcyn0K8LMjqwvBhXl+vo3IVvHy6fuFXkLAJzUqHIqgqsrB5U1J+p71eTlTN+APsvGFhEM6y5F4DOPDw1i1qg0zs0F0rVqFWe8MLl+6jDWruxCJxNHe3sZq12KR7FLXVur4UoBZythykHhu7ksNfGUhuSa5VBu4oA3JE5xazjNLAWK5Y8ud101kv9wJlHofdYyiY05CIJkwKe2I2qWRIF+KgJcPecrdkPmEx2KE4lL34VaOX1bgqwFCBgr6m1qL/fEPH2L7XdsR9AWQSiWhM5m49q2YTMHpdnFq0uyMj3POopEQmpubceLYcfRf7cfDjzwKnUHPnbQoakdMxGGx21k4VKyIZIQxKE6hNIVCkKuVXLM39AvJyA5yVSzFLk/AkZ1EmQ7bKzwDqBRKyvDIztUr5eSVgrlKKVO6Z3x8EoFAgJsfHv/yOB564AEcOHgQo2MT8E6Poq21E1OTU1i7Zi0qndXcFq2nZx3+8Sc/wb//m79Bf18/3nvnXTz/rW/CHw4iGgyz96utcxWmxsYQS0TR0dGJ6opKvP3W76DV6nHvAw/CYBBQZa/AsS+P456778Znez+DUWfApq2bONwrEYuhq7MLZ0+dxNDIIOobW2GxmhGamEZHz1o2XM1OTsLtqYXRakMiEQVE6tplYOSkeuVcKZzbz9D/ZQ8Qd+Sif5kYRNoDWQtKIOT3ocrlucERVC4MSgE+I3ap0bulvkBBELW1ik64bC6V888oWIHs/2R6pW5X01OTqK6uRjQeZ9MoNzYUtPAHQ3BWUWhXhCtgU787QUcBCmRODbMFTJREmC1mrv5lNZvYk0jBHO3t7QgEQ3BQj73+q+jq6kB//wBC4SBWda3CzOwsN16mOL++C5dwpf8y6jzkeg0hMO3DXXfvgqRN44vP9qOnpxutrR3wzkxh/4GDqK1vwJbNGzE4MIgvvzyOCrsDXp8XDz/8CPRGPQb6B5kS0Xwamltx6fx56Ix6VFZXIRlPYfudd+Kjj97H1i1bGelj8Rh8fj/MBiN0RgPWrl3H9f2pDx+5hwn5yOK5kOumk1/Mw9TA5yCUDEkspo6cQk6HR8c42OH++x7AqRPH0bN5EzQSuAQbIQG7XskNSxY7o4lPCCEGnQhqWkhBH3SRSziZiHMTRqXunKDTIS2Jsg0guyI4zVdV75DWMjPrZXMyN1nk9mMUOHzdRctRA9RukJCV28fJlgW270sSxx7S94TAhHzk5OJuV1RhhD4nBE8lkGC6kIZRb8GMd5o/F/QC31df34D9XxyC2WSG012JkM+H4ZExCtfglm+UaCmmtQiFgpiZmUJLcxObpSkErhRt50bYZZH9YoCvHjPXfDGzyYq+mY9sKc4gquET9HuxqnsNeq9cwbqNm3Bg3z4YzSaY9RqOsjl++BjaO9pQV1/PrtdZnx+Dff249777cfzEl+xWFVNJbLrzTvinZnDh4kW0tDTJ0TcffIDuzi5UVTq4PevJEyfY7Lt1+53wB72oq2tEZaUNfl8Q0UgUe/fux+579qDCZkfAN8uWyNrGFninJtgnLtisMOn1HAJGLmrq4jnfpivyjbLZpe4rs4VMaRr6SWVtCOmI+ilxBPS7IpMU+/xsqr2otv1CLEH5nmLMKEiB2pnSSSFXaygUZf9/JBRkxwv1tp31euFyuriFqijGMT3rRXtbW8ZTGILNZuXQb2pcONDfB6fbzcagSxcvoKm5ib1j1DTh3bfexrPPfwMBn4+jb/QGE9weFwdSjo2M4/N9n+OpJ57kVqsffPgh9uzegxPHj6GisgoHDnyBb77wArdTpXA0i83KETmlnLhigbPc4xYV+OVMnqjBr3/5K9y5YwdqObFCTkCnE0dRMXIoWCbqhmrgQ4tZihZOJlBVXc3kl4CkltBvoE7pNC5d6cfqVR3s1WIE5LaomVFM1ZUetCLeePdd7Ny2nQMxPHUeLgJFDY7JgUTnTtBpOQbwdgW++oCuCOD/6Ec/wubNmzkQYWJsDHvuvhszM16MT46jqaGB3a8UdUoRLOt61uPVX/4K/mCAgzdPnj2JRx/+GmLhIBJJEcePH0NbcyuGhgbZ79/c2oY13R3w+sO4erUPdfWNzN+dlZWYmpoA9UelcO6wj1qsmAGdnn0RGq3AgmNapBBxE7cpZY6f6aNbSCJfqZm/6nndcuCTdH7+0iXUuDxcr5dOe319LQOfDEAut5vjBCanJhgoq7o6cP7ceUyMj6O9vYtDspoa65BKa6GRRExPTqCptRXv//49XL5wCd//q7/kesCUR/DG669hz67daG1vZWHp9ddf5/bsU1PTTHV277oLI0NDGBkZQvfaddj/2WfYdtdduHjuLAwGEy6fO4/7H3kALa1tXP5EUdlyUYFi0t1vNfUoGviFhLlySD7dQ6regf17+URXVTvlxI0c7mW1qkgIozR/lAUguUunspk8V0nCl6fOYPOm9XMlzSnoRo68l+P0lbLndB/LVBQfIEpIJeNM4kPhGEcmUayA0ajH2Pg4UiJQYTWhLRMNs9jWxHL3sZz7SgJ+qdJlMROizfu7//x3uPfee+F2udDf3wu3y80SLrl2qW888XxKVKAqVA31JMh5YTCbuRrnxx99gJraemy6YwuPu3z+PCw2C9LEowU969n0PC/lDxj1DHGSIyiMnMK+KLpX0OqhNxnn8vAK+YnnyyguZs3ljimFlRQSvhmW5cbwlbuA7Pvo5H/48We4844tmJ6Z4WgcinxNiwl4auo4qpaMJtSOPJVKYMf2HZiYnGANgTJ+Lpy/CHuFFdFIHKvXrsY7v3ubfQWECI3NTZyytH37dvz+9+/j/vvvx6effsLBnOvXr+ewr0Q8BKPVgTs2b0RnVxcHnhZS4/IdgmI2fCH7Vsrzixl7y4FPQRVj1wZQ5XLDapejSnNdSlqT3MBRltopXJysf3IqlZweRZE7fLE0L4d8Ucw7Wcb0ejMnKhJwSVdPxKOIJ5KsbpI1sbWpgUOiCwE/H2vikrLL3I1rPmQqxJKWFPjFyAm0YT/7+S9w3333IhQKQ6dJw2F3wFFZiVg0xmHRFIVaXVXFeYFsiaPig/EYXE4PRkaGsXrNOoyPjiIQ8HPuwLY7tzNyhIN+GIxm3h8K7TaSNM9hZXLnUHoOIQiRfVW+D/8+NTGJaqdzrqSbepOLOVULOeHqe5eqoxgjBkXy5ML0xVjgTebEHL5ykuCJJK9Zuxrjo2NwuqpYr9brBc5avXDpMqqqqhEKBhGlRIe6ej7FlIS45+49fJJtVhtmZma4G+bb77yD3Tu2o7WzC++8+TbWrFuDK5cvYXXPelgNRj7xE+OjCASDiEQjGLg2ymrexs0bsHb1WgSCXlQ63dwRpL29A/v3fs4swlldxaqnViNnIOv0AlseyfFEeXQBfwD2yir2MgrQsIeSwrVt9oqSzbCLhTjZz7nJwheJRNKs32ZdiwF89SNzCUn0DhLsyD5PnjE6nVqdfs4zRvdQLDxjqSqiV07oSENvIDt+mi2CRoMR0UQUNosVyUQKRjORder9E8PJU6c5ShcSEI7G2VBDTh5CHD1l4EzOQNSk0drciOkZL2pcboSCM3C6avHGa7/FC3/xTU4U9fmCmJmexNjIKOv9q1atgt1qYYq1b+8BfOe7L+Kdd95FNxmUtGSkSnGmUltHl1xdZKmgWuRzbwJ+vpNf5PNuGFYMmc8mnwS4V19+FWvXr+aEgsFrg+zgIV2f0pKlVBo6MrDo9KiqrMJvXn0Fd993HwRBgyuXe7Fh4yYcPrgfjzz2BFv9iIxzcKag580n371WIDMdyQTknNExIOQsT/ofOYDYBztXpZJkCDk9WsS14WGu1tHR3jaXDi3bBOV7KTeQHDrUgJkCVOh9kVicwhI5e4gQtbKyUjYOlbOp89xTiKfnlZ8yySU5eT6fyCJanSsPVzCK/i7tPnDOGkn5Rw4dYRL96WefcyGHju7VnPZV6ajghAwIElZ1rcaZM2c4VXvX7rtw8uRpXLl4CXqTHttJ1RP0uNJ3BaFgBFMTI5BELZ579jmQy5CQimz6U+OjMFdUITg9DVGTxNjwBL7/lz8AFWWgghEr5SqG8qqBr4ZBIeORct9N/nz1Aws9JBv4xY6f2+A02GRLkTucRqUVmA3QqaJcOzq5VFVaFt3J70+NGaKyRA5K1Agx3/XOzLBcQMPIL58WJbkwgaBFjcfD0jxRGIvFiN6+q2jlNLIBeDxOnD55Fja7BRvW98iRxCvkKvUAKh7TYkK3FRacE/iF7NaLuT80kffefhvdq7s47UoUk0hLWhiMeiabYoqEPz3sdjtGhodZWNt8xx0YuNoHZ7ULnroGnk4qmWDdfi5pn+IMlOjejKCp1J9lRw7fpZR7ofIyhFyyP/92vYqhFuoDu6SqXqFNJCCQkPfl4SPsJyfhzmy1MJDHxibQ2dWJzz79BD2r16Bj1WqWzq8O9uOZp5/Fxx9/jPWbNkGvEeHy1OPwocMI+n0c8uX2eBANBfHoE0+iv/cKC5PeaS+MJh2qbA6MT40z76cAje13bkdFRSUoCOSreOVDCKbwt9LCRxMgFY6SKCk0S280cBhWyB/koEujXuBYv0Q8hdr6WsSjUfiCATQ11MLr9bM/n3z5VFqF4gLHx8Yz7mCBYwE2rF+HwaFR2O0W+HwBTE5MYs+unTj25QnW9wcGB9DS3Ijde+5h6pLvKuVELQYClSvI5Xr3fHO/5cAnw8zs2AQkvRYeVw2TfZ3OwA2U5KKMcmwfVdKgmD/v9CTMZiuf1HAkBI9HbsCoLFJRC29w2GfJ2fRMuoj4U4UrCvAgZMjH7pYb+IuBQMU845YBX1ELKS6NeO21a9dw+cJFlso9bg+MJiNHzJDx5tKlS/DUevDEE0/j2rURdvIcPnIQjz32dVitVoSCXkSjCe7j+/6773DdmtVdqwBtGlPj07gycAbOykZUOyl0KwKX28WVPymIkur9Ga1m2Cx2tuaVLLTm2eVS1d5igLXYYxYMfDbEcATu/DbxfCSJChmQXk5uU/Llz0xOsbBnNpm4uAH1452YpD4zaWzctBmRsA+BYBQWsw2pZBRVLhc0goEl+kjQj6NHjsHpdnKwRkV1Nc/tnbfewe49uxAOhXHk2BF864Xn8bu3qcDROpgMFmipGFNbM2sMiwl8FilXcHn6RQE+LbJYDUE5EcrGBPw+SFIKkxMTaGpuY8GPAxVV7UQo8YJYgHzJNgg2poT9XF+PAyozxRdzIZnCFmTnENW3kSV9pZAS2XwSRAEyNfeKUZcW+xSW8rxy2FCuexYM/GInouiWCvCVE0GVPfp6+9HR0YG33ngDepOADT0buQQqNRaihIegP8SnmRDgvgfux8cffIhHv/44Xv75L9DZ0YEdu3chlYxxoOfBzz+Hs8bNsfpk8zdbrFyJ0+ebRSVl85hMLECS5E8h4lQfUE9lYvR6tiPkW08pvvRSAFnOWKJmtH/FHjh6R657Fgz8Yiefz7ZPJ5/088Frw1zL5/z5c2hqauac/KsD17gMSygYZhnAZreirbUZs74IujrbcfDAfuzaswcmowlDw2MswL37u7e5hevDDz2MZCqO+sYGlvJ/++vf4q//23+HTz79hBNBOro6cXDfPnStWcv1ggjJXE4i+3K8f/ZFxiea50om48XCQhm3bMBngp1OIyUmOLaOYuTGh6/xZlK6Ui7nUqHFzKlEGbs5/U2qH1f/yljfycpHCj0ZcShuj1KsyBZE9v1kXOQ6vwJpeRIlUeghZCd6FJrEbfz9sgBfzeepiPGJU6fZnHr86HG43U4W7kjan5mZxo4dO3Hy9Bk0NzVwAcepiRlcuXIZzz3/HPP5s+fOsb7vqXGjubkVY2MjmKFqky4nTBYre/HYWGS0ckYM1aYj379c4laEzVbBMoZA1SqpZItFLnyYSlJtW7VsQUkRGUtgpmxcPllAnci5WEJesew0nyA9d7rnETjngL+YhoV8EyKpnky258+fRyopchYulVpxOqvI2oQrff1cZeuPf/wU69f1cHk1Luny8Wd45JGHuTrn0NA1rvJhtdnx2GOPceWOy1cGsGZNG+rrmjE2OsoVsmvrazhfr8pZhQtnzmJscpqrYj/9zNPcdJCKOh87chjf+e73WLsYGx3He79/hxM2N27cjG3bt2Kg7xLX86Eq2jZHJTpXrQFlFY0OX+OybhOT06iscnABRKIuFB5GvnyLTa7+SU2hKfewoaGB5YlwOIhIhGQTcL878lGQW5meL6eCyb5CA5eqJZe1Xi7AKKcOzwWW0AGSK4Zfr28o3yk/Qwkvz4eICutaMuBn67lqr5OCHDRhOsWclCFm8uO04ModZpMBei51Kkv+vDdc7y4lR91yeJYcY0+Fn+nUkpWOAkA4X05K8ffk55+ZoZh8A2KxJG96glqlC+AsIeLzxAaC4RjOnj4Lk8XMAKeyMeQkovp3Aa8XTreH69gRwvZf7YNv1o+J8TF4nFWA1sCl48iPPz3lh9NdxVU4ycVMzqmpqUm8+NJLLMCePnEGgpDGPfffz+HflBlU7XJxR5DZ6VlUVjsxMTKC6dlZ2C1mVHsaUFNTjVA4jJamZnhqa7mHANXwJauohWrrTo7BZKbKpjaMjk+jptaNWDgKR2UFuVmhoYqoBgHV1U60d3bLLm11AOdiR6QWQ7ZoTF9/HxdC9s36UFPjwWef/BHffPElnDh2DG6Pm4FDVTKp7JrNZpGjcA0GRgZBb0R1VTUEMs4sAu8lvzzF4Om4NPqcZimHfSk6u5Lho3TYYGuhnP2pnD2KByCvI4WKy4UZ6TRTwec4IrEYUmIaDpuVjVWjE9OosBsx6w1xLoLfP42mphZMTk6g2ulBhMzZza2YnZ3kusPEIoeGhrn+oU7QcV1eCl6hlHBCdmor73a7OZmVPJ7TviCsZgPfU+upxZYtG653A1Fs+4sN/GJgQcCnECu3p4br7Le0tnLC5V0778TU6CRELdWaN8ButWJycgoNTQ3Y//mnXLRRjEvYsLEHGgFc1XPxQyVuXsFSW+34+eyNXB6tYo7sLzXw86l614sqknAlZ57SySHSTSHYJKUTjyLrHx1G6txBnSVIaqdiDpR373I5i8G1r/SYYiht9gYsOvDnM5IspuMk21h0Y1uWrzSccy5uxQCfJlKK9alcULHcJ4rcmMlcUTEnFJb7vNv5vmzgF2ORXPSTz2Q7EyC41JvJp5/CvsQ0tNx3ZqnfuHKfnw38YijBkgB/ObdoqYUwZS2Fsm6zN/t2MAPf9sBfLkTLdbKSYgrBJDAUlLgJEomsVUYBTqMWdoMGgrY058tyrWXO+ncrw7iWe7ELfR8hgJgWMR1NYyaewnA0DadANWN1qDCRi1gDQSPBmxARlzSoMWrg0Atwm+VYh5VGDf5kT34xPFGNLDSeGhUenUkiAQmddkHumUeAFwAjmW+5qqissArU1imdxmlvEvp0Cjtr7DDr5Srh2UiwXKwrr6qXy7Z/qya10BNazP2lrm0yHMMnUxLWO6i8WhoWgwYWjRYRUUIFVQGVgETG1MT2QNJ4KGCECjCKEiajIhoteriICmQVnygVEYtZXzFjborbZ5tvRmy+VZMqZuLLNYb2IBBLYP9MCm12LRzUq4ejitKIpNIwCWl28lQaBW7fRo0lJ6Ii7HoB5HEgn4MxncZgOIWpuIjN1WaWC9T7vFxryXvyFRVtJfKmxd6cUjyYJNS9MRhDV6UETUqLdrsBEUiwatKQNHJrODLvewkRABb0TDoBBqoqCgkTERHeaAppHfXsBa74U/h6owkW/eIFi5a7P5yirRhlFFJID1sOI025k17ofcUCn6qB9PqoN0AaRh3FDmph1QtcQ5DaraepCBS1NIXEzqA4OWz0wEw8I/kbNKwNUHPrmJhGjDKKRQFGrYSuCjnu8FYKgRpRpEpz8jXn5y3CWkLCDHXF4I7R5BbllidyCzPuqsUlTG92UCishH9ylKbc+oxcn+TfVvzRSttvZW4KwJZzs2LJFE56Y2g066DXaREV0xAkETEqowotDJRrYJB5uHpeZBPwJ0QMheTefTYdEIxLcBi0iKaBmYiEdVV62Iylnf7FYsNzz1HarGSbZAu9iBZIWTBvvfMW94zVgerkCrBYTbhwZRCJUBh6uxmt9fWopgLDkTDC8RAaGtoQCUfR0tGF82dPICVp0dbZgS8++RwtnW3so6beelSMye32cFgVBYD89J9+hh/+9V+x00fusDGHstxWcXp8HO7a+kwe/HVTHxVJIOBQcoYS9Ehr03O3yvwXjTk1HYFB0CApAS6TrLeHUyLCKaDDqoeFgi0yYcY3tnKngMk0gmISw+EkDFoNpiZisBkk+KJaiFYtKsx6bHFRFFHxZslShdR8q5szWCl6fjYpLAb41HVynAoZkmJDPWD9flhMRoxPTMJmMiMQiSGWTKC+jpoizmJwoBeJlASb2YRvvPACPv7oj9AKGjR4XBgaGoLWYOJGglVVFdymdPXqVXj1V6/giSefxOuvvwm3qwp1zc0YvNqPlqZ6zExNYc2adbh8+RJ6+wfwne99D36vH/FoGJ6GeoQDQQg6A/Z+8hG6ezbCy+VcnTAZKVDEwFW66GcudzCljV0IpODQpWEUyDcvZ/lQxBEVda4x6xFPiegLJ1Ft1LLQ59CR0Ce3fKOL3LNDvjiujtJ7bRCMOjjNOkyEkxiICvhaI1UAY+I/Byfa9xSFnWk17M4Wk0kuLE0ZS+oI3FzqYilCJMO7XH8+YQ+dJiqVYrPZWUagB/LnYgr+YBSuakemxbe8Npo8swUOf5DbrNIGTUzMcEUtq8UqV8ymhXMRBS27cH/2i1ew8Y7NXCBBrxM4YKH/2jBqalwcqXK1dxQTgxfwnR/8C/zsJz9Gx+p1aPJ4AIoEkhJo7OjC2GA/EvEY2rs6MTo8gZPHT2L3A/dxy/Rcpy8hpnDOl0CzWYBdL2EqqYGGi3lrYdNpYTMIiKWSGItLmEzI5VkNghaBhAYeowaddh20ooTRiSBMbiucggBvPAWtIGEiBvSHJTxQY4RFlykWoWrscPz4UZw9cwEvfffbOHPuPMLBEHbdtRP//PJvsH79Wqzpame5g+wJHAWVaWVPe2M0miFQNbICghGf/nwnv5BQReVQ9n3+Gdq716DG5cTeAwdgTqfk5gSBECo9FaiucCOeTHE2j9VihtFC1SsAo9nC2TZU34bSqJUoGSVciw0htCgulHg9nVrRRGji3ukp9vebLTaO56eTSlE4JHvI9fwpflduOMzIJlDHeRntlB7tSjJHLuGWKNYJbwJuowYNZhP3qh+NxDmzt81mYOS85I0jBAkeE2AV9EwVJuIaJKQkrFoBCW8I1TotPh0K49EeFyZnorh4JcKsw2c14OHVZjRVUKl3ufsHzYfWtvfzz3D21Bk889wzGBuf4Pbom7duxdtvv4tNG9ZiemoKg8MjrHJS0kp1dSW3snVXObB5652oq5ebURdia2VH7xLwz50/x7FtHqcTZy6cR9AbwGzAh6HhEbQ1NMFk0cPr82NseBRtHe2or6/H3wLv4AAACotJREFUBx98iJde+jYikQiGh64xv6cKG1IyhSuXrnA27rp1axEPR6AzGxmTU6kIJ19cPX8Rjz71DCdp/vNP/xk969ejv78fvZcu4C//6q+4AOPOPXfj3Q8+wkjfFXz7pe/g9dff4HaqM9NTWLN+PRrrG3LH5St9AzKbRh2yL/mT6HKYEKG4QQrMFIALgSQ2V5u4YONQNMkIFUunMRJNQYc01tkFTCQ00KUkNFj1XMrltD+CSkFgykDMg/wAMzER3ZUmNhCpAcUt2zQU0aNI4Zl4MQo1J29pmppDp0BZTBQSptXpuIwcCd70Lqpq4ub8g/mBf8PJL3TSC31Pgljf4DAaa9xcU4cCKDOxpPKtcpkbmb9pqSKHHJkjpUUgrUdczJRh12gQCoY4vu3KtVE0uZx469P9uPfOTTh6+DSee+Yhbkrw47//L9h652YYzVWY8vrQ1tzEUbQ2rYgzx09gYDaIF7/5PN57/z3c//BD+Pjjz/DSi98uug8eSfqX/HG4LTpYoUVKk8ZYhGLlJKypsHC5eIWVBVNpmIUkZhMCEpRiLglw6zVwGqgIUBq9wQRsVCdQAEv7TSYt9k8msalKj0qTXGXkVlxln/zlmqxa8FR+Z2GK2UEmcDLTETujOWYKLWnYti7zQ6qpm+RyrcUK18TDv/Sn0G3Xwog0ZhMSYqIEEwl2Rh3sBpmdTMWSCCTTCIsSwmIaJi3QYNTCotPCIAisnYxGUohLEupMJLgB0WQaVyJpbHYIsBB/LnZSi7jpNwh8i/hcBky26pjv+YW0imLvo+eomzgpzy3XWJVkoIkwaCRYtGTDT7ERJ55KcePnBpMepN5x/YC0hJmkBv6UBH88gQ0VZibxNIexmFzhk8pzJSQNao16BEUJQxFgm1PPWsJyX3P1ewq5dMsBTin30NhkPMmNhJTY/HI2Q00VFMpAP7OBn63SzodcEzGR+b3bqGM+HUymYdNrEYglufV7HbtqibRnKr2CXL4MZ76o/04/GQUEwAoqKacFKTNRUo6lNNocRIkKyeXl7Mb898zBZymAX8p0mUooTQwyNy40DEyhPPQzu9dt9rPV2cPZgEhJSYxEJNh01GseCKQkNFn0LK2PReOoMujhNBHSXjfTKhs7EUkgIkmgNEDS/UnisQoCwlIagUQaLXYBpgJ1fkvZx3LGrnieX86iFHsD3Vtso+NcFIEsh5EkWfToRJMzR6C4DcSTSdgNegSTKYwn0ui2GtjKSJc/oZR8kbhVS4VRwGRUlsRFSjQhiiBpUW/R3fKk0K8k8MtBmHz3kGVvJByHlQS8NKDXpBGIS6i1Es8HG26MmjRCKQ1SGrABKBBPwcqZv0Qt0rAZZOFTTOs4yqfdpoeZiz7f2uuWAL9YvrvcW5NrXor1LJSUkEiT907D+YCioIVFhi/CImDRkjcviQarCRPRBMyCBhPxFFwGcuwILAzOpoBmE8X33ajbL/c6FZnolgB/MRe7WIhUqLQ5UQAi8+TKJaHOwj3u0gixBgB2APmpDm9aYknfphdg1WowkSDrXxoDgRSabXp4mNwvv4Sfa89ve+AvVDgsBRHZ6UL2Xb7SsseRbOyUTka1BMUktJIWep2GdX7q1zOSSLPA2GISYDPoeOxKuVYc8EuxEdzKTSSkY8leAWYaSKQzwiGAa7E07Jo0rHot6k2yz+FWqHXz7VHZjp05vrHImHy7AF9R6dihRJI8eTQJAaioAtkXBC10WXujAL9QKtVisLJibC05ga9YgBSsyWUlW+lAUi++nM0sBkC0P8X41QvJE9mns5z55npGrvmpx+Ul+8riC5lpi8GwW0Ge1cjJzRcKFFZeynWUCvzl2q+8wC92MwqdkHIXUuz7c2F8NsIWc5LKfV8x61vKZxfz/nxjShL4lpPUl7th5d63kE28Xe8tCfi36yJvt3kvFwJz3H4hweB227zbfb7LAXxmhWrgLxX/vt2BUer8i5ExSn1mOdL8fO/gOapduorholhP2EIX8FW9fzmsjotxUOfl+ctBflYiAizGxirrWg4qUM4ezpH9XGZHRbKnB5cbCrVQ5Fno/cVuymICO/udy0EFil2nelxB4C9UEKQX0OLLZSMLvb/YTSkXycq9r9h5FTuunHlw9k+hMK5iJ5Br3HyTKmfCC5nLYt6rzF155lI7bArtVTn2l0WN2y91cwstqNTnfZXHK76W+YpYZls1C+3HTdJ+oRuK+X4lAHWx5lDOc8q5p9C+LvYz556Xi+wXK6HmmlQ5JKjQ4kv9XpEV6KQshCSrBcFi92QphcdS9yHf+JtStNWqSbEkhMZRazTqSqW+bqWEqyCkAqyFAH+lrGmxgK6GMQvz2Vm6i01iFnvihZ735/kX2qHr39+Un3+7b17xSy99ZD42t1jUhWa0nPt/k6q3Enh26WBZ+B3FbHqu3nTZLK6Y5yx8tovzhCXV8+ebYjnC4lIi5mIATZmfUvRBKSZBn0fCMe7zc70zaP7dofHUO4h6Bi0mVcl+Y0Hgs2SYqZSxUHy7cXPkwFf14hYCgHKFTLUUXwi55rJbc9TRVQuatE/lmsQXusfF3s/rLmThWwhAsieiqGByPR4tMhVT5oYt5F3FqmLZc1IjTfb78/3NknJWZK6iPinPz+cvyXVvsQBbzHFFAX+xX1hIBSsVAUodr6ynXH08+33qSOdC1UvLnetiwkD9rIInP9eLi1lEMWPyPZvuLZZsKtSkWOeRgnyFSPx8684+vYXMr0sFvIU+d96kjXwALAaw821uuSR6IciiBnq+5Am1TKKMyZYJbjg5C0hY4XdJMpJzH75lrsd/A9lXlzRRFljO6VDfm4+/lSucLQTTc6lkagqTLbCp16Hm39lAKnctVFGLag4aDIbrKV8LWWCJ9y4pz89FjouhGCWuoezhuXi3+rRnC25UpMGikzttZmso5ahj19/PR6TodSwW1ZwX+EsBqKV45ny7Vuz7FAqnplTKJqtZRLFySNGQLGNgNvAXggzzZuwQKyiU5lTG/OduWcjE6SEKcLNPaalzypbY6X6FnCsGm3wsrNR3raTxZUn780nCxZBABejl8ks10NUIVMy7y9n8ctXCct61nPfkbLNSjkSbTzhUf06/K4LlQgC1EEF0OTd3pb/rJuArpzGb5630hfx5fsXvwBxsKWMnO8J2Pht28a+4ceRC+Xu57/3zfTfvwJwgrA7mWKjgtNgbXay0vhjvVVjJchtbFmPu5TzjBlVPOe30cykl/FImupy8XSmg8FWU6vMJ6DdE8ijCWDF97rMl4OU8paUgULFjb/f5F7tOGjdH5UrptJEtuatPifq7clW4YhfwZ/mh2J3KPY6pPBUSU3fXKoXfKWqbwiLUune5alyx+nQh5PozchRGDurUoUkmk2lyhyrAK9eEqdxPP9XPKIWcZsfJlzonhfpk821CxnxsShmbbS1UW/gKb+XtN4IPSDQaTZNnKdtzlb0ZpQhCuSxwxVCDXMBXunYVen/2fJXTr/5JpE5LnTAV03CmmKaGPstU1uTfuSGk7GzJN+9SkHologbvtUL21RNU27OzPy9mIdmAKAbwiiCSa8OL2ehcyHrTXDMFM+daiMpNf65f2X9/hYFPi/7/AZh3/2ZvM8PU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C:\Users\Галина\Pictures\аттестация\File0002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69" y="1027814"/>
            <a:ext cx="3622915" cy="512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Галина\Pictures\аттестация\File0001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025647"/>
            <a:ext cx="3624447" cy="512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23728" y="548680"/>
            <a:ext cx="4680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i="1" dirty="0">
                <a:solidFill>
                  <a:srgbClr val="002060"/>
                </a:solidFill>
              </a:rPr>
              <a:t>Муниципальный </a:t>
            </a:r>
            <a:r>
              <a:rPr lang="en-US" altLang="ru-RU" sz="2800" b="1" i="1" dirty="0">
                <a:solidFill>
                  <a:srgbClr val="002060"/>
                </a:solidFill>
              </a:rPr>
              <a:t> </a:t>
            </a:r>
            <a:r>
              <a:rPr lang="ru-RU" altLang="ru-RU" sz="2800" b="1" i="1" dirty="0">
                <a:solidFill>
                  <a:srgbClr val="002060"/>
                </a:solidFill>
              </a:rPr>
              <a:t>уровень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62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34632" y="908720"/>
            <a:ext cx="669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4. РЕЗУЛЬТАТЫ УЧАСТИЯ ВОСПИТАННИКОВ В КОНКУРСАХ, ВЫСТАВКАХ, ТУРНИРАХ, СОРЕВНОВАНИЯХ, АКЦИЯХ, ФЕСТИВАЛЯХ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2260638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Интернет 3</a:t>
            </a:r>
          </a:p>
          <a:p>
            <a:endParaRPr lang="ru-RU" sz="2800" b="1" i="1" dirty="0" smtClean="0">
              <a:solidFill>
                <a:srgbClr val="002060"/>
              </a:solidFill>
            </a:endParaRP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Муниципальный </a:t>
            </a:r>
            <a:r>
              <a:rPr lang="ru-RU" sz="2800" b="1" i="1" dirty="0">
                <a:solidFill>
                  <a:srgbClr val="002060"/>
                </a:solidFill>
              </a:rPr>
              <a:t>уровень </a:t>
            </a:r>
            <a:r>
              <a:rPr lang="ru-RU" sz="2800" b="1" i="1" dirty="0" smtClean="0">
                <a:solidFill>
                  <a:srgbClr val="002060"/>
                </a:solidFill>
              </a:rPr>
              <a:t>8</a:t>
            </a:r>
            <a:endParaRPr lang="ru-RU" sz="2800" b="1" i="1" dirty="0">
              <a:solidFill>
                <a:srgbClr val="002060"/>
              </a:solidFill>
            </a:endParaRPr>
          </a:p>
          <a:p>
            <a:endParaRPr lang="ru-RU" sz="2800" b="1" i="1" dirty="0">
              <a:solidFill>
                <a:srgbClr val="002060"/>
              </a:solidFill>
            </a:endParaRPr>
          </a:p>
          <a:p>
            <a:r>
              <a:rPr lang="ru-RU" sz="2800" b="1" i="1" dirty="0">
                <a:solidFill>
                  <a:srgbClr val="002060"/>
                </a:solidFill>
              </a:rPr>
              <a:t>Республиканский </a:t>
            </a:r>
            <a:r>
              <a:rPr lang="ru-RU" sz="2800" b="1" i="1" dirty="0" smtClean="0">
                <a:solidFill>
                  <a:srgbClr val="002060"/>
                </a:solidFill>
              </a:rPr>
              <a:t>уровень 3</a:t>
            </a:r>
            <a:endParaRPr lang="ru-RU" sz="2800" b="1" i="1" dirty="0">
              <a:solidFill>
                <a:srgbClr val="002060"/>
              </a:solidFill>
            </a:endParaRPr>
          </a:p>
          <a:p>
            <a:endParaRPr lang="ru-RU" sz="2800" b="1" i="1" dirty="0">
              <a:solidFill>
                <a:srgbClr val="002060"/>
              </a:solidFill>
            </a:endParaRPr>
          </a:p>
          <a:p>
            <a:r>
              <a:rPr lang="ru-RU" sz="2800" b="1" i="1" dirty="0">
                <a:solidFill>
                  <a:srgbClr val="002060"/>
                </a:solidFill>
              </a:rPr>
              <a:t>Российский </a:t>
            </a:r>
            <a:r>
              <a:rPr lang="ru-RU" sz="2800" b="1" i="1" dirty="0" smtClean="0">
                <a:solidFill>
                  <a:srgbClr val="002060"/>
                </a:solidFill>
              </a:rPr>
              <a:t>уровень </a:t>
            </a:r>
            <a:r>
              <a:rPr lang="en-US" sz="2800" b="1" i="1" dirty="0" smtClean="0">
                <a:solidFill>
                  <a:srgbClr val="002060"/>
                </a:solidFill>
              </a:rPr>
              <a:t>V</a:t>
            </a:r>
            <a:endParaRPr lang="ru-RU" sz="2800" b="1" i="1" dirty="0">
              <a:solidFill>
                <a:srgbClr val="002060"/>
              </a:solidFill>
            </a:endParaRPr>
          </a:p>
          <a:p>
            <a:endParaRPr lang="ru-RU" sz="2800" b="1" i="1" dirty="0">
              <a:solidFill>
                <a:srgbClr val="002060"/>
              </a:solidFill>
            </a:endParaRPr>
          </a:p>
          <a:p>
            <a:r>
              <a:rPr lang="ru-RU" sz="2800" b="1" i="1" dirty="0">
                <a:solidFill>
                  <a:srgbClr val="002060"/>
                </a:solidFill>
              </a:rPr>
              <a:t>Международный </a:t>
            </a:r>
            <a:r>
              <a:rPr lang="ru-RU" sz="2800" b="1" i="1" dirty="0" smtClean="0">
                <a:solidFill>
                  <a:srgbClr val="002060"/>
                </a:solidFill>
              </a:rPr>
              <a:t>уровень </a:t>
            </a:r>
            <a:r>
              <a:rPr lang="ru-RU" sz="2800" b="1" i="1" dirty="0">
                <a:solidFill>
                  <a:srgbClr val="00206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015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169330"/>
              </p:ext>
            </p:extLst>
          </p:nvPr>
        </p:nvGraphicFramePr>
        <p:xfrm>
          <a:off x="899592" y="620688"/>
          <a:ext cx="7560840" cy="4381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13507"/>
                <a:gridCol w="3806884"/>
                <a:gridCol w="1540449"/>
              </a:tblGrid>
              <a:tr h="458362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effectLst/>
                        </a:rPr>
                        <a:t>Интернет-конкурсы, фестивали.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860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Ансамбль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«Звонкие голоса»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Ширшикова</a:t>
                      </a:r>
                      <a:r>
                        <a:rPr lang="ru-RU" sz="1600" dirty="0">
                          <a:effectLst/>
                        </a:rPr>
                        <a:t> Ксения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Вокальный ансамбль  «Звонкие голоса» </a:t>
                      </a:r>
                      <a:r>
                        <a:rPr lang="ru-RU" sz="1600" dirty="0" err="1">
                          <a:effectLst/>
                        </a:rPr>
                        <a:t>Ширшикова</a:t>
                      </a:r>
                      <a:r>
                        <a:rPr lang="ru-RU" sz="1600" dirty="0">
                          <a:effectLst/>
                        </a:rPr>
                        <a:t> Ксения </a:t>
                      </a:r>
                      <a:r>
                        <a:rPr lang="ru-RU" sz="1600" dirty="0" err="1">
                          <a:effectLst/>
                        </a:rPr>
                        <a:t>Илюшова</a:t>
                      </a:r>
                      <a:r>
                        <a:rPr lang="ru-RU" sz="1600" dirty="0">
                          <a:effectLst/>
                        </a:rPr>
                        <a:t> Мария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V </a:t>
                      </a:r>
                      <a:r>
                        <a:rPr lang="ru-RU" sz="1600" b="1" dirty="0">
                          <a:effectLst/>
                        </a:rPr>
                        <a:t>В</a:t>
                      </a:r>
                      <a:r>
                        <a:rPr lang="en-US" sz="1600" b="1" dirty="0">
                          <a:effectLst/>
                        </a:rPr>
                        <a:t>c</a:t>
                      </a:r>
                      <a:r>
                        <a:rPr lang="ru-RU" sz="1600" b="1" dirty="0" err="1">
                          <a:effectLst/>
                        </a:rPr>
                        <a:t>ероссийский</a:t>
                      </a:r>
                      <a:r>
                        <a:rPr lang="ru-RU" sz="1600" b="1" dirty="0">
                          <a:effectLst/>
                        </a:rPr>
                        <a:t> конкурс вокального  исполнительства «Музыкальный марафон»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XII</a:t>
                      </a:r>
                      <a:r>
                        <a:rPr lang="ru-RU" sz="1600" b="1" dirty="0">
                          <a:effectLst/>
                        </a:rPr>
                        <a:t> Всероссийский конкурс для детей и молодёжи «Достижения юных»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 место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Творческий онлайн - марафон «Подарок для любимой мамы»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Ноябрь 2020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1.07-31.12  (21.10 20) Москва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baseline="0" dirty="0" smtClean="0">
                          <a:effectLst/>
                        </a:rPr>
                        <a:t>Ноябрь</a:t>
                      </a:r>
                      <a:r>
                        <a:rPr lang="ru-RU" sz="1600" b="1" dirty="0" smtClean="0">
                          <a:effectLst/>
                        </a:rPr>
                        <a:t> 2020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103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908720"/>
            <a:ext cx="17604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b="1" i="1" dirty="0">
                <a:solidFill>
                  <a:schemeClr val="accent4">
                    <a:lumMod val="75000"/>
                  </a:schemeClr>
                </a:solidFill>
              </a:rPr>
              <a:t>Интернет:</a:t>
            </a:r>
            <a:endParaRPr lang="ru-RU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098" name="Picture 2" descr="C:\Users\Галина\Pictures\1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80063"/>
            <a:ext cx="2061692" cy="291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Галина\Pictures\1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80063"/>
            <a:ext cx="2061691" cy="291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Галина\Pictures\1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086" y="3480063"/>
            <a:ext cx="2061693" cy="291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Галина\Pictures\1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674" y="3480063"/>
            <a:ext cx="2026253" cy="286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дипломы ноябрь 2020\д н20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341" y="766195"/>
            <a:ext cx="3438586" cy="271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C:\Users\Галина\Pictures\диплом Ширшикова Сотворение_page-0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766195"/>
            <a:ext cx="1952550" cy="271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5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899828"/>
              </p:ext>
            </p:extLst>
          </p:nvPr>
        </p:nvGraphicFramePr>
        <p:xfrm>
          <a:off x="-36511" y="620688"/>
          <a:ext cx="9204568" cy="58326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8271"/>
                <a:gridCol w="5100113"/>
                <a:gridCol w="1656184"/>
              </a:tblGrid>
              <a:tr h="288033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Муниципальный уровень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446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>
                          <a:effectLst/>
                        </a:rPr>
                        <a:t>Танцевальный </a:t>
                      </a:r>
                      <a:r>
                        <a:rPr lang="ru-RU" sz="1400" b="1" smtClean="0">
                          <a:effectLst/>
                        </a:rPr>
                        <a:t>коллектив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smtClean="0">
                          <a:effectLst/>
                        </a:rPr>
                        <a:t> «</a:t>
                      </a:r>
                      <a:r>
                        <a:rPr lang="ru-RU" sz="1400" b="1" dirty="0">
                          <a:effectLst/>
                        </a:rPr>
                        <a:t>Звёздочки»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smtClean="0">
                          <a:effectLst/>
                        </a:rPr>
                        <a:t>Танцевальный коллектив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smtClean="0">
                          <a:effectLst/>
                        </a:rPr>
                        <a:t>«Звёздочки</a:t>
                      </a:r>
                      <a:r>
                        <a:rPr lang="ru-RU" sz="1400" b="1" dirty="0">
                          <a:effectLst/>
                        </a:rPr>
                        <a:t>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Вокальный</a:t>
                      </a:r>
                      <a:r>
                        <a:rPr lang="ru-RU" sz="1400" b="1" baseline="0" dirty="0" smtClean="0">
                          <a:effectLst/>
                        </a:rPr>
                        <a:t> </a:t>
                      </a:r>
                      <a:r>
                        <a:rPr lang="ru-RU" sz="1400" b="1" dirty="0" smtClean="0">
                          <a:effectLst/>
                        </a:rPr>
                        <a:t>ансамбль </a:t>
                      </a:r>
                      <a:r>
                        <a:rPr lang="ru-RU" sz="1400" b="1" dirty="0">
                          <a:effectLst/>
                        </a:rPr>
                        <a:t>«Звонкие </a:t>
                      </a:r>
                      <a:r>
                        <a:rPr lang="ru-RU" sz="1400" b="1" dirty="0" smtClean="0">
                          <a:effectLst/>
                        </a:rPr>
                        <a:t>голоса»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smtClean="0">
                          <a:effectLst/>
                        </a:rPr>
                        <a:t>Илюшова </a:t>
                      </a:r>
                      <a:r>
                        <a:rPr lang="ru-RU" sz="1400" b="1" dirty="0" smtClean="0">
                          <a:effectLst/>
                        </a:rPr>
                        <a:t>Мария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 smtClean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effectLst/>
                        </a:rPr>
                        <a:t>Вокальный ансамбль «Звонкие голоса»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effectLst/>
                        </a:rPr>
                        <a:t>Вокальный ансамбль «Звонкие голоса»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Вокальный </a:t>
                      </a:r>
                      <a:r>
                        <a:rPr lang="ru-RU" sz="1400" b="1" smtClean="0">
                          <a:effectLst/>
                        </a:rPr>
                        <a:t>асамбль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smtClean="0">
                          <a:effectLst/>
                        </a:rPr>
                        <a:t> </a:t>
                      </a:r>
                      <a:r>
                        <a:rPr lang="ru-RU" sz="1400" b="1" dirty="0">
                          <a:effectLst/>
                        </a:rPr>
                        <a:t>«Звонкие голоса»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 </a:t>
                      </a:r>
                      <a:r>
                        <a:rPr lang="ru-RU" sz="1400" b="1" smtClean="0">
                          <a:effectLst/>
                        </a:rPr>
                        <a:t>Илюшова </a:t>
                      </a:r>
                      <a:r>
                        <a:rPr lang="ru-RU" sz="1400" b="1" dirty="0">
                          <a:effectLst/>
                        </a:rPr>
                        <a:t>Мария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II</a:t>
                      </a:r>
                      <a:r>
                        <a:rPr lang="ru-RU" sz="1400" b="1" dirty="0">
                          <a:effectLst/>
                        </a:rPr>
                        <a:t> Городской фестиваль-конкурс детского </a:t>
                      </a:r>
                      <a:r>
                        <a:rPr lang="ru-RU" sz="1400" b="1" dirty="0" smtClean="0">
                          <a:effectLst/>
                        </a:rPr>
                        <a:t>творчества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«Планета </a:t>
                      </a:r>
                      <a:r>
                        <a:rPr lang="ru-RU" sz="1400" b="1" dirty="0">
                          <a:effectLst/>
                        </a:rPr>
                        <a:t>детства» </a:t>
                      </a:r>
                      <a:r>
                        <a:rPr lang="ru-RU" sz="1400" b="1" baseline="0" dirty="0" smtClean="0">
                          <a:effectLst/>
                        </a:rPr>
                        <a:t>                                                                         </a:t>
                      </a:r>
                      <a:r>
                        <a:rPr lang="ru-RU" sz="1400" b="1" dirty="0" smtClean="0">
                          <a:effectLst/>
                        </a:rPr>
                        <a:t>1 </a:t>
                      </a:r>
                      <a:r>
                        <a:rPr lang="ru-RU" sz="1400" b="1" dirty="0">
                          <a:effectLst/>
                        </a:rPr>
                        <a:t>место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III</a:t>
                      </a:r>
                      <a:r>
                        <a:rPr lang="ru-RU" sz="1400" b="1" dirty="0">
                          <a:effectLst/>
                        </a:rPr>
                        <a:t> Городской фестиваль-конкурс </a:t>
                      </a:r>
                      <a:r>
                        <a:rPr lang="ru-RU" sz="1400" b="1" dirty="0" smtClean="0">
                          <a:effectLst/>
                        </a:rPr>
                        <a:t>детского творчества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 </a:t>
                      </a:r>
                      <a:r>
                        <a:rPr lang="ru-RU" sz="1400" b="1" dirty="0">
                          <a:effectLst/>
                        </a:rPr>
                        <a:t>«Планета </a:t>
                      </a:r>
                      <a:r>
                        <a:rPr lang="ru-RU" sz="1400" b="1" dirty="0" smtClean="0">
                          <a:effectLst/>
                        </a:rPr>
                        <a:t>детства»</a:t>
                      </a:r>
                      <a:r>
                        <a:rPr lang="ru-RU" sz="1400" b="1" baseline="0" dirty="0" smtClean="0">
                          <a:effectLst/>
                        </a:rPr>
                        <a:t>                                                                         </a:t>
                      </a:r>
                      <a:r>
                        <a:rPr lang="ru-RU" sz="1400" b="1" dirty="0" smtClean="0">
                          <a:effectLst/>
                        </a:rPr>
                        <a:t>1 </a:t>
                      </a:r>
                      <a:r>
                        <a:rPr lang="ru-RU" sz="1400" b="1" dirty="0">
                          <a:effectLst/>
                        </a:rPr>
                        <a:t>место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III</a:t>
                      </a:r>
                      <a:r>
                        <a:rPr lang="ru-RU" sz="1400" b="1" dirty="0">
                          <a:effectLst/>
                        </a:rPr>
                        <a:t> Городской фестиваль-конкурс детского творчества </a:t>
                      </a:r>
                      <a:endParaRPr lang="ru-RU" sz="1400" b="1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«</a:t>
                      </a:r>
                      <a:r>
                        <a:rPr lang="ru-RU" sz="1400" b="1" dirty="0">
                          <a:effectLst/>
                        </a:rPr>
                        <a:t>Планета детства» </a:t>
                      </a:r>
                      <a:r>
                        <a:rPr lang="ru-RU" sz="1400" b="1" baseline="0" dirty="0" smtClean="0">
                          <a:effectLst/>
                        </a:rPr>
                        <a:t>                                                                        </a:t>
                      </a:r>
                      <a:r>
                        <a:rPr lang="ru-RU" sz="1400" b="1" dirty="0" smtClean="0">
                          <a:effectLst/>
                        </a:rPr>
                        <a:t>1 место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V</a:t>
                      </a:r>
                      <a:r>
                        <a:rPr lang="ru-RU" sz="1400" b="1" dirty="0">
                          <a:effectLst/>
                        </a:rPr>
                        <a:t> Городской фестиваль-конкурс детского вокального творчества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 «Добрая песенка года» </a:t>
                      </a:r>
                      <a:r>
                        <a:rPr lang="ru-RU" sz="1400" b="1" dirty="0" smtClean="0">
                          <a:effectLst/>
                        </a:rPr>
                        <a:t>                                                              1 </a:t>
                      </a:r>
                      <a:r>
                        <a:rPr lang="ru-RU" sz="1400" b="1" dirty="0">
                          <a:effectLst/>
                        </a:rPr>
                        <a:t>место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 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Выступление</a:t>
                      </a: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детей 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праздничной концертной программе, посвящённой  торжественному подведению итогов городского конкурса «Воспитатель года»</a:t>
                      </a:r>
                      <a:endParaRPr lang="ru-RU" sz="1400" b="1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V</a:t>
                      </a:r>
                      <a:r>
                        <a:rPr lang="ru-RU" sz="1400" b="1" dirty="0" smtClean="0">
                          <a:effectLst/>
                        </a:rPr>
                        <a:t> </a:t>
                      </a:r>
                      <a:r>
                        <a:rPr lang="ru-RU" sz="1400" b="1" dirty="0">
                          <a:effectLst/>
                        </a:rPr>
                        <a:t>Городской фестиваль-конкурс детского </a:t>
                      </a:r>
                      <a:r>
                        <a:rPr lang="ru-RU" sz="1400" b="1" dirty="0" smtClean="0">
                          <a:effectLst/>
                        </a:rPr>
                        <a:t>творчества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 </a:t>
                      </a:r>
                      <a:r>
                        <a:rPr lang="ru-RU" sz="1400" b="1" dirty="0">
                          <a:effectLst/>
                        </a:rPr>
                        <a:t>«Планета детства» </a:t>
                      </a:r>
                      <a:r>
                        <a:rPr lang="ru-RU" sz="1400" b="1" baseline="0" dirty="0" smtClean="0">
                          <a:effectLst/>
                        </a:rPr>
                        <a:t>                                                                        </a:t>
                      </a:r>
                      <a:r>
                        <a:rPr lang="ru-RU" sz="1400" b="1" dirty="0" smtClean="0">
                          <a:effectLst/>
                        </a:rPr>
                        <a:t>1 место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V</a:t>
                      </a:r>
                      <a:r>
                        <a:rPr lang="ru-RU" sz="1400" b="1" dirty="0" smtClean="0">
                          <a:effectLst/>
                        </a:rPr>
                        <a:t> </a:t>
                      </a:r>
                      <a:r>
                        <a:rPr lang="ru-RU" sz="1400" b="1" dirty="0">
                          <a:effectLst/>
                        </a:rPr>
                        <a:t>Городской фестиваль-конкурс детского </a:t>
                      </a:r>
                      <a:r>
                        <a:rPr lang="ru-RU" sz="1400" b="1" dirty="0" smtClean="0">
                          <a:effectLst/>
                        </a:rPr>
                        <a:t>творчества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 «Планета </a:t>
                      </a:r>
                      <a:r>
                        <a:rPr lang="ru-RU" sz="1400" b="1" dirty="0">
                          <a:effectLst/>
                        </a:rPr>
                        <a:t>детства» </a:t>
                      </a:r>
                      <a:r>
                        <a:rPr lang="ru-RU" sz="1400" b="1" baseline="0" dirty="0" smtClean="0">
                          <a:effectLst/>
                        </a:rPr>
                        <a:t>                                                                         </a:t>
                      </a:r>
                      <a:r>
                        <a:rPr lang="ru-RU" sz="1400" b="1" dirty="0" smtClean="0">
                          <a:effectLst/>
                        </a:rPr>
                        <a:t>1 место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Выступления детей в Доме</a:t>
                      </a:r>
                      <a:r>
                        <a:rPr lang="ru-RU" sz="1400" b="1" baseline="0" dirty="0" smtClean="0">
                          <a:effectLst/>
                        </a:rPr>
                        <a:t> науки и техники</a:t>
                      </a:r>
                      <a:endParaRPr lang="ru-RU" sz="1400" b="1" dirty="0">
                        <a:effectLst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 Май 2016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effectLst/>
                        </a:rPr>
                        <a:t>Май </a:t>
                      </a:r>
                      <a:r>
                        <a:rPr lang="ru-RU" sz="1400" b="1" dirty="0">
                          <a:effectLst/>
                        </a:rPr>
                        <a:t>2017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effectLst/>
                        </a:rPr>
                        <a:t>Май </a:t>
                      </a:r>
                      <a:r>
                        <a:rPr lang="ru-RU" sz="1400" b="1" dirty="0">
                          <a:effectLst/>
                        </a:rPr>
                        <a:t>2017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19.03 </a:t>
                      </a:r>
                      <a:r>
                        <a:rPr lang="ru-RU" sz="1400" b="1" dirty="0">
                          <a:effectLst/>
                        </a:rPr>
                        <a:t>2019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12.04. 2019 г. в концертном зале ДК </a:t>
                      </a:r>
                      <a:r>
                        <a:rPr lang="ru-RU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г.о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Саранск.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effectLst/>
                        </a:rPr>
                        <a:t>Май </a:t>
                      </a:r>
                      <a:r>
                        <a:rPr lang="ru-RU" sz="1400" b="1" dirty="0">
                          <a:effectLst/>
                        </a:rPr>
                        <a:t>2019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Май 2019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2016-2019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896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алина\Pictures\Дипломы\2019_03_21\IMG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262" y="3326149"/>
            <a:ext cx="2151830" cy="302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86178" y="620688"/>
            <a:ext cx="3269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2000" b="1" i="1" dirty="0">
                <a:solidFill>
                  <a:srgbClr val="002060"/>
                </a:solidFill>
              </a:rPr>
              <a:t>Муниципальный уровень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1028" name="Picture 4" descr="C:\Users\Галина\Pictures\Дипломы со сканера\IM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05498"/>
            <a:ext cx="1944216" cy="274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Галина\Pictures\Дипломы со сканера\IMG_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816" y="990020"/>
            <a:ext cx="1676397" cy="233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Галина\Pictures\Дипломы со сканера\IMG_0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880" y="569679"/>
            <a:ext cx="1883849" cy="267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Галина\Pictures\Дипломы со сканера\IMG_00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11355"/>
            <a:ext cx="2232248" cy="309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Галина\Pictures\Дипломы со сканера\IMG_00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240071"/>
            <a:ext cx="2288419" cy="317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5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сканнер аттестация\спрака концерт воспитатель год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024136"/>
            <a:ext cx="3433001" cy="482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Галина\Pictures\кружок Звонкие голоса\15550734371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755" y="3068960"/>
            <a:ext cx="4536504" cy="277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67944" y="1052736"/>
            <a:ext cx="4572000" cy="16850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Выступление детей в праздничной концертной программе, посвящённой  торжественному подведению итогов городского конкурса «Воспитатель года»</a:t>
            </a:r>
          </a:p>
        </p:txBody>
      </p:sp>
    </p:spTree>
    <p:extLst>
      <p:ext uri="{BB962C8B-B14F-4D97-AF65-F5344CB8AC3E}">
        <p14:creationId xmlns:p14="http://schemas.microsoft.com/office/powerpoint/2010/main" val="220539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287379"/>
              </p:ext>
            </p:extLst>
          </p:nvPr>
        </p:nvGraphicFramePr>
        <p:xfrm>
          <a:off x="755576" y="692697"/>
          <a:ext cx="7632848" cy="55170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8192"/>
                <a:gridCol w="3744416"/>
                <a:gridCol w="2160240"/>
              </a:tblGrid>
              <a:tr h="469515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Республиканский  уровень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373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Танцевальный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 коллектив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«Звёздочки»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r>
                        <a:rPr lang="ru-RU" sz="1600" b="1" dirty="0" smtClean="0">
                          <a:effectLst/>
                        </a:rPr>
                        <a:t>Танцевальный </a:t>
                      </a:r>
                      <a:endParaRPr lang="ru-RU" sz="16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 коллектив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«Звёздочки»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Вокальный </a:t>
                      </a:r>
                      <a:r>
                        <a:rPr lang="ru-RU" sz="1600" b="1" dirty="0" err="1">
                          <a:effectLst/>
                        </a:rPr>
                        <a:t>асамбль</a:t>
                      </a:r>
                      <a:r>
                        <a:rPr lang="ru-RU" sz="1600" b="1" dirty="0">
                          <a:effectLst/>
                        </a:rPr>
                        <a:t> «Звонкие голоса»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Вокальный </a:t>
                      </a:r>
                      <a:r>
                        <a:rPr lang="ru-RU" sz="1600" b="1" dirty="0" err="1">
                          <a:effectLst/>
                        </a:rPr>
                        <a:t>асамбль</a:t>
                      </a:r>
                      <a:r>
                        <a:rPr lang="ru-RU" sz="1600" b="1" dirty="0">
                          <a:effectLst/>
                        </a:rPr>
                        <a:t> «Звонкие голоса»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Республиканский фестиваль народного творчества «</a:t>
                      </a:r>
                      <a:r>
                        <a:rPr lang="ru-RU" sz="1600" b="1" dirty="0" err="1">
                          <a:effectLst/>
                        </a:rPr>
                        <a:t>Шумбрат</a:t>
                      </a:r>
                      <a:r>
                        <a:rPr lang="ru-RU" sz="1600" b="1" dirty="0">
                          <a:effectLst/>
                        </a:rPr>
                        <a:t>, Мордовия»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Выступление  детей в концерте, посвящённом Дню памяти воинов, погибших при исполнении воинского долга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endParaRPr lang="ru-RU" sz="1600" b="1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Выступление  детей с песней «Я пою» в праздничном концерте, посвящённом Дню славянской письменности и культуры.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Трансляция по ГТРК Мордовия и Россия 24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24.11.2019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r>
                        <a:rPr lang="ru-RU" sz="1600" b="1" dirty="0" smtClean="0">
                          <a:effectLst/>
                        </a:rPr>
                        <a:t>Мордовский </a:t>
                      </a:r>
                      <a:r>
                        <a:rPr lang="ru-RU" sz="1600" b="1" dirty="0">
                          <a:effectLst/>
                        </a:rPr>
                        <a:t>государственный драматический национальный театр 11.12.2016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Советской </a:t>
                      </a:r>
                      <a:r>
                        <a:rPr lang="ru-RU" sz="1600" b="1" dirty="0">
                          <a:effectLst/>
                        </a:rPr>
                        <a:t>площадь у Кафедрального Собора святого праведного воина Феодора Ушакова 24.05.2016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896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7" y="0"/>
            <a:ext cx="47525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i="1" dirty="0">
                <a:solidFill>
                  <a:srgbClr val="002060"/>
                </a:solidFill>
              </a:rPr>
              <a:t>Республиканский уровень</a:t>
            </a:r>
            <a:endParaRPr lang="ru-RU" sz="2400" dirty="0"/>
          </a:p>
        </p:txBody>
      </p:sp>
      <p:pic>
        <p:nvPicPr>
          <p:cNvPr id="2052" name="Picture 4" descr="E:\сканнер аттестация\справка Шумбра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33302"/>
            <a:ext cx="3216473" cy="453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Галина\Pictures\кружок Звонкие голоса\i (1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041" y="1052736"/>
            <a:ext cx="3949445" cy="273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Галина\Pictures\кружок Звонкие голоса\Безымянный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208" y="4492755"/>
            <a:ext cx="3949445" cy="237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Галина\Pictures\Танец Лебёдушка на фестивале Шумбрат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40" y="4872477"/>
            <a:ext cx="3224501" cy="202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00041" y="3763325"/>
            <a:ext cx="5020281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/>
              <a:t>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Концерт,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посвящённом Дню памяти воинов, погибших при исполнении воинского долга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64622" y="641854"/>
            <a:ext cx="4547399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Дню славянской письменности и культуры.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8999" y="461665"/>
            <a:ext cx="3905610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Фестиваль «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Шумбрат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, Мордовия»</a:t>
            </a:r>
          </a:p>
        </p:txBody>
      </p:sp>
    </p:spTree>
    <p:extLst>
      <p:ext uri="{BB962C8B-B14F-4D97-AF65-F5344CB8AC3E}">
        <p14:creationId xmlns:p14="http://schemas.microsoft.com/office/powerpoint/2010/main" val="9015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592518"/>
              </p:ext>
            </p:extLst>
          </p:nvPr>
        </p:nvGraphicFramePr>
        <p:xfrm>
          <a:off x="467544" y="692696"/>
          <a:ext cx="8352928" cy="5062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3326"/>
                <a:gridCol w="4269402"/>
                <a:gridCol w="1800200"/>
              </a:tblGrid>
              <a:tr h="576064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Российский уровень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</a:rPr>
                        <a:t>Илюшова</a:t>
                      </a:r>
                      <a:r>
                        <a:rPr lang="ru-RU" sz="1600" b="1" dirty="0">
                          <a:effectLst/>
                        </a:rPr>
                        <a:t> Мария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Вокальный ансамбль «Звонкие голоса»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Вокальный </a:t>
                      </a:r>
                      <a:r>
                        <a:rPr lang="ru-RU" sz="1600" b="1" dirty="0">
                          <a:effectLst/>
                        </a:rPr>
                        <a:t>ансамбль «Звонкие голоса»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</a:rPr>
                        <a:t>Илюшова</a:t>
                      </a:r>
                      <a:r>
                        <a:rPr lang="ru-RU" sz="1600" b="1" dirty="0">
                          <a:effectLst/>
                        </a:rPr>
                        <a:t> Мария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endParaRPr lang="ru-RU" sz="1600" b="1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XIX </a:t>
                      </a:r>
                      <a:r>
                        <a:rPr lang="ru-RU" sz="1600" b="1" dirty="0">
                          <a:effectLst/>
                        </a:rPr>
                        <a:t>Всероссийский фестиваль детского творчества «Пластилиновая ворона» </a:t>
                      </a:r>
                      <a:r>
                        <a:rPr lang="ru-RU" sz="1600" b="1" dirty="0" smtClean="0">
                          <a:effectLst/>
                        </a:rPr>
                        <a:t>2019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III</a:t>
                      </a:r>
                      <a:r>
                        <a:rPr lang="ru-RU" sz="1600" b="1" dirty="0">
                          <a:effectLst/>
                        </a:rPr>
                        <a:t> Всероссийский </a:t>
                      </a:r>
                      <a:r>
                        <a:rPr lang="ru-RU" sz="1600" b="1" dirty="0" err="1">
                          <a:effectLst/>
                        </a:rPr>
                        <a:t>этноконкурс</a:t>
                      </a:r>
                      <a:r>
                        <a:rPr lang="ru-RU" sz="1600" b="1" dirty="0">
                          <a:effectLst/>
                        </a:rPr>
                        <a:t> «</a:t>
                      </a:r>
                      <a:r>
                        <a:rPr lang="ru-RU" sz="1600" b="1" dirty="0" err="1">
                          <a:effectLst/>
                        </a:rPr>
                        <a:t>Панжема</a:t>
                      </a:r>
                      <a:r>
                        <a:rPr lang="ru-RU" sz="1600" b="1" dirty="0">
                          <a:effectLst/>
                        </a:rPr>
                        <a:t>» (Открытие).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Дипломант 1 </a:t>
                      </a:r>
                      <a:r>
                        <a:rPr lang="ru-RU" sz="1600" b="1" dirty="0" smtClean="0">
                          <a:effectLst/>
                        </a:rPr>
                        <a:t>степени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Всероссийский фестиваль-конкурс «Фольклорная мозаика» Лауреат 2 степени</a:t>
                      </a:r>
                      <a:r>
                        <a:rPr lang="ru-RU" sz="1600" b="1" dirty="0" smtClean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Всероссийский фестиваль-конкурс «Фольклорная мозаика» Лауреат 2 степени</a:t>
                      </a:r>
                      <a:r>
                        <a:rPr lang="ru-RU" sz="1600" b="1" dirty="0" smtClean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Интервью для телеканала Россия.</a:t>
                      </a:r>
                      <a:endParaRPr lang="ru-RU" sz="16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21.04.2019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Саранск, РДК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10-13.04.2019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МГПИ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endParaRPr lang="ru-RU" sz="1600" b="1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5-6.12.2019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МГПИ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endParaRPr lang="ru-RU" sz="1600" b="1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5-6.12.2019</a:t>
                      </a:r>
                      <a:endParaRPr lang="ru-RU" sz="16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МГПИ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Вокальный ансамбль «Звонкие голоса»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539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5656" y="836712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ХАРАКТРИСТИКА -  ПРЕДСТАВЛЕНИЕ</a:t>
            </a:r>
          </a:p>
        </p:txBody>
      </p:sp>
      <p:pic>
        <p:nvPicPr>
          <p:cNvPr id="1026" name="Picture 2" descr="E:\сканнер аттестация\2020_12_14\представление на ГГЮ 1 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79" y="1292495"/>
            <a:ext cx="3494736" cy="515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сканнер аттестация\2020_12_14\представление на ГГЮ2 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45" y="1292495"/>
            <a:ext cx="3636404" cy="515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24054" y="2611756"/>
            <a:ext cx="3288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Российский уровень</a:t>
            </a:r>
            <a:endParaRPr lang="ru-R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Галина\Pictures\Дипломы\2019_04_21\IM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893" y="85353"/>
            <a:ext cx="2525443" cy="358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Галина\Pictures\Дипломы\2019_04_21\IMG_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91" y="2976471"/>
            <a:ext cx="2709353" cy="388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Галина\Pictures\кружок Звонкие голоса\Пластил ворона Мария Илюшов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76672"/>
            <a:ext cx="3044336" cy="228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Галина\Pictures\кружок Звонкие голоса\15541934720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151" y="4044372"/>
            <a:ext cx="3960440" cy="222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53374" y="3701003"/>
            <a:ext cx="4518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III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Всероссийский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этноконкурс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«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Панжема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» 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44335" y="693219"/>
            <a:ext cx="3346699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XIX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Всероссийский фестиваль 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детского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творчества «Пластилиновая ворона» 2019</a:t>
            </a:r>
          </a:p>
        </p:txBody>
      </p:sp>
    </p:spTree>
    <p:extLst>
      <p:ext uri="{BB962C8B-B14F-4D97-AF65-F5344CB8AC3E}">
        <p14:creationId xmlns:p14="http://schemas.microsoft.com/office/powerpoint/2010/main" val="9015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диплом илюшо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6" y="2708920"/>
            <a:ext cx="2925259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E:\сканнер аттестация\2020_12_14\диплом фольк мозаи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08" y="188640"/>
            <a:ext cx="2880320" cy="409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Галина\Pictures\кружок Звонкие голоса\20191205_1139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70757"/>
            <a:ext cx="3888432" cy="218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Галина\Pictures\20191125_0957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503" y="169955"/>
            <a:ext cx="326436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Галина\Pictures\фольклорная мозаика\20191205_1015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829" y="2420888"/>
            <a:ext cx="2896389" cy="217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31543" y="4941168"/>
            <a:ext cx="2569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</a:t>
            </a:r>
            <a:r>
              <a:rPr lang="ru-RU" b="1" dirty="0" smtClean="0">
                <a:solidFill>
                  <a:srgbClr val="FF0000"/>
                </a:solidFill>
              </a:rPr>
              <a:t>Интервью для телеканала Россия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17135" y="932426"/>
            <a:ext cx="28538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Всероссийский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фестиваль-конкурс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«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Фольклорная мозаика» 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Стрелка вверх 5"/>
          <p:cNvSpPr/>
          <p:nvPr/>
        </p:nvSpPr>
        <p:spPr>
          <a:xfrm>
            <a:off x="4897916" y="4738584"/>
            <a:ext cx="212263" cy="17436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39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3361" y="532488"/>
            <a:ext cx="36867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b="1" i="1" dirty="0">
                <a:solidFill>
                  <a:srgbClr val="002060"/>
                </a:solidFill>
              </a:rPr>
              <a:t>Международный уровень</a:t>
            </a:r>
            <a:endParaRPr lang="ru-RU" sz="2400" dirty="0"/>
          </a:p>
        </p:txBody>
      </p:sp>
      <p:pic>
        <p:nvPicPr>
          <p:cNvPr id="3" name="Picture 3" descr="E:\диплом январь 2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602" y="551563"/>
            <a:ext cx="2916609" cy="412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дипломы май\диплом май 2020 Илюшо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84" y="1406380"/>
            <a:ext cx="2957879" cy="418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Галина\Pictures\фото дс с ле2\IMG_20180504_1030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714" y="4870695"/>
            <a:ext cx="2935701" cy="150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5610" y="5621506"/>
            <a:ext cx="2775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https://vk.com/saranskadm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1085503"/>
            <a:ext cx="4286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https://vk.com/video43668993_456239024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15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3956" y="735084"/>
            <a:ext cx="49439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200" b="1" i="1" dirty="0">
                <a:solidFill>
                  <a:srgbClr val="800000"/>
                </a:solidFill>
              </a:rPr>
              <a:t>5. НАЛИЧИЕ ПУБЛИКАЦИЙ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1700808"/>
            <a:ext cx="5040560" cy="409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  <a:defRPr/>
            </a:pPr>
            <a:r>
              <a:rPr lang="ru-RU" altLang="ru-RU" sz="2800" b="1" i="1" dirty="0">
                <a:solidFill>
                  <a:schemeClr val="tx2">
                    <a:lumMod val="75000"/>
                  </a:schemeClr>
                </a:solidFill>
              </a:rPr>
              <a:t>Интернет: </a:t>
            </a:r>
          </a:p>
          <a:p>
            <a:pPr>
              <a:lnSpc>
                <a:spcPct val="93000"/>
              </a:lnSpc>
              <a:defRPr/>
            </a:pPr>
            <a:endParaRPr lang="ru-RU" altLang="ru-RU" sz="2800" b="1" i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93000"/>
              </a:lnSpc>
              <a:defRPr/>
            </a:pPr>
            <a:r>
              <a:rPr lang="ru-RU" alt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Муниципальный </a:t>
            </a:r>
            <a:r>
              <a:rPr lang="ru-RU" altLang="ru-RU" sz="2800" b="1" i="1" dirty="0">
                <a:solidFill>
                  <a:schemeClr val="tx2">
                    <a:lumMod val="75000"/>
                  </a:schemeClr>
                </a:solidFill>
              </a:rPr>
              <a:t>уровень: </a:t>
            </a:r>
          </a:p>
          <a:p>
            <a:pPr>
              <a:lnSpc>
                <a:spcPct val="93000"/>
              </a:lnSpc>
              <a:defRPr/>
            </a:pPr>
            <a:endParaRPr lang="ru-RU" altLang="ru-RU" sz="2800" b="1" i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93000"/>
              </a:lnSpc>
              <a:defRPr/>
            </a:pPr>
            <a:r>
              <a:rPr lang="ru-RU" alt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Республиканский </a:t>
            </a:r>
            <a:r>
              <a:rPr lang="ru-RU" altLang="ru-RU" sz="2800" b="1" i="1" dirty="0">
                <a:solidFill>
                  <a:schemeClr val="tx2">
                    <a:lumMod val="75000"/>
                  </a:schemeClr>
                </a:solidFill>
              </a:rPr>
              <a:t>уровень</a:t>
            </a:r>
            <a:r>
              <a:rPr lang="ru-RU" alt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: 1</a:t>
            </a:r>
            <a:endParaRPr lang="en-US" altLang="ru-RU" sz="2800" b="1" i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93000"/>
              </a:lnSpc>
              <a:defRPr/>
            </a:pPr>
            <a:endParaRPr lang="ru-RU" altLang="ru-RU" sz="2800" b="1" i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93000"/>
              </a:lnSpc>
              <a:defRPr/>
            </a:pPr>
            <a:r>
              <a:rPr lang="ru-RU" alt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Российский </a:t>
            </a:r>
            <a:r>
              <a:rPr lang="ru-RU" altLang="ru-RU" sz="2800" b="1" i="1" dirty="0">
                <a:solidFill>
                  <a:schemeClr val="tx2">
                    <a:lumMod val="75000"/>
                  </a:schemeClr>
                </a:solidFill>
              </a:rPr>
              <a:t>уровень</a:t>
            </a:r>
            <a:r>
              <a:rPr lang="ru-RU" alt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: 2</a:t>
            </a:r>
            <a:endParaRPr lang="ru-RU" altLang="ru-RU" sz="2800" b="1" i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93000"/>
              </a:lnSpc>
              <a:defRPr/>
            </a:pPr>
            <a:r>
              <a:rPr lang="en-US" altLang="ru-RU" sz="2800" b="1" i="1" dirty="0">
                <a:solidFill>
                  <a:schemeClr val="tx2">
                    <a:lumMod val="75000"/>
                  </a:schemeClr>
                </a:solidFill>
              </a:rPr>
              <a:t>     </a:t>
            </a:r>
            <a:r>
              <a:rPr lang="ru-RU" altLang="ru-RU" sz="2800" b="1" i="1" dirty="0">
                <a:solidFill>
                  <a:schemeClr val="tx2">
                    <a:lumMod val="75000"/>
                  </a:schemeClr>
                </a:solidFill>
              </a:rPr>
              <a:t>(Межрегиональный)</a:t>
            </a:r>
          </a:p>
          <a:p>
            <a:pPr>
              <a:lnSpc>
                <a:spcPct val="93000"/>
              </a:lnSpc>
              <a:defRPr/>
            </a:pPr>
            <a:endParaRPr lang="ru-RU" altLang="ru-RU" sz="2800" b="1" i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93000"/>
              </a:lnSpc>
              <a:defRPr/>
            </a:pPr>
            <a:r>
              <a:rPr lang="ru-RU" alt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Международный </a:t>
            </a:r>
            <a:r>
              <a:rPr lang="ru-RU" altLang="ru-RU" sz="2800" b="1" i="1" dirty="0">
                <a:solidFill>
                  <a:schemeClr val="tx2">
                    <a:lumMod val="75000"/>
                  </a:schemeClr>
                </a:solidFill>
              </a:rPr>
              <a:t>уровень</a:t>
            </a:r>
            <a:r>
              <a:rPr lang="ru-RU" altLang="ru-RU" sz="2800" b="1" i="1" dirty="0">
                <a:solidFill>
                  <a:schemeClr val="accent4">
                    <a:lumMod val="75000"/>
                  </a:schemeClr>
                </a:solidFill>
              </a:rPr>
              <a:t>:  </a:t>
            </a:r>
            <a:r>
              <a:rPr lang="ru-RU" altLang="ru-RU" sz="2800" b="1" i="1" dirty="0" smtClean="0">
                <a:solidFill>
                  <a:schemeClr val="accent4">
                    <a:lumMod val="75000"/>
                  </a:schemeClr>
                </a:solidFill>
              </a:rPr>
              <a:t>3</a:t>
            </a:r>
            <a:endParaRPr lang="ru-RU" altLang="ru-RU" sz="28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5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67944" y="668111"/>
            <a:ext cx="43924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 smtClean="0">
                <a:solidFill>
                  <a:srgbClr val="002060"/>
                </a:solidFill>
              </a:rPr>
              <a:t>Республиканский  уровень</a:t>
            </a:r>
            <a:endParaRPr lang="ru-RU" sz="2800" dirty="0"/>
          </a:p>
        </p:txBody>
      </p:sp>
      <p:pic>
        <p:nvPicPr>
          <p:cNvPr id="1026" name="Picture 2" descr="C:\Users\Галина\Pictures\196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52" y="1124744"/>
            <a:ext cx="3312368" cy="489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67944" y="30689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Постоянный адрес Вашей публикации:</a:t>
            </a:r>
          </a:p>
          <a:p>
            <a:r>
              <a:rPr lang="ru-RU" u="sng" dirty="0">
                <a:hlinkClick r:id="rId3"/>
              </a:rPr>
              <a:t>https://www.pedalmanac.ru/196111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15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764704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>
                <a:solidFill>
                  <a:srgbClr val="002060"/>
                </a:solidFill>
              </a:rPr>
              <a:t>Российский уровень</a:t>
            </a:r>
            <a:endParaRPr lang="ru-RU" sz="2800" dirty="0"/>
          </a:p>
        </p:txBody>
      </p:sp>
      <p:pic>
        <p:nvPicPr>
          <p:cNvPr id="11266" name="Picture 2" descr="E:\дипломы ноябрь 2020\дипл  пуб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57998"/>
            <a:ext cx="2537201" cy="353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E:\дипломы июнь 2020\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68356"/>
            <a:ext cx="2696287" cy="381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Галина\Pictures\Дипломы\свидетельство сентябрь 20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958805"/>
            <a:ext cx="2400567" cy="339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96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Галина\Pictures\свидет о публик Герас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2344606" cy="331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9793" y="764704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>
                <a:solidFill>
                  <a:srgbClr val="002060"/>
                </a:solidFill>
              </a:rPr>
              <a:t>Международный уровень</a:t>
            </a:r>
            <a:endParaRPr lang="ru-RU" sz="2800" dirty="0"/>
          </a:p>
        </p:txBody>
      </p:sp>
      <p:pic>
        <p:nvPicPr>
          <p:cNvPr id="10243" name="Picture 3" descr="C:\Users\Галина\Pictures\свид о публ илюшова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892286"/>
            <a:ext cx="2434052" cy="344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https://www.maam.ru/diploms/1337377-158-159-sert.jpg?180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00808"/>
            <a:ext cx="2767962" cy="391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39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642372"/>
            <a:ext cx="68762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i="1" dirty="0" smtClean="0">
                <a:solidFill>
                  <a:srgbClr val="800000"/>
                </a:solidFill>
              </a:rPr>
              <a:t>6</a:t>
            </a:r>
            <a:r>
              <a:rPr lang="ru-RU" altLang="ru-RU" sz="2000" b="1" i="1" dirty="0">
                <a:solidFill>
                  <a:srgbClr val="800000"/>
                </a:solidFill>
              </a:rPr>
              <a:t>. ВЫСТУПЛЕНИЯ НА ЗАСЕДАНИЯХ МЕТОДИЧЕСКИХ СОВЕТОВ, НАУЧНО- ПРАКТИЧЕСКИХ КОНФЕРЕНЦИЯХ,  ПЕДАГОГИЧЕСКИХ ЧТЕНИЯХ, СЕМИНАРАХ,  СЕКЦИЯХ, ФОРУМАХ, </a:t>
            </a:r>
            <a:r>
              <a:rPr lang="ru-RU" altLang="ru-RU" sz="2000" b="1" i="1" dirty="0" smtClean="0">
                <a:solidFill>
                  <a:srgbClr val="800000"/>
                </a:solidFill>
              </a:rPr>
              <a:t>РАДИОПЕРЕДАЧАХ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07704" y="1988840"/>
            <a:ext cx="4572000" cy="387074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3000"/>
              </a:lnSpc>
              <a:defRPr/>
            </a:pPr>
            <a:r>
              <a:rPr lang="ru-RU" altLang="ru-RU" sz="2400" b="1" i="1" dirty="0" smtClean="0">
                <a:solidFill>
                  <a:srgbClr val="002060"/>
                </a:solidFill>
              </a:rPr>
              <a:t>Уровень образовательной организации: 1</a:t>
            </a:r>
          </a:p>
          <a:p>
            <a:pPr>
              <a:lnSpc>
                <a:spcPct val="93000"/>
              </a:lnSpc>
              <a:defRPr/>
            </a:pPr>
            <a:endParaRPr lang="ru-RU" altLang="ru-RU" sz="2400" b="1" i="1" dirty="0" smtClean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r>
              <a:rPr lang="en-US" alt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altLang="ru-RU" sz="2400" b="1" i="1" dirty="0" smtClean="0">
                <a:solidFill>
                  <a:srgbClr val="002060"/>
                </a:solidFill>
              </a:rPr>
              <a:t>Муниципальный </a:t>
            </a:r>
            <a:r>
              <a:rPr lang="en-US" alt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altLang="ru-RU" sz="2400" b="1" i="1" dirty="0" smtClean="0">
                <a:solidFill>
                  <a:srgbClr val="002060"/>
                </a:solidFill>
              </a:rPr>
              <a:t>уровень: 2 </a:t>
            </a:r>
          </a:p>
          <a:p>
            <a:pPr>
              <a:lnSpc>
                <a:spcPct val="93000"/>
              </a:lnSpc>
              <a:defRPr/>
            </a:pPr>
            <a:endParaRPr lang="ru-RU" altLang="ru-RU" sz="2400" b="1" i="1" dirty="0" smtClean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r>
              <a:rPr lang="en-US" alt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altLang="ru-RU" sz="2400" b="1" i="1" dirty="0" smtClean="0">
                <a:solidFill>
                  <a:srgbClr val="002060"/>
                </a:solidFill>
              </a:rPr>
              <a:t>Республиканский уровень: 3</a:t>
            </a:r>
            <a:endParaRPr lang="en-US" altLang="ru-RU" sz="2400" b="1" i="1" dirty="0" smtClean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endParaRPr lang="en-US" altLang="ru-RU" sz="2400" b="1" i="1" dirty="0" smtClean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r>
              <a:rPr lang="en-US" alt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altLang="ru-RU" sz="2400" b="1" i="1" dirty="0" smtClean="0">
                <a:solidFill>
                  <a:srgbClr val="002060"/>
                </a:solidFill>
              </a:rPr>
              <a:t>Российский уровень: (Межрегиональный) </a:t>
            </a:r>
          </a:p>
          <a:p>
            <a:pPr>
              <a:lnSpc>
                <a:spcPct val="93000"/>
              </a:lnSpc>
              <a:defRPr/>
            </a:pPr>
            <a:endParaRPr lang="ru-RU" altLang="ru-RU" sz="2400" b="1" i="1" dirty="0" smtClean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r>
              <a:rPr lang="en-US" alt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altLang="ru-RU" sz="2400" b="1" i="1" dirty="0" smtClean="0">
                <a:solidFill>
                  <a:srgbClr val="002060"/>
                </a:solidFill>
              </a:rPr>
              <a:t>Международный уровень:  </a:t>
            </a:r>
            <a:endParaRPr lang="ru-RU" altLang="ru-RU" sz="2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5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сканнер аттестация\2020_12_24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670"/>
            <a:ext cx="4472379" cy="628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сканнер аттестация\2020_12_24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932" y="241670"/>
            <a:ext cx="4452058" cy="628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20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Галина\Documents\справка подтверждение Департамен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32656"/>
            <a:ext cx="4824536" cy="643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45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алина\Pictures\антиплагиат мо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6197"/>
            <a:ext cx="763284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575868"/>
            <a:ext cx="71287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опыт </a:t>
            </a:r>
            <a:r>
              <a:rPr lang="ru-RU" alt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музыкального руководителя представлен на </a:t>
            </a:r>
            <a:r>
              <a:rPr lang="ru-RU" alt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сайте МДОУ «Детский сад №29»</a:t>
            </a:r>
            <a:br>
              <a:rPr lang="ru-RU" alt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hlinkClick r:id="rId3"/>
              </a:rPr>
              <a:t>https://</a:t>
            </a:r>
            <a:r>
              <a:rPr lang="en-US" sz="2000" b="1" dirty="0" smtClean="0">
                <a:hlinkClick r:id="rId3"/>
              </a:rPr>
              <a:t>ds29sar.schoolrm.ru</a:t>
            </a:r>
            <a:endParaRPr lang="ru-RU" sz="2000" b="1" dirty="0" smtClean="0"/>
          </a:p>
          <a:p>
            <a:pPr algn="ctr"/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89962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сканнер аттестация\сканер 20 12 2020\IMG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04" y="1936510"/>
            <a:ext cx="4464496" cy="445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E:\сканнер аттестация\сканер 20 12 2020\IMG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27499"/>
            <a:ext cx="6264696" cy="445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80320" y="713613"/>
            <a:ext cx="3851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4">
                    <a:lumMod val="75000"/>
                  </a:schemeClr>
                </a:solidFill>
              </a:rPr>
              <a:t>Муниципальный уровень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635896" y="2420888"/>
            <a:ext cx="1944216" cy="720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39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сканнер аттестация\2020_12_14\семинар дс16 -1 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2496799"/>
            <a:ext cx="2628300" cy="373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E:\сканнер аттестация\2020_12_14\семинар дс16 - 2 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496798"/>
            <a:ext cx="5256584" cy="3717880"/>
          </a:xfrm>
          <a:prstGeom prst="rect">
            <a:avLst/>
          </a:prstGeom>
          <a:solidFill>
            <a:srgbClr val="FF0000"/>
          </a:solidFill>
          <a:ln cmpd="sng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339752" y="702808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accent4">
                    <a:lumMod val="75000"/>
                  </a:schemeClr>
                </a:solidFill>
              </a:rPr>
              <a:t>Муниципальный уровень</a:t>
            </a:r>
            <a:endParaRPr lang="ru-RU" sz="24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3815916" y="5121188"/>
            <a:ext cx="15841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39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67944" y="584250"/>
            <a:ext cx="4464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>
                <a:solidFill>
                  <a:srgbClr val="002060"/>
                </a:solidFill>
              </a:rPr>
              <a:t>Республиканский  уровень</a:t>
            </a:r>
            <a:endParaRPr lang="ru-RU" sz="2800" dirty="0"/>
          </a:p>
        </p:txBody>
      </p:sp>
      <p:pic>
        <p:nvPicPr>
          <p:cNvPr id="3074" name="Picture 2" descr="C:\Users\Галина\Pictures\мрио фору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374441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51920" y="1916832"/>
            <a:ext cx="4734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>
                <a:solidFill>
                  <a:srgbClr val="000000"/>
                </a:solidFill>
              </a:rPr>
              <a:t>ГБУ ДПО РМ </a:t>
            </a:r>
            <a:r>
              <a:rPr lang="ru-RU" altLang="ru-RU" b="1" i="1" dirty="0" smtClean="0">
                <a:solidFill>
                  <a:srgbClr val="000000"/>
                </a:solidFill>
              </a:rPr>
              <a:t>«Центр непрерывного повышения профессионального</a:t>
            </a:r>
          </a:p>
          <a:p>
            <a:pPr algn="ctr"/>
            <a:r>
              <a:rPr lang="ru-RU" altLang="ru-RU" b="1" i="1" dirty="0" smtClean="0">
                <a:solidFill>
                  <a:srgbClr val="000000"/>
                </a:solidFill>
              </a:rPr>
              <a:t> мастерства </a:t>
            </a:r>
            <a:r>
              <a:rPr lang="ru-RU" altLang="ru-RU" b="1" i="1" dirty="0">
                <a:solidFill>
                  <a:srgbClr val="000000"/>
                </a:solidFill>
              </a:rPr>
              <a:t>педагогических </a:t>
            </a:r>
            <a:endParaRPr lang="ru-RU" altLang="ru-RU" b="1" i="1" dirty="0" smtClean="0">
              <a:solidFill>
                <a:srgbClr val="000000"/>
              </a:solidFill>
            </a:endParaRPr>
          </a:p>
          <a:p>
            <a:pPr algn="ctr"/>
            <a:r>
              <a:rPr lang="ru-RU" altLang="ru-RU" b="1" i="1" dirty="0" smtClean="0">
                <a:solidFill>
                  <a:srgbClr val="000000"/>
                </a:solidFill>
              </a:rPr>
              <a:t>работников-</a:t>
            </a:r>
            <a:r>
              <a:rPr lang="ru-RU" altLang="ru-RU" b="1" i="1" dirty="0">
                <a:solidFill>
                  <a:srgbClr val="000000"/>
                </a:solidFill>
              </a:rPr>
              <a:t>«ПЕДАГОГ 13 .РУ</a:t>
            </a:r>
            <a:r>
              <a:rPr lang="ru-RU" altLang="ru-RU" b="1" i="1" dirty="0" smtClean="0">
                <a:solidFill>
                  <a:srgbClr val="000000"/>
                </a:solidFill>
              </a:rPr>
              <a:t>»</a:t>
            </a:r>
            <a:endParaRPr lang="ru-RU" alt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788024" y="3625857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Образовательный форум</a:t>
            </a:r>
          </a:p>
          <a:p>
            <a:r>
              <a:rPr lang="ru-RU" sz="2000" b="1" dirty="0">
                <a:solidFill>
                  <a:srgbClr val="7030A0"/>
                </a:solidFill>
              </a:rPr>
              <a:t>«Современные подходы к организации музыкального воспитания в ДОО»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043608" y="3982877"/>
            <a:ext cx="33123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45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99791" y="445120"/>
            <a:ext cx="40324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2400" b="1" i="1" dirty="0">
                <a:solidFill>
                  <a:srgbClr val="002060"/>
                </a:solidFill>
              </a:rPr>
              <a:t>Республиканский  уровень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4098" name="Picture 2" descr="C:\Users\Галина\Pictures\Программа конференции_page-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73187"/>
            <a:ext cx="392033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91013" y="104943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b="1" i="1" dirty="0">
                <a:solidFill>
                  <a:srgbClr val="000000"/>
                </a:solidFill>
              </a:rPr>
              <a:t>ГБУ ДПО РМ «Центр непрерывного повышения профессионального</a:t>
            </a:r>
          </a:p>
          <a:p>
            <a:pPr algn="ctr"/>
            <a:r>
              <a:rPr lang="ru-RU" altLang="ru-RU" b="1" i="1" dirty="0">
                <a:solidFill>
                  <a:srgbClr val="000000"/>
                </a:solidFill>
              </a:rPr>
              <a:t> мастерства педагогических </a:t>
            </a:r>
          </a:p>
          <a:p>
            <a:pPr algn="ctr"/>
            <a:r>
              <a:rPr lang="ru-RU" altLang="ru-RU" b="1" i="1" dirty="0">
                <a:solidFill>
                  <a:srgbClr val="000000"/>
                </a:solidFill>
              </a:rPr>
              <a:t>работников-«ПЕДАГОГ 13 .РУ»</a:t>
            </a:r>
            <a:endParaRPr lang="ru-RU" alt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716014" y="1124744"/>
            <a:ext cx="3312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04048" y="2852936"/>
            <a:ext cx="3312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Республиканская научно-практическая конференция </a:t>
            </a:r>
            <a:endParaRPr lang="ru-RU" sz="2000" dirty="0">
              <a:solidFill>
                <a:srgbClr val="7030A0"/>
              </a:solidFill>
            </a:endParaRPr>
          </a:p>
          <a:p>
            <a:r>
              <a:rPr lang="ru-RU" sz="2000" b="1" dirty="0">
                <a:solidFill>
                  <a:srgbClr val="7030A0"/>
                </a:solidFill>
              </a:rPr>
              <a:t>«Актуальные вопросы музыкально-эстетического воспитания детей раннего и дошкольного возраста»</a:t>
            </a:r>
          </a:p>
        </p:txBody>
      </p:sp>
    </p:spTree>
    <p:extLst>
      <p:ext uri="{BB962C8B-B14F-4D97-AF65-F5344CB8AC3E}">
        <p14:creationId xmlns:p14="http://schemas.microsoft.com/office/powerpoint/2010/main" val="50420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60690" y="738707"/>
            <a:ext cx="4752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2400" b="1" i="1" dirty="0">
                <a:solidFill>
                  <a:srgbClr val="002060"/>
                </a:solidFill>
              </a:rPr>
              <a:t>Республиканский  уровень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5122" name="Picture 2" descr="E:\сканнер аттестация\сканер 20 12 2020\IMG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42" y="3281801"/>
            <a:ext cx="4464496" cy="315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сканнер аттестация\сканер 20 12 2020\IMG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991" y="188640"/>
            <a:ext cx="4608512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48881"/>
            <a:ext cx="2808312" cy="419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7956376" y="1340768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7308304" y="1340768"/>
            <a:ext cx="6480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420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620687"/>
            <a:ext cx="66967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>
                <a:solidFill>
                  <a:srgbClr val="800000"/>
                </a:solidFill>
              </a:rPr>
              <a:t>7. ПРОВЕДЕНИЕ ОТКРЫТЫХ ЗАНЯТИЙ, МАСТЕР- КЛАССОВ, МЕРОПРИЯТИЙ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698527"/>
            <a:ext cx="4572000" cy="440537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3000"/>
              </a:lnSpc>
              <a:defRPr/>
            </a:pPr>
            <a:r>
              <a:rPr lang="ru-RU" altLang="ru-RU" sz="2400" b="1" i="1" dirty="0">
                <a:solidFill>
                  <a:srgbClr val="002060"/>
                </a:solidFill>
              </a:rPr>
              <a:t>Уровень образовательной </a:t>
            </a:r>
            <a:r>
              <a:rPr lang="ru-RU" altLang="ru-RU" sz="2400" b="1" i="1" dirty="0" smtClean="0">
                <a:solidFill>
                  <a:srgbClr val="002060"/>
                </a:solidFill>
              </a:rPr>
              <a:t>организации:1</a:t>
            </a:r>
            <a:endParaRPr lang="ru-RU" altLang="ru-RU" sz="24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endParaRPr lang="ru-RU" altLang="ru-RU" sz="24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r>
              <a:rPr lang="en-US" altLang="ru-RU" sz="2400" b="1" i="1" dirty="0">
                <a:solidFill>
                  <a:srgbClr val="002060"/>
                </a:solidFill>
              </a:rPr>
              <a:t> </a:t>
            </a:r>
            <a:r>
              <a:rPr lang="ru-RU" altLang="ru-RU" sz="2400" b="1" i="1" dirty="0">
                <a:solidFill>
                  <a:srgbClr val="002060"/>
                </a:solidFill>
              </a:rPr>
              <a:t>Муниципальный уровень: </a:t>
            </a:r>
            <a:r>
              <a:rPr lang="en-US" altLang="ru-RU" sz="2400" b="1" i="1" dirty="0">
                <a:solidFill>
                  <a:srgbClr val="002060"/>
                </a:solidFill>
              </a:rPr>
              <a:t> </a:t>
            </a:r>
            <a:r>
              <a:rPr lang="ru-RU" altLang="ru-RU" sz="2400" b="1" i="1" dirty="0" smtClean="0">
                <a:solidFill>
                  <a:srgbClr val="002060"/>
                </a:solidFill>
              </a:rPr>
              <a:t>1</a:t>
            </a:r>
            <a:endParaRPr lang="ru-RU" altLang="ru-RU" sz="24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endParaRPr lang="ru-RU" altLang="ru-RU" sz="24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r>
              <a:rPr lang="en-US" altLang="ru-RU" sz="2400" b="1" i="1" dirty="0">
                <a:solidFill>
                  <a:srgbClr val="002060"/>
                </a:solidFill>
              </a:rPr>
              <a:t> </a:t>
            </a:r>
            <a:r>
              <a:rPr lang="ru-RU" altLang="ru-RU" sz="2400" b="1" i="1" dirty="0">
                <a:solidFill>
                  <a:srgbClr val="002060"/>
                </a:solidFill>
              </a:rPr>
              <a:t>Республиканский уровень: </a:t>
            </a:r>
            <a:r>
              <a:rPr lang="ru-RU" altLang="ru-RU" sz="2400" b="1" i="1" dirty="0" smtClean="0">
                <a:solidFill>
                  <a:srgbClr val="002060"/>
                </a:solidFill>
              </a:rPr>
              <a:t>1</a:t>
            </a:r>
            <a:endParaRPr lang="ru-RU" altLang="ru-RU" sz="24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endParaRPr lang="ru-RU" altLang="ru-RU" sz="24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r>
              <a:rPr lang="ru-RU" altLang="ru-RU" sz="2400" b="1" i="1" dirty="0">
                <a:solidFill>
                  <a:srgbClr val="002060"/>
                </a:solidFill>
              </a:rPr>
              <a:t> Российский уровень: </a:t>
            </a:r>
            <a:r>
              <a:rPr lang="ru-RU" altLang="ru-RU" sz="2400" b="1" i="1" dirty="0" smtClean="0">
                <a:solidFill>
                  <a:srgbClr val="002060"/>
                </a:solidFill>
              </a:rPr>
              <a:t>(</a:t>
            </a:r>
            <a:r>
              <a:rPr lang="ru-RU" altLang="ru-RU" sz="2400" b="1" i="1" dirty="0">
                <a:solidFill>
                  <a:srgbClr val="002060"/>
                </a:solidFill>
              </a:rPr>
              <a:t>Межрегиональный)</a:t>
            </a:r>
          </a:p>
          <a:p>
            <a:pPr>
              <a:lnSpc>
                <a:spcPct val="93000"/>
              </a:lnSpc>
              <a:defRPr/>
            </a:pPr>
            <a:endParaRPr lang="ru-RU" altLang="ru-RU" sz="24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r>
              <a:rPr lang="en-US" altLang="ru-RU" sz="2400" b="1" i="1" dirty="0">
                <a:solidFill>
                  <a:srgbClr val="002060"/>
                </a:solidFill>
              </a:rPr>
              <a:t> </a:t>
            </a:r>
            <a:r>
              <a:rPr lang="ru-RU" altLang="ru-RU" sz="2400" b="1" i="1" dirty="0">
                <a:solidFill>
                  <a:srgbClr val="002060"/>
                </a:solidFill>
              </a:rPr>
              <a:t>Международный уровень:</a:t>
            </a:r>
          </a:p>
          <a:p>
            <a:pPr>
              <a:lnSpc>
                <a:spcPct val="93000"/>
              </a:lnSpc>
              <a:defRPr/>
            </a:pPr>
            <a:endParaRPr lang="ru-RU" altLang="ru-RU" i="1" dirty="0">
              <a:solidFill>
                <a:srgbClr val="002060"/>
              </a:solidFill>
            </a:endParaRPr>
          </a:p>
          <a:p>
            <a:pPr>
              <a:defRPr/>
            </a:pP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45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сканнер аттестация\2020_12_24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285305" cy="604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Галина\Documents\справка подтверждение Департамен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825" y="404664"/>
            <a:ext cx="4344472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45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45970" y="517332"/>
            <a:ext cx="36543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b="1" i="1" dirty="0">
                <a:solidFill>
                  <a:srgbClr val="002060"/>
                </a:solidFill>
              </a:rPr>
              <a:t>Республиканский уровень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23928" y="1844824"/>
            <a:ext cx="4572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altLang="ru-RU" sz="2000" b="1" i="1" dirty="0">
                <a:solidFill>
                  <a:srgbClr val="000000"/>
                </a:solidFill>
              </a:rPr>
              <a:t>ГБУ ДПО РМ «</a:t>
            </a:r>
            <a:r>
              <a:rPr lang="ru-RU" altLang="ru-RU" b="1" i="1" dirty="0">
                <a:solidFill>
                  <a:srgbClr val="000000"/>
                </a:solidFill>
              </a:rPr>
              <a:t>Центр непрерывного повышения профессионального мастерства педагогических </a:t>
            </a:r>
            <a:r>
              <a:rPr lang="ru-RU" altLang="ru-RU" sz="2000" b="1" i="1" dirty="0">
                <a:solidFill>
                  <a:srgbClr val="000000"/>
                </a:solidFill>
              </a:rPr>
              <a:t>работников-«ПЕДАГОГ 13 .РУ»</a:t>
            </a:r>
            <a:endParaRPr lang="ru-RU" altLang="ru-RU" sz="2000" b="1" dirty="0"/>
          </a:p>
        </p:txBody>
      </p:sp>
      <p:pic>
        <p:nvPicPr>
          <p:cNvPr id="15362" name="Picture 2" descr="E:\сканнер аттестация\сканер 20 12 2020\IMG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096884"/>
            <a:ext cx="3703532" cy="521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19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620688"/>
            <a:ext cx="5112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 smtClean="0">
                <a:solidFill>
                  <a:srgbClr val="800000"/>
                </a:solidFill>
              </a:rPr>
              <a:t>8.ЭКСПЕРТНАЯ ДЕЯТЕЛЬНОСТЬ 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95736" y="1916832"/>
            <a:ext cx="4572000" cy="32983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3000"/>
              </a:lnSpc>
              <a:defRPr/>
            </a:pPr>
            <a:r>
              <a:rPr lang="ru-RU" altLang="ru-RU" sz="2800" b="1" i="1" dirty="0">
                <a:solidFill>
                  <a:srgbClr val="002060"/>
                </a:solidFill>
              </a:rPr>
              <a:t>Муниципальный уровень</a:t>
            </a:r>
            <a:r>
              <a:rPr lang="ru-RU" altLang="ru-RU" sz="2800" b="1" i="1" dirty="0" smtClean="0">
                <a:solidFill>
                  <a:srgbClr val="002060"/>
                </a:solidFill>
              </a:rPr>
              <a:t>: 1 </a:t>
            </a:r>
            <a:endParaRPr lang="ru-RU" altLang="ru-RU" sz="28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endParaRPr lang="ru-RU" altLang="ru-RU" sz="28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r>
              <a:rPr lang="ru-RU" altLang="ru-RU" sz="2800" b="1" i="1" dirty="0" smtClean="0">
                <a:solidFill>
                  <a:srgbClr val="002060"/>
                </a:solidFill>
              </a:rPr>
              <a:t>Республиканский </a:t>
            </a:r>
            <a:r>
              <a:rPr lang="ru-RU" altLang="ru-RU" sz="2800" b="1" i="1" dirty="0">
                <a:solidFill>
                  <a:srgbClr val="002060"/>
                </a:solidFill>
              </a:rPr>
              <a:t>уровень: </a:t>
            </a:r>
          </a:p>
          <a:p>
            <a:pPr>
              <a:lnSpc>
                <a:spcPct val="93000"/>
              </a:lnSpc>
              <a:defRPr/>
            </a:pPr>
            <a:endParaRPr lang="ru-RU" altLang="ru-RU" sz="28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r>
              <a:rPr lang="ru-RU" altLang="ru-RU" sz="2800" b="1" i="1" dirty="0" smtClean="0">
                <a:solidFill>
                  <a:srgbClr val="002060"/>
                </a:solidFill>
              </a:rPr>
              <a:t>Российский </a:t>
            </a:r>
            <a:r>
              <a:rPr lang="ru-RU" altLang="ru-RU" sz="2800" b="1" i="1" dirty="0">
                <a:solidFill>
                  <a:srgbClr val="002060"/>
                </a:solidFill>
              </a:rPr>
              <a:t>уровень</a:t>
            </a:r>
            <a:r>
              <a:rPr lang="ru-RU" altLang="ru-RU" sz="2800" b="1" i="1" dirty="0" smtClean="0">
                <a:solidFill>
                  <a:srgbClr val="002060"/>
                </a:solidFill>
              </a:rPr>
              <a:t>: 1</a:t>
            </a:r>
            <a:endParaRPr lang="ru-RU" altLang="ru-RU" sz="28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endParaRPr lang="ru-RU" altLang="ru-RU" sz="28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r>
              <a:rPr lang="ru-RU" altLang="ru-RU" sz="2800" b="1" i="1" dirty="0" smtClean="0">
                <a:solidFill>
                  <a:srgbClr val="002060"/>
                </a:solidFill>
              </a:rPr>
              <a:t>Международный </a:t>
            </a:r>
            <a:r>
              <a:rPr lang="ru-RU" altLang="ru-RU" sz="2800" b="1" i="1" dirty="0">
                <a:solidFill>
                  <a:srgbClr val="002060"/>
                </a:solidFill>
              </a:rPr>
              <a:t>уровень:</a:t>
            </a:r>
          </a:p>
          <a:p>
            <a:pPr>
              <a:lnSpc>
                <a:spcPct val="93000"/>
              </a:lnSpc>
              <a:defRPr/>
            </a:pPr>
            <a:endParaRPr lang="ru-RU" altLang="ru-RU" sz="28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45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7" descr="ссс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9064" y="1772816"/>
            <a:ext cx="7704856" cy="4581354"/>
          </a:xfrm>
        </p:spPr>
      </p:pic>
      <p:sp>
        <p:nvSpPr>
          <p:cNvPr id="3" name="Прямоугольник 2"/>
          <p:cNvSpPr/>
          <p:nvPr/>
        </p:nvSpPr>
        <p:spPr>
          <a:xfrm>
            <a:off x="683568" y="625806"/>
            <a:ext cx="31021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000" b="1" i="1" dirty="0">
                <a:solidFill>
                  <a:srgbClr val="002060"/>
                </a:solidFill>
              </a:rPr>
              <a:t>Муниципальный уровень: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51920" y="54868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2016 г -2017 г.– член аттестационной комиссии для музыкальных руководителей на первую квалификационную категорию.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699792" y="4646723"/>
            <a:ext cx="7920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0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836712"/>
            <a:ext cx="72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АВТОРСКИХ ПРОГРАММ,  МЕТОДИЧЕСКИХ ПОСОБИЙ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2420888"/>
            <a:ext cx="44644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Муниципальный уровень 1</a:t>
            </a:r>
          </a:p>
          <a:p>
            <a:endParaRPr lang="ru-RU" sz="2800" b="1" i="1" dirty="0" smtClean="0">
              <a:solidFill>
                <a:srgbClr val="002060"/>
              </a:solidFill>
            </a:endParaRP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Республиканский уровень</a:t>
            </a:r>
          </a:p>
          <a:p>
            <a:endParaRPr lang="ru-RU" sz="2800" b="1" i="1" dirty="0" smtClean="0">
              <a:solidFill>
                <a:srgbClr val="002060"/>
              </a:solidFill>
            </a:endParaRP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Российский уровень</a:t>
            </a:r>
          </a:p>
          <a:p>
            <a:endParaRPr lang="ru-RU" sz="2800" b="1" i="1" dirty="0" smtClean="0">
              <a:solidFill>
                <a:srgbClr val="002060"/>
              </a:solidFill>
            </a:endParaRP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Международный уровень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62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Галина\Pictures\росток Герасимо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746" y="1196752"/>
            <a:ext cx="3464295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03746" y="548680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Российский уровень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45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548680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i="1" dirty="0">
                <a:solidFill>
                  <a:srgbClr val="800000"/>
                </a:solidFill>
              </a:rPr>
              <a:t>9. ОБЩЕСТВЕННО- ПЕДАГОГИЧЕСКАЯ АКТИВНОСТЬ ПЕДАГОГА: УЧАСТИЕ </a:t>
            </a:r>
            <a:r>
              <a:rPr lang="ru-RU" altLang="ru-RU" sz="2400" b="1" i="1" dirty="0" smtClean="0">
                <a:solidFill>
                  <a:srgbClr val="800000"/>
                </a:solidFill>
              </a:rPr>
              <a:t>В КОМИССИЯХ</a:t>
            </a:r>
            <a:r>
              <a:rPr lang="ru-RU" altLang="ru-RU" sz="2400" b="1" i="1" dirty="0">
                <a:solidFill>
                  <a:srgbClr val="800000"/>
                </a:solidFill>
              </a:rPr>
              <a:t>, ПЕДАГОГИЧЕСКИХ СООБЩЕСТВАХ, В ЖЮРИ </a:t>
            </a:r>
            <a:r>
              <a:rPr lang="ru-RU" altLang="ru-RU" sz="2400" b="1" i="1" dirty="0" smtClean="0">
                <a:solidFill>
                  <a:srgbClr val="800000"/>
                </a:solidFill>
              </a:rPr>
              <a:t>КОНКУРСОВ. 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837026"/>
            <a:ext cx="6102424" cy="4214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  <a:defRPr/>
            </a:pPr>
            <a:r>
              <a:rPr lang="ru-RU" altLang="ru-RU" sz="2400" b="1" i="1" dirty="0" smtClean="0">
                <a:solidFill>
                  <a:srgbClr val="002060"/>
                </a:solidFill>
              </a:rPr>
              <a:t>Член профкома: 1</a:t>
            </a:r>
            <a:endParaRPr lang="ru-RU" altLang="ru-RU" sz="24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endParaRPr lang="ru-RU" altLang="ru-RU" sz="24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r>
              <a:rPr lang="ru-RU" altLang="ru-RU" sz="2400" b="1" i="1" dirty="0" smtClean="0">
                <a:solidFill>
                  <a:srgbClr val="002060"/>
                </a:solidFill>
              </a:rPr>
              <a:t>Руководитель </a:t>
            </a:r>
            <a:r>
              <a:rPr lang="ru-RU" altLang="ru-RU" sz="2400" b="1" i="1" dirty="0">
                <a:solidFill>
                  <a:srgbClr val="002060"/>
                </a:solidFill>
              </a:rPr>
              <a:t>методического</a:t>
            </a:r>
          </a:p>
          <a:p>
            <a:pPr>
              <a:lnSpc>
                <a:spcPct val="93000"/>
              </a:lnSpc>
              <a:defRPr/>
            </a:pPr>
            <a:r>
              <a:rPr lang="ru-RU" altLang="ru-RU" sz="2400" b="1" i="1" dirty="0">
                <a:solidFill>
                  <a:srgbClr val="002060"/>
                </a:solidFill>
              </a:rPr>
              <a:t> объединения:</a:t>
            </a:r>
          </a:p>
          <a:p>
            <a:pPr>
              <a:lnSpc>
                <a:spcPct val="93000"/>
              </a:lnSpc>
              <a:defRPr/>
            </a:pPr>
            <a:endParaRPr lang="ru-RU" altLang="ru-RU" sz="24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r>
              <a:rPr lang="ru-RU" altLang="ru-RU" sz="2400" b="1" i="1" dirty="0" smtClean="0">
                <a:solidFill>
                  <a:srgbClr val="002060"/>
                </a:solidFill>
              </a:rPr>
              <a:t>Участие </a:t>
            </a:r>
            <a:r>
              <a:rPr lang="ru-RU" altLang="ru-RU" sz="2400" b="1" i="1" dirty="0">
                <a:solidFill>
                  <a:srgbClr val="002060"/>
                </a:solidFill>
              </a:rPr>
              <a:t>на  муниципальном уровне: </a:t>
            </a:r>
            <a:r>
              <a:rPr lang="ru-RU" altLang="ru-RU" sz="2400" b="1" i="1" dirty="0" smtClean="0">
                <a:solidFill>
                  <a:srgbClr val="002060"/>
                </a:solidFill>
              </a:rPr>
              <a:t>2</a:t>
            </a:r>
            <a:endParaRPr lang="ru-RU" altLang="ru-RU" sz="24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endParaRPr lang="ru-RU" altLang="ru-RU" sz="24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r>
              <a:rPr lang="ru-RU" altLang="ru-RU" sz="2400" b="1" i="1" dirty="0" smtClean="0">
                <a:solidFill>
                  <a:srgbClr val="002060"/>
                </a:solidFill>
              </a:rPr>
              <a:t>Участие </a:t>
            </a:r>
            <a:r>
              <a:rPr lang="ru-RU" altLang="ru-RU" sz="2400" b="1" i="1" dirty="0">
                <a:solidFill>
                  <a:srgbClr val="002060"/>
                </a:solidFill>
              </a:rPr>
              <a:t>на республиканском уровне: </a:t>
            </a:r>
            <a:r>
              <a:rPr lang="ru-RU" altLang="ru-RU" sz="2400" b="1" i="1" dirty="0" smtClean="0">
                <a:solidFill>
                  <a:srgbClr val="002060"/>
                </a:solidFill>
              </a:rPr>
              <a:t>1</a:t>
            </a:r>
            <a:endParaRPr lang="en-US" altLang="ru-RU" sz="24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r>
              <a:rPr lang="ru-RU" altLang="ru-RU" sz="2400" i="1" dirty="0">
                <a:solidFill>
                  <a:srgbClr val="002060"/>
                </a:solidFill>
              </a:rPr>
              <a:t> </a:t>
            </a:r>
          </a:p>
          <a:p>
            <a:pPr>
              <a:lnSpc>
                <a:spcPct val="93000"/>
              </a:lnSpc>
              <a:defRPr/>
            </a:pPr>
            <a:r>
              <a:rPr lang="ru-RU" altLang="ru-RU" sz="2400" b="1" i="1" dirty="0" smtClean="0">
                <a:solidFill>
                  <a:srgbClr val="002060"/>
                </a:solidFill>
              </a:rPr>
              <a:t>Участие </a:t>
            </a:r>
            <a:r>
              <a:rPr lang="ru-RU" altLang="ru-RU" sz="2400" b="1" i="1" dirty="0">
                <a:solidFill>
                  <a:srgbClr val="002060"/>
                </a:solidFill>
              </a:rPr>
              <a:t>на российском уровне</a:t>
            </a:r>
            <a:r>
              <a:rPr lang="ru-RU" altLang="ru-RU" sz="2400" b="1" i="1" dirty="0" smtClean="0">
                <a:solidFill>
                  <a:srgbClr val="002060"/>
                </a:solidFill>
              </a:rPr>
              <a:t>:</a:t>
            </a:r>
          </a:p>
          <a:p>
            <a:pPr>
              <a:lnSpc>
                <a:spcPct val="93000"/>
              </a:lnSpc>
              <a:defRPr/>
            </a:pPr>
            <a:endParaRPr lang="ru-RU" altLang="ru-RU" sz="24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r>
              <a:rPr lang="ru-RU" altLang="ru-RU" sz="2400" b="1" i="1" dirty="0" smtClean="0">
                <a:solidFill>
                  <a:srgbClr val="002060"/>
                </a:solidFill>
              </a:rPr>
              <a:t>Участие </a:t>
            </a:r>
            <a:r>
              <a:rPr lang="ru-RU" altLang="ru-RU" sz="2400" b="1" i="1" dirty="0">
                <a:solidFill>
                  <a:srgbClr val="002060"/>
                </a:solidFill>
              </a:rPr>
              <a:t>на международном уровне</a:t>
            </a:r>
            <a:r>
              <a:rPr lang="ru-RU" altLang="ru-RU" sz="2400" b="1" i="1" dirty="0" smtClean="0">
                <a:solidFill>
                  <a:srgbClr val="002060"/>
                </a:solidFill>
              </a:rPr>
              <a:t>: 1</a:t>
            </a:r>
            <a:endParaRPr lang="ru-RU" altLang="ru-RU" sz="2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45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142698"/>
            <a:ext cx="4014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</a:rPr>
              <a:t>Образовательная организация ДОУ</a:t>
            </a:r>
          </a:p>
          <a:p>
            <a:pPr algn="ctr"/>
            <a:r>
              <a:rPr lang="ru-RU" altLang="ru-RU" b="1" dirty="0">
                <a:solidFill>
                  <a:srgbClr val="002060"/>
                </a:solidFill>
              </a:rPr>
              <a:t>Член </a:t>
            </a:r>
            <a:r>
              <a:rPr lang="ru-RU" altLang="ru-RU" b="1" dirty="0" smtClean="0">
                <a:solidFill>
                  <a:srgbClr val="002060"/>
                </a:solidFill>
              </a:rPr>
              <a:t>профсоюза.</a:t>
            </a:r>
            <a:endParaRPr lang="ru-RU" altLang="ru-RU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01969" y="890750"/>
            <a:ext cx="4104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altLang="ru-RU" b="1" dirty="0" smtClean="0">
                <a:solidFill>
                  <a:srgbClr val="002060"/>
                </a:solidFill>
              </a:rPr>
              <a:t>Сотрудничество </a:t>
            </a:r>
            <a:r>
              <a:rPr lang="ru-RU" altLang="ru-RU" b="1" dirty="0">
                <a:solidFill>
                  <a:srgbClr val="002060"/>
                </a:solidFill>
              </a:rPr>
              <a:t>с МБУДО </a:t>
            </a:r>
          </a:p>
          <a:p>
            <a:pPr algn="ctr"/>
            <a:r>
              <a:rPr lang="ru-RU" altLang="ru-RU" b="1" dirty="0">
                <a:solidFill>
                  <a:srgbClr val="002060"/>
                </a:solidFill>
              </a:rPr>
              <a:t>«Детская музыкальная школа №2»</a:t>
            </a:r>
          </a:p>
        </p:txBody>
      </p:sp>
      <p:pic>
        <p:nvPicPr>
          <p:cNvPr id="5122" name="Picture 2" descr="E:\сканнер аттестация\2020_12_14\справка профко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89029"/>
            <a:ext cx="3384376" cy="469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сканнер аттестация\справка дмш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14746"/>
            <a:ext cx="3240360" cy="46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21750" y="452105"/>
            <a:ext cx="53645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800" b="1" dirty="0">
                <a:solidFill>
                  <a:srgbClr val="002060"/>
                </a:solidFill>
              </a:rPr>
              <a:t>Муниципальный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5445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910" y="2132856"/>
            <a:ext cx="3384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 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Член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конкурсной комиссии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городского фестиваля - конкурса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«Планета детства» 2019 </a:t>
            </a:r>
          </a:p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2" descr="C:\Users\Галина\Documents\справка подтверждение Департамен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946" y="548680"/>
            <a:ext cx="4374486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45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сканнер аттестация\2020_12_14\справка - выбор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98376"/>
            <a:ext cx="3673151" cy="501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56719" y="2276872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Справка об участии в участковой избирательной комиссии №557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9792" y="611786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Республиканский уровень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45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Галина\Pictures\жлен жюр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9" y="1124744"/>
            <a:ext cx="3788372" cy="516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15816" y="533517"/>
            <a:ext cx="36867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b="1" i="1" dirty="0">
                <a:solidFill>
                  <a:srgbClr val="002060"/>
                </a:solidFill>
              </a:rPr>
              <a:t>Международный уровень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0539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3581" y="548679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10. РЕАЛИЗАЦИЯ РЕГИОНАЛЬНОГО КОМПОНЕНТА В </a:t>
            </a:r>
            <a:r>
              <a:rPr lang="ru-RU" altLang="ru-RU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ОБРАЗОВАТЕЛЬНОМ ПРОЦЕССЕ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E:\сканнер аттестация\2020_12_14\справка региональный компонен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73171"/>
            <a:ext cx="3600400" cy="509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E:\сканнер аттестация\справка Шумбра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096" y="978039"/>
            <a:ext cx="2088232" cy="294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Галина\Pictures\кружок Звонкие голоса\155419658016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03474"/>
            <a:ext cx="3823320" cy="206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Галина\Pictures\кружок Звонкие голоса\15535193364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34101"/>
            <a:ext cx="1791072" cy="238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45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20890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i="1" dirty="0" smtClean="0">
                <a:solidFill>
                  <a:srgbClr val="800000"/>
                </a:solidFill>
              </a:rPr>
              <a:t>    11</a:t>
            </a:r>
            <a:r>
              <a:rPr lang="ru-RU" altLang="ru-RU" sz="2400" b="1" i="1" dirty="0">
                <a:solidFill>
                  <a:srgbClr val="800000"/>
                </a:solidFill>
              </a:rPr>
              <a:t>. УЧАСТИЕ ПЕДАГОГА В </a:t>
            </a:r>
            <a:r>
              <a:rPr lang="ru-RU" altLang="ru-RU" sz="2400" b="1" i="1" dirty="0" smtClean="0">
                <a:solidFill>
                  <a:srgbClr val="800000"/>
                </a:solidFill>
              </a:rPr>
              <a:t>ПРОФЕССИОНАЛЬНЫ КОНКУРСАХ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980728"/>
            <a:ext cx="4572000" cy="55881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3000"/>
              </a:lnSpc>
            </a:pPr>
            <a:r>
              <a:rPr lang="ru-RU" altLang="ru-RU" sz="2400" b="1" i="1" dirty="0">
                <a:solidFill>
                  <a:srgbClr val="002060"/>
                </a:solidFill>
              </a:rPr>
              <a:t>Победы и призовые места (Интернет): 1 </a:t>
            </a:r>
          </a:p>
          <a:p>
            <a:pPr>
              <a:lnSpc>
                <a:spcPct val="93000"/>
              </a:lnSpc>
            </a:pPr>
            <a:endParaRPr lang="ru-RU" altLang="ru-RU" sz="24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</a:pPr>
            <a:r>
              <a:rPr lang="ru-RU" altLang="ru-RU" sz="2400" b="1" i="1" dirty="0">
                <a:solidFill>
                  <a:srgbClr val="002060"/>
                </a:solidFill>
              </a:rPr>
              <a:t>Муниципальный уровень:</a:t>
            </a:r>
          </a:p>
          <a:p>
            <a:pPr>
              <a:lnSpc>
                <a:spcPct val="93000"/>
              </a:lnSpc>
            </a:pPr>
            <a:r>
              <a:rPr lang="ru-RU" altLang="ru-RU" sz="2400" b="1" i="1" dirty="0">
                <a:solidFill>
                  <a:srgbClr val="7030A0"/>
                </a:solidFill>
              </a:rPr>
              <a:t>Победы и призовые места - 2 </a:t>
            </a:r>
          </a:p>
          <a:p>
            <a:pPr>
              <a:lnSpc>
                <a:spcPct val="93000"/>
              </a:lnSpc>
            </a:pPr>
            <a:r>
              <a:rPr lang="ru-RU" altLang="ru-RU" sz="2400" b="1" i="1" dirty="0" smtClean="0">
                <a:solidFill>
                  <a:srgbClr val="7030A0"/>
                </a:solidFill>
              </a:rPr>
              <a:t>Участие-</a:t>
            </a:r>
            <a:endParaRPr lang="ru-RU" altLang="ru-RU" sz="2400" b="1" i="1" dirty="0">
              <a:solidFill>
                <a:srgbClr val="7030A0"/>
              </a:solidFill>
            </a:endParaRPr>
          </a:p>
          <a:p>
            <a:pPr>
              <a:lnSpc>
                <a:spcPct val="93000"/>
              </a:lnSpc>
            </a:pPr>
            <a:endParaRPr lang="ru-RU" altLang="ru-RU" sz="24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</a:pPr>
            <a:r>
              <a:rPr lang="ru-RU" altLang="ru-RU" sz="2400" b="1" i="1" dirty="0">
                <a:solidFill>
                  <a:srgbClr val="002060"/>
                </a:solidFill>
              </a:rPr>
              <a:t>Республиканский уровень:</a:t>
            </a:r>
          </a:p>
          <a:p>
            <a:pPr>
              <a:lnSpc>
                <a:spcPct val="93000"/>
              </a:lnSpc>
            </a:pPr>
            <a:r>
              <a:rPr lang="ru-RU" altLang="ru-RU" sz="2400" b="1" i="1" dirty="0">
                <a:solidFill>
                  <a:srgbClr val="7030A0"/>
                </a:solidFill>
              </a:rPr>
              <a:t>Победы и призовые места – </a:t>
            </a:r>
          </a:p>
          <a:p>
            <a:pPr>
              <a:lnSpc>
                <a:spcPct val="93000"/>
              </a:lnSpc>
            </a:pPr>
            <a:r>
              <a:rPr lang="ru-RU" altLang="ru-RU" sz="2400" b="1" i="1" dirty="0">
                <a:solidFill>
                  <a:srgbClr val="7030A0"/>
                </a:solidFill>
              </a:rPr>
              <a:t>Участие- </a:t>
            </a:r>
            <a:r>
              <a:rPr lang="ru-RU" altLang="ru-RU" sz="2400" b="1" i="1" dirty="0" smtClean="0">
                <a:solidFill>
                  <a:srgbClr val="7030A0"/>
                </a:solidFill>
              </a:rPr>
              <a:t>1</a:t>
            </a:r>
            <a:endParaRPr lang="ru-RU" altLang="ru-RU" sz="2400" b="1" i="1" dirty="0">
              <a:solidFill>
                <a:srgbClr val="7030A0"/>
              </a:solidFill>
            </a:endParaRPr>
          </a:p>
          <a:p>
            <a:pPr>
              <a:lnSpc>
                <a:spcPct val="93000"/>
              </a:lnSpc>
            </a:pPr>
            <a:r>
              <a:rPr lang="ru-RU" altLang="ru-RU" sz="2400" b="1" i="1" dirty="0">
                <a:solidFill>
                  <a:srgbClr val="7030A0"/>
                </a:solidFill>
              </a:rPr>
              <a:t>  </a:t>
            </a:r>
          </a:p>
          <a:p>
            <a:pPr>
              <a:lnSpc>
                <a:spcPct val="93000"/>
              </a:lnSpc>
            </a:pPr>
            <a:r>
              <a:rPr lang="ru-RU" altLang="ru-RU" sz="2400" b="1" i="1" dirty="0">
                <a:solidFill>
                  <a:srgbClr val="002060"/>
                </a:solidFill>
              </a:rPr>
              <a:t>Российский уровень:</a:t>
            </a:r>
          </a:p>
          <a:p>
            <a:pPr>
              <a:lnSpc>
                <a:spcPct val="93000"/>
              </a:lnSpc>
            </a:pPr>
            <a:r>
              <a:rPr lang="ru-RU" altLang="ru-RU" sz="2400" b="1" i="1" dirty="0">
                <a:solidFill>
                  <a:srgbClr val="7030A0"/>
                </a:solidFill>
              </a:rPr>
              <a:t>Победы и призовые места </a:t>
            </a:r>
          </a:p>
          <a:p>
            <a:pPr>
              <a:lnSpc>
                <a:spcPct val="93000"/>
              </a:lnSpc>
            </a:pPr>
            <a:endParaRPr lang="ru-RU" altLang="ru-RU" sz="2400" b="1" i="1" dirty="0">
              <a:solidFill>
                <a:srgbClr val="7030A0"/>
              </a:solidFill>
            </a:endParaRPr>
          </a:p>
          <a:p>
            <a:pPr>
              <a:lnSpc>
                <a:spcPct val="93000"/>
              </a:lnSpc>
            </a:pPr>
            <a:r>
              <a:rPr lang="ru-RU" altLang="ru-RU" sz="2400" b="1" i="1" dirty="0">
                <a:solidFill>
                  <a:srgbClr val="002060"/>
                </a:solidFill>
              </a:rPr>
              <a:t> Международный уровень:</a:t>
            </a:r>
          </a:p>
          <a:p>
            <a:pPr>
              <a:lnSpc>
                <a:spcPct val="93000"/>
              </a:lnSpc>
            </a:pPr>
            <a:r>
              <a:rPr lang="ru-RU" altLang="ru-RU" sz="2400" b="1" i="1" dirty="0">
                <a:solidFill>
                  <a:srgbClr val="7030A0"/>
                </a:solidFill>
              </a:rPr>
              <a:t>Победы и призовые места </a:t>
            </a:r>
            <a:r>
              <a:rPr lang="ru-RU" altLang="ru-RU" sz="2400" b="1" i="1" dirty="0" smtClean="0">
                <a:solidFill>
                  <a:srgbClr val="7030A0"/>
                </a:solidFill>
              </a:rPr>
              <a:t>  </a:t>
            </a:r>
            <a:endParaRPr lang="ru-RU" altLang="ru-RU" sz="24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45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31874" y="764704"/>
            <a:ext cx="18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i="1" dirty="0">
                <a:solidFill>
                  <a:srgbClr val="002060"/>
                </a:solidFill>
              </a:rPr>
              <a:t>Интернет</a:t>
            </a:r>
            <a:endParaRPr lang="ru-RU" sz="2400" dirty="0"/>
          </a:p>
        </p:txBody>
      </p:sp>
      <p:pic>
        <p:nvPicPr>
          <p:cNvPr id="9218" name="Picture 2" descr="C:\Users\Галина\Pictures\диплом Мелодинка_page-0001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45" y="1353235"/>
            <a:ext cx="3019659" cy="426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Галина\Pictures\Герасимова Галина  музыкальный руководите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001602"/>
            <a:ext cx="3114346" cy="226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Галина\Pictures\Диплом окт 2020 мой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313" y="548680"/>
            <a:ext cx="2669258" cy="377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45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61197" y="692696"/>
            <a:ext cx="3102131" cy="378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3000"/>
              </a:lnSpc>
            </a:pPr>
            <a:r>
              <a:rPr lang="ru-RU" altLang="ru-RU" sz="2000" b="1" i="1" dirty="0">
                <a:solidFill>
                  <a:srgbClr val="002060"/>
                </a:solidFill>
              </a:rPr>
              <a:t>Муниципальный уровень:</a:t>
            </a:r>
          </a:p>
        </p:txBody>
      </p:sp>
      <p:pic>
        <p:nvPicPr>
          <p:cNvPr id="7170" name="Picture 2" descr="E:\сканнер аттестация\диплом морд костю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3820"/>
            <a:ext cx="3589015" cy="511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сканнер аттестация\2020_12_14\диплом сценар празд Куйгорож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63130"/>
            <a:ext cx="3628655" cy="501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88197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 место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134661" y="993798"/>
            <a:ext cx="1426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 место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445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программа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51992"/>
            <a:ext cx="3528392" cy="499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звонкие голоса\ПРОГРАММА, План. Звонкие голоса\реценз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27271"/>
            <a:ext cx="361606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27922" y="617805"/>
            <a:ext cx="714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</a:rPr>
              <a:t>            </a:t>
            </a:r>
            <a:r>
              <a:rPr lang="ru-RU" sz="3200" b="1" i="1" dirty="0" smtClean="0">
                <a:solidFill>
                  <a:schemeClr val="accent4">
                    <a:lumMod val="50000"/>
                  </a:schemeClr>
                </a:solidFill>
              </a:rPr>
              <a:t>Муниципальный уровень   </a:t>
            </a:r>
            <a:endParaRPr lang="ru-RU" sz="32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62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575421"/>
            <a:ext cx="3240360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</a:pPr>
            <a:r>
              <a:rPr lang="ru-RU" altLang="ru-RU" sz="2000" b="1" i="1" dirty="0">
                <a:solidFill>
                  <a:srgbClr val="002060"/>
                </a:solidFill>
              </a:rPr>
              <a:t>Республиканский уровень</a:t>
            </a:r>
            <a:r>
              <a:rPr lang="ru-RU" altLang="ru-RU" b="1" i="1" dirty="0">
                <a:solidFill>
                  <a:srgbClr val="002060"/>
                </a:solidFill>
              </a:rPr>
              <a:t>:</a:t>
            </a:r>
          </a:p>
        </p:txBody>
      </p:sp>
      <p:pic>
        <p:nvPicPr>
          <p:cNvPr id="3" name="Picture 2" descr="C:\Users\Галина\Pictures\СЕРТИФИКАТ_Герасимова 29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24744"/>
            <a:ext cx="3456384" cy="488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45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8024" y="669196"/>
            <a:ext cx="36441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b="1" i="1" dirty="0">
                <a:solidFill>
                  <a:srgbClr val="800000"/>
                </a:solidFill>
              </a:rPr>
              <a:t>12.  НАСТАВНИЧЕСТВО</a:t>
            </a:r>
            <a:endParaRPr lang="ru-RU" sz="2800" dirty="0"/>
          </a:p>
        </p:txBody>
      </p:sp>
      <p:pic>
        <p:nvPicPr>
          <p:cNvPr id="4098" name="Picture 2" descr="C:\Users\Галина\Pictures\МДОУ №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7584" y="930806"/>
            <a:ext cx="387447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45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16003" y="620688"/>
            <a:ext cx="61119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600" b="1" i="1" dirty="0">
                <a:solidFill>
                  <a:srgbClr val="800000"/>
                </a:solidFill>
              </a:rPr>
              <a:t>13. НАГРАДЫ И ПООЩРЕНИЯ 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16002" y="2208399"/>
            <a:ext cx="5360253" cy="3699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  <a:defRPr/>
            </a:pPr>
            <a:r>
              <a:rPr lang="ru-RU" alt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altLang="ru-RU" sz="2800" b="1" i="1" dirty="0" smtClean="0">
                <a:solidFill>
                  <a:srgbClr val="002060"/>
                </a:solidFill>
              </a:rPr>
              <a:t>Интернет</a:t>
            </a:r>
            <a:r>
              <a:rPr lang="ru-RU" altLang="ru-RU" sz="2800" b="1" i="1" dirty="0" smtClean="0">
                <a:solidFill>
                  <a:srgbClr val="002060"/>
                </a:solidFill>
              </a:rPr>
              <a:t>:</a:t>
            </a:r>
            <a:endParaRPr lang="ru-RU" altLang="ru-RU" sz="2800" b="1" i="1" dirty="0" smtClean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endParaRPr lang="ru-RU" altLang="ru-RU" sz="28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r>
              <a:rPr lang="ru-RU" altLang="ru-RU" sz="2800" b="1" i="1" dirty="0">
                <a:solidFill>
                  <a:srgbClr val="002060"/>
                </a:solidFill>
              </a:rPr>
              <a:t> Муниципальный уровень: 2</a:t>
            </a:r>
          </a:p>
          <a:p>
            <a:pPr>
              <a:lnSpc>
                <a:spcPct val="93000"/>
              </a:lnSpc>
              <a:defRPr/>
            </a:pPr>
            <a:endParaRPr lang="ru-RU" altLang="ru-RU" sz="28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r>
              <a:rPr lang="ru-RU" altLang="ru-RU" sz="2800" b="1" i="1" dirty="0">
                <a:solidFill>
                  <a:srgbClr val="002060"/>
                </a:solidFill>
              </a:rPr>
              <a:t> Республиканский уровень: </a:t>
            </a:r>
          </a:p>
          <a:p>
            <a:pPr>
              <a:lnSpc>
                <a:spcPct val="93000"/>
              </a:lnSpc>
              <a:defRPr/>
            </a:pPr>
            <a:endParaRPr lang="ru-RU" altLang="ru-RU" sz="28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r>
              <a:rPr lang="ru-RU" altLang="ru-RU" sz="2800" b="1" i="1" dirty="0">
                <a:solidFill>
                  <a:srgbClr val="002060"/>
                </a:solidFill>
              </a:rPr>
              <a:t> Российский </a:t>
            </a:r>
            <a:r>
              <a:rPr lang="ru-RU" altLang="ru-RU" sz="2800" b="1" i="1" dirty="0" smtClean="0">
                <a:solidFill>
                  <a:srgbClr val="002060"/>
                </a:solidFill>
              </a:rPr>
              <a:t>уровень:1</a:t>
            </a:r>
            <a:endParaRPr lang="ru-RU" altLang="ru-RU" sz="28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endParaRPr lang="ru-RU" altLang="ru-RU" sz="28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r>
              <a:rPr lang="ru-RU" altLang="ru-RU" sz="2800" b="1" i="1" dirty="0">
                <a:solidFill>
                  <a:srgbClr val="002060"/>
                </a:solidFill>
              </a:rPr>
              <a:t> Международный уровень</a:t>
            </a:r>
            <a:r>
              <a:rPr lang="ru-RU" altLang="ru-RU" sz="2800" b="1" i="1" dirty="0" smtClean="0">
                <a:solidFill>
                  <a:srgbClr val="002060"/>
                </a:solidFill>
              </a:rPr>
              <a:t>:</a:t>
            </a:r>
            <a:endParaRPr lang="ru-RU" altLang="ru-RU" sz="28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45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сканнер аттестация\благодарность дмш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47" y="523219"/>
            <a:ext cx="2483124" cy="351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E:\сканнер аттестация\2020_12_14\благодарность статус онлай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563" y="523219"/>
            <a:ext cx="2471030" cy="351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E:\сканнер аттестация\2020_12_14\благодарность Дни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23220"/>
            <a:ext cx="2514328" cy="357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65766" y="0"/>
            <a:ext cx="41761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b="1" i="1" dirty="0">
                <a:solidFill>
                  <a:srgbClr val="002060"/>
                </a:solidFill>
              </a:rPr>
              <a:t>Муниципальный уровень</a:t>
            </a:r>
            <a:endParaRPr lang="ru-RU" sz="2800" dirty="0"/>
          </a:p>
        </p:txBody>
      </p:sp>
      <p:pic>
        <p:nvPicPr>
          <p:cNvPr id="1026" name="Picture 2" descr="E:\сканнер аттестация\2020_12_23\IM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837" y="3848102"/>
            <a:ext cx="1867152" cy="260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сканнер аттестация\2020_12_23\IMG_00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509" y="3809043"/>
            <a:ext cx="1931467" cy="273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45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сканнер аттестация\2020_12_23\IMG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941" y="1196752"/>
            <a:ext cx="3744416" cy="525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70624" y="724054"/>
            <a:ext cx="2183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i="1" dirty="0">
                <a:solidFill>
                  <a:srgbClr val="002060"/>
                </a:solidFill>
              </a:rPr>
              <a:t>Российский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445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67744" y="2149267"/>
            <a:ext cx="49685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4400" b="1" i="1" dirty="0">
                <a:ln>
                  <a:solidFill>
                    <a:srgbClr val="CC66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Спасибо за внимание!</a:t>
            </a:r>
          </a:p>
        </p:txBody>
      </p:sp>
      <p:pic>
        <p:nvPicPr>
          <p:cNvPr id="7170" name="Picture 2" descr="C:\Users\Галина\Pictures\кружок Звонкие голоса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31940"/>
            <a:ext cx="1979712" cy="131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Галина\Pictures\кружок Звонкие голоса\15550734386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609435"/>
            <a:ext cx="2379712" cy="133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Галина\Pictures\кружок Звонкие голоса\анс Звонкие голоса мл гр 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80" y="559087"/>
            <a:ext cx="2088232" cy="139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Галина\Pictures\кружок Звонкие голоса\IMG_20190601_1249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24" y="4797152"/>
            <a:ext cx="2664455" cy="149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Галина\Pictures\кружок Звонкие голоса\IMG-7a6c53df401a1d9eff8f5034b2a5560c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48023"/>
            <a:ext cx="1584176" cy="281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Галина\Pictures\кружок Звонкие голоса\155445517730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998735"/>
            <a:ext cx="1555651" cy="276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Галина\Pictures\день России на сайт\1 ко дню России\DSCN835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797152"/>
            <a:ext cx="2385369" cy="15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C:\Users\Галина\Pictures\день России на сайт\1 ко дню России\20191125_09574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304" y="2795440"/>
            <a:ext cx="3780928" cy="196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:\Users\Галина\Pictures\фольклорная мозаика\20191205_11390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321" y="4797152"/>
            <a:ext cx="2676063" cy="150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45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5265" y="548680"/>
            <a:ext cx="71287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 ОРГАНИЗАЦИЯ ПАРТНЁРСКОГО ВЗАИМОДЕЙСТВИЯ С РОДИТЕЛЯМИ ДЛЯ РЕШЕНИЯ ВОСПИТАТЕЛЬНЫХ И ОБРАЗОВАТЕЛЬНЫХ ЗАДАЧ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сканнер аттестация\2020_12_14\справка взаимод с родит 1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67" y="1548756"/>
            <a:ext cx="3456384" cy="484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сканнер аттестация\2020_12_14\справка взаимод с родит 2 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662" y="1564343"/>
            <a:ext cx="3392646" cy="481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62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620688"/>
            <a:ext cx="734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УЧАСТИЕ В ИННОВАЦИОННОЙ</a:t>
            </a:r>
            <a:br>
              <a:rPr lang="ru-RU" alt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(ЭКСПЕРИМЕНТАЛЬНОЙ) ДЕЯТЕЛЬНОСТИ 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1988840"/>
            <a:ext cx="5598368" cy="318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  <a:defRPr/>
            </a:pPr>
            <a:r>
              <a:rPr lang="ru-RU" altLang="ru-RU" sz="2400" b="1" i="1" dirty="0">
                <a:solidFill>
                  <a:srgbClr val="002060"/>
                </a:solidFill>
              </a:rPr>
              <a:t>Образовательная организация:</a:t>
            </a:r>
          </a:p>
          <a:p>
            <a:pPr>
              <a:lnSpc>
                <a:spcPct val="93000"/>
              </a:lnSpc>
              <a:defRPr/>
            </a:pPr>
            <a:endParaRPr lang="ru-RU" altLang="ru-RU" sz="24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r>
              <a:rPr lang="ru-RU" altLang="ru-RU" sz="2400" b="1" i="1" dirty="0">
                <a:solidFill>
                  <a:srgbClr val="002060"/>
                </a:solidFill>
              </a:rPr>
              <a:t> Муниципальный уровень: </a:t>
            </a:r>
            <a:r>
              <a:rPr lang="en-US" altLang="ru-RU" sz="2400" b="1" i="1" dirty="0">
                <a:solidFill>
                  <a:srgbClr val="002060"/>
                </a:solidFill>
              </a:rPr>
              <a:t> </a:t>
            </a:r>
            <a:r>
              <a:rPr lang="ru-RU" altLang="ru-RU" sz="2400" b="1" i="1" dirty="0" smtClean="0">
                <a:solidFill>
                  <a:srgbClr val="002060"/>
                </a:solidFill>
              </a:rPr>
              <a:t>1</a:t>
            </a:r>
            <a:endParaRPr lang="ru-RU" altLang="ru-RU" sz="24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endParaRPr lang="ru-RU" altLang="ru-RU" sz="24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r>
              <a:rPr lang="ru-RU" altLang="ru-RU" sz="2400" b="1" i="1" dirty="0">
                <a:solidFill>
                  <a:srgbClr val="002060"/>
                </a:solidFill>
              </a:rPr>
              <a:t> Республиканский уровень: </a:t>
            </a:r>
            <a:endParaRPr lang="en-US" altLang="ru-RU" sz="24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endParaRPr lang="en-US" altLang="ru-RU" sz="24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r>
              <a:rPr lang="ru-RU" altLang="ru-RU" sz="2400" b="1" i="1" dirty="0" smtClean="0">
                <a:solidFill>
                  <a:srgbClr val="002060"/>
                </a:solidFill>
              </a:rPr>
              <a:t> Российский </a:t>
            </a:r>
            <a:r>
              <a:rPr lang="ru-RU" altLang="ru-RU" sz="2400" b="1" i="1" dirty="0">
                <a:solidFill>
                  <a:srgbClr val="002060"/>
                </a:solidFill>
              </a:rPr>
              <a:t>уровень: </a:t>
            </a:r>
          </a:p>
          <a:p>
            <a:pPr>
              <a:lnSpc>
                <a:spcPct val="93000"/>
              </a:lnSpc>
              <a:defRPr/>
            </a:pPr>
            <a:endParaRPr lang="ru-RU" altLang="ru-RU" sz="2400" b="1" i="1" dirty="0">
              <a:solidFill>
                <a:srgbClr val="002060"/>
              </a:solidFill>
            </a:endParaRPr>
          </a:p>
          <a:p>
            <a:pPr>
              <a:lnSpc>
                <a:spcPct val="93000"/>
              </a:lnSpc>
              <a:defRPr/>
            </a:pPr>
            <a:r>
              <a:rPr lang="ru-RU" altLang="ru-RU" sz="2400" b="1" i="1" dirty="0" smtClean="0">
                <a:solidFill>
                  <a:srgbClr val="002060"/>
                </a:solidFill>
              </a:rPr>
              <a:t> Международный </a:t>
            </a:r>
            <a:r>
              <a:rPr lang="ru-RU" altLang="ru-RU" sz="2400" b="1" i="1" dirty="0">
                <a:solidFill>
                  <a:srgbClr val="002060"/>
                </a:solidFill>
              </a:rPr>
              <a:t>уровень:</a:t>
            </a:r>
          </a:p>
        </p:txBody>
      </p:sp>
    </p:spTree>
    <p:extLst>
      <p:ext uri="{BB962C8B-B14F-4D97-AF65-F5344CB8AC3E}">
        <p14:creationId xmlns:p14="http://schemas.microsoft.com/office/powerpoint/2010/main" val="426194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7963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548680"/>
            <a:ext cx="7128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3200" b="1" i="1" dirty="0">
                <a:solidFill>
                  <a:srgbClr val="002060"/>
                </a:solidFill>
              </a:rPr>
              <a:t>Муниципальный </a:t>
            </a:r>
            <a:r>
              <a:rPr lang="en-US" altLang="ru-RU" sz="3200" b="1" i="1" dirty="0">
                <a:solidFill>
                  <a:srgbClr val="002060"/>
                </a:solidFill>
              </a:rPr>
              <a:t> </a:t>
            </a:r>
            <a:r>
              <a:rPr lang="ru-RU" altLang="ru-RU" sz="3200" b="1" i="1" dirty="0">
                <a:solidFill>
                  <a:srgbClr val="002060"/>
                </a:solidFill>
              </a:rPr>
              <a:t>уровень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stvospital\Desktop\инновация\приказ по инновациям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260" y="1158905"/>
            <a:ext cx="3776210" cy="5184576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5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stvospital\Desktop\инновация\приказ по инновациям\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07704" y="-243408"/>
            <a:ext cx="5400600" cy="756084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331640" y="1670787"/>
            <a:ext cx="17281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5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3446</TotalTime>
  <Words>820</Words>
  <Application>Microsoft Office PowerPoint</Application>
  <PresentationFormat>Экран (4:3)</PresentationFormat>
  <Paragraphs>336</Paragraphs>
  <Slides>55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СтВоспитатель</cp:lastModifiedBy>
  <cp:revision>117</cp:revision>
  <dcterms:created xsi:type="dcterms:W3CDTF">2013-03-01T19:08:15Z</dcterms:created>
  <dcterms:modified xsi:type="dcterms:W3CDTF">2020-12-26T06:30:19Z</dcterms:modified>
</cp:coreProperties>
</file>