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90" r:id="rId5"/>
    <p:sldId id="291" r:id="rId6"/>
    <p:sldId id="292" r:id="rId7"/>
    <p:sldId id="294" r:id="rId8"/>
    <p:sldId id="271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96" r:id="rId17"/>
    <p:sldId id="282" r:id="rId18"/>
    <p:sldId id="283" r:id="rId19"/>
    <p:sldId id="284" r:id="rId20"/>
    <p:sldId id="298" r:id="rId21"/>
    <p:sldId id="289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0D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BB7B-68D2-4598-B6AC-6D78E6AE0D8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EB7F-87E0-45DB-95B6-ECA79E5AC0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drost.ru/avtor/hippocrate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4008" y="116632"/>
            <a:ext cx="4384576" cy="1728192"/>
          </a:xfrm>
        </p:spPr>
        <p:txBody>
          <a:bodyPr>
            <a:noAutofit/>
          </a:bodyPr>
          <a:lstStyle/>
          <a:p>
            <a:pPr lvl="0" algn="r"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Гимнастика, физические упражнения, ходьба, должны прочно войти в повседневный быт каждого, </a:t>
            </a:r>
          </a:p>
          <a:p>
            <a:pPr lvl="0" algn="r"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кто хочет сохранить работоспособность, </a:t>
            </a:r>
          </a:p>
          <a:p>
            <a:pPr lvl="0" algn="r"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здоровье, полноценную и радостную жизнь.</a:t>
            </a:r>
          </a:p>
          <a:p>
            <a:pPr lvl="0" algn="r"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1400" b="1" u="sng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Гиппократ</a:t>
            </a:r>
            <a:endParaRPr lang="en-US" sz="1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500042"/>
            <a:ext cx="8358246" cy="3505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84482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DejaVu Serif" pitchFamily="18" charset="0"/>
                <a:ea typeface="DejaVu Serif" pitchFamily="18" charset="0"/>
              </a:rPr>
              <a:t>Создание образовательно-оздоровительной системы (ООС)</a:t>
            </a:r>
            <a:br>
              <a:rPr lang="ru-RU" sz="2800" b="1" i="1" dirty="0" smtClean="0">
                <a:latin typeface="DejaVu Serif" pitchFamily="18" charset="0"/>
                <a:ea typeface="DejaVu Serif" pitchFamily="18" charset="0"/>
              </a:rPr>
            </a:br>
            <a:r>
              <a:rPr lang="ru-RU" sz="2800" b="1" i="1" dirty="0" smtClean="0">
                <a:latin typeface="DejaVu Serif" pitchFamily="18" charset="0"/>
                <a:ea typeface="DejaVu Serif" pitchFamily="18" charset="0"/>
              </a:rPr>
              <a:t>на уроках </a:t>
            </a:r>
            <a:r>
              <a:rPr lang="ru-RU" sz="2800" b="1" i="1" dirty="0" smtClean="0">
                <a:solidFill>
                  <a:srgbClr val="FF0000"/>
                </a:solidFill>
                <a:latin typeface="DejaVu Serif" pitchFamily="18" charset="0"/>
                <a:ea typeface="DejaVu Serif" pitchFamily="18" charset="0"/>
              </a:rPr>
              <a:t>физической культуры</a:t>
            </a:r>
            <a:r>
              <a:rPr lang="ru-RU" sz="2800" b="1" i="1" dirty="0" smtClean="0">
                <a:latin typeface="DejaVu Serif" pitchFamily="18" charset="0"/>
                <a:ea typeface="DejaVu Serif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atin typeface="DejaVu Serif" pitchFamily="18" charset="0"/>
                <a:ea typeface="DejaVu Serif" pitchFamily="18" charset="0"/>
              </a:rPr>
              <a:t>и во внеурочное время </a:t>
            </a:r>
          </a:p>
          <a:p>
            <a:pPr algn="ctr"/>
            <a:r>
              <a:rPr lang="ru-RU" sz="2800" b="1" i="1" dirty="0" smtClean="0">
                <a:latin typeface="DejaVu Serif" pitchFamily="18" charset="0"/>
                <a:ea typeface="DejaVu Serif" pitchFamily="18" charset="0"/>
              </a:rPr>
              <a:t>с обучающимися школы,</a:t>
            </a:r>
            <a:br>
              <a:rPr lang="ru-RU" sz="2800" b="1" i="1" dirty="0" smtClean="0">
                <a:latin typeface="DejaVu Serif" pitchFamily="18" charset="0"/>
                <a:ea typeface="DejaVu Serif" pitchFamily="18" charset="0"/>
              </a:rPr>
            </a:br>
            <a:r>
              <a:rPr lang="ru-RU" sz="2800" b="1" i="1" dirty="0" smtClean="0">
                <a:latin typeface="DejaVu Serif" pitchFamily="18" charset="0"/>
                <a:ea typeface="DejaVu Serif" pitchFamily="18" charset="0"/>
              </a:rPr>
              <a:t> при реализации ФГОС</a:t>
            </a:r>
            <a:endParaRPr lang="ru-RU" sz="2800" i="1" dirty="0"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5373216"/>
            <a:ext cx="3347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Выполнила: </a:t>
            </a:r>
          </a:p>
          <a:p>
            <a:pPr algn="r"/>
            <a:r>
              <a:rPr lang="ru-RU" sz="1600" b="1" dirty="0" smtClean="0"/>
              <a:t>учитель физической культуры</a:t>
            </a:r>
          </a:p>
          <a:p>
            <a:pPr algn="r"/>
            <a:r>
              <a:rPr lang="ru-RU" sz="1600" b="1" dirty="0" smtClean="0"/>
              <a:t>МОУ «Средняя школа №33» </a:t>
            </a:r>
          </a:p>
          <a:p>
            <a:pPr algn="r"/>
            <a:r>
              <a:rPr lang="ru-RU" sz="1600" b="1" dirty="0" smtClean="0"/>
              <a:t>Сарычева Л.Н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1663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Соблюдать режим труда и отдыха,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смену форм и видов деятельности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 descr="\\FILESERVER\uchitel\Физкультура\Методическая работа\спортивная жизнь школы\15-16\масленица 8а,б, 6 а,б, 4б\IMG_9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428868"/>
            <a:ext cx="2428892" cy="2428892"/>
          </a:xfrm>
          <a:prstGeom prst="rect">
            <a:avLst/>
          </a:prstGeom>
          <a:noFill/>
        </p:spPr>
      </p:pic>
      <p:pic>
        <p:nvPicPr>
          <p:cNvPr id="11270" name="Picture 6" descr="D:\5. мой класс 5-9 фото и видео\6 класс 13-14 год\6кл. 13-14\прогулка в лесу 6а 14г\IMG_1133.JPG"/>
          <p:cNvPicPr>
            <a:picLocks noChangeAspect="1" noChangeArrowheads="1"/>
          </p:cNvPicPr>
          <p:nvPr/>
        </p:nvPicPr>
        <p:blipFill>
          <a:blip r:embed="rId4" cstate="print"/>
          <a:srcRect l="22250" r="7291"/>
          <a:stretch>
            <a:fillRect/>
          </a:stretch>
        </p:blipFill>
        <p:spPr bwMode="auto">
          <a:xfrm>
            <a:off x="428596" y="2357430"/>
            <a:ext cx="2428892" cy="2396096"/>
          </a:xfrm>
          <a:prstGeom prst="rect">
            <a:avLst/>
          </a:prstGeom>
          <a:noFill/>
        </p:spPr>
      </p:pic>
      <p:pic>
        <p:nvPicPr>
          <p:cNvPr id="11" name="Picture 2" descr="\\FILESERVER\uchitel\Физкультура\Методическая работа\спортивная жизнь школы\17-18 год\2. кл.ч футбол УЕФА\IMG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428736"/>
            <a:ext cx="2875351" cy="230003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3857628"/>
            <a:ext cx="2714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Сочетание на уроке труда и отдыха способствует оптимальной работоспособности, лучшей успеваемости, укрепляет здоровье.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0"/>
            <a:ext cx="8532440" cy="2428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defRPr/>
            </a:pPr>
            <a:r>
              <a:rPr lang="ru-RU" sz="4400" b="1" i="1" dirty="0" smtClean="0">
                <a:solidFill>
                  <a:srgbClr val="C00000"/>
                </a:solidFill>
              </a:rPr>
              <a:t>Применение ИКТ </a:t>
            </a:r>
          </a:p>
          <a:p>
            <a:pPr marL="342900" lvl="0" indent="-342900" algn="ctr">
              <a:defRPr/>
            </a:pPr>
            <a:r>
              <a:rPr lang="ru-RU" sz="4400" b="1" i="1" dirty="0" smtClean="0">
                <a:solidFill>
                  <a:srgbClr val="C00000"/>
                </a:solidFill>
              </a:rPr>
              <a:t>и теоретических занятий,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мультимедийных</a:t>
            </a:r>
            <a:r>
              <a:rPr lang="ru-RU" sz="4400" b="1" i="1" dirty="0" smtClean="0">
                <a:solidFill>
                  <a:srgbClr val="C00000"/>
                </a:solidFill>
              </a:rPr>
              <a:t> технологий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\\FILESERVER\uchitel\Физкультура\Методическая работа\спортивная жизнь школы\16-17 год\3. олипиада по физкультуре\IMG_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3024020" cy="2000264"/>
          </a:xfrm>
          <a:prstGeom prst="rect">
            <a:avLst/>
          </a:prstGeom>
          <a:noFill/>
        </p:spPr>
      </p:pic>
      <p:pic>
        <p:nvPicPr>
          <p:cNvPr id="9" name="Picture 3" descr="\\FILESERVER\uchitel\Физкультура\Методическая работа\спортивная жизнь школы\17-18 год\2. кл.ч футбол УЕФА\IMG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071678"/>
            <a:ext cx="2762237" cy="2071678"/>
          </a:xfrm>
          <a:prstGeom prst="rect">
            <a:avLst/>
          </a:prstGeom>
          <a:noFill/>
        </p:spPr>
      </p:pic>
      <p:pic>
        <p:nvPicPr>
          <p:cNvPr id="10" name="Picture 4" descr="\\FILESERVER\uchitel\Физкультура\Методическая работа\спортивная жизнь школы\16-17 год\11. тофимова саша 11 класс\IMG_2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85992"/>
            <a:ext cx="2214554" cy="22145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4143380"/>
            <a:ext cx="2714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Использование ИКТ позволяют разредить эмоциональную напряженность и оживить учебный процесс.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4214818"/>
            <a:ext cx="2714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ИКТ повышает мотивацию обучения, стимулирует личную заинтересованность, позволяет проявить творческую активность.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4714884"/>
            <a:ext cx="271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ИКТ поднимает процесс обучения на качественно новый уровень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C00000"/>
                </a:solidFill>
              </a:rPr>
              <a:t>Закаливание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28992" y="5000636"/>
            <a:ext cx="5410208" cy="127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\\FILESERVER\uchitel\Физкультура\Методическая работа\спортивная жизнь школы\17-18 год\14. первенство города лыжи\IMG_7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00504"/>
            <a:ext cx="3048021" cy="2286016"/>
          </a:xfrm>
          <a:prstGeom prst="rect">
            <a:avLst/>
          </a:prstGeom>
          <a:noFill/>
        </p:spPr>
      </p:pic>
      <p:pic>
        <p:nvPicPr>
          <p:cNvPr id="9" name="Picture 6" descr="\\FILESERVER\uchitel\Физкультура\Методическая работа\спортивная жизнь школы\15-16\с портивная суббота 3 классы\IMG_8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857232"/>
            <a:ext cx="2926867" cy="2000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857232"/>
            <a:ext cx="2500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Закаливание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это комплекс мероприятий по повышению устойчивости организма к воздействию неблагоприятных погодно – климатических условий.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00372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ЗАКАЛИВАНИЕ СОЛНЦЕМ.</a:t>
            </a:r>
          </a:p>
          <a:p>
            <a:pPr algn="ctr"/>
            <a:r>
              <a:rPr lang="ru-RU" dirty="0" smtClean="0"/>
              <a:t>В осенний и весенний период дети принимают солнечные ванны на спортивной площадке (занятия по легкой атлетике, спортивные игры, соревнования)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071810"/>
            <a:ext cx="2500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ЗАКАЛИВАНИЕ ВОЗДУХОМ.</a:t>
            </a:r>
          </a:p>
          <a:p>
            <a:pPr algn="ctr"/>
            <a:r>
              <a:rPr lang="ru-RU" dirty="0" smtClean="0"/>
              <a:t>Проводятся уроки лыжной подготовки, соревнования на коньках, бег по снегу на динамической паузе.  В зале проводятся дыхательная зарядка</a:t>
            </a:r>
            <a:endParaRPr lang="ru-RU" dirty="0"/>
          </a:p>
        </p:txBody>
      </p:sp>
      <p:pic>
        <p:nvPicPr>
          <p:cNvPr id="14" name="Picture 2" descr="\\FILESERVER\uchitel\Физкультура\Методическая работа\спортивная жизнь школы\14-15\през состязания\IMG_4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857232"/>
            <a:ext cx="2643206" cy="1982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16632"/>
            <a:ext cx="878497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Сотрудничество со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спортивными секциями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кружками  спортивной направленностью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\\FILESERVER\uchitel\Физкультура\Методическая работа\спортивная жизнь школы\18-19 год\6. наст теннис\IMG_9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2786082" cy="2089562"/>
          </a:xfrm>
          <a:prstGeom prst="rect">
            <a:avLst/>
          </a:prstGeom>
          <a:noFill/>
        </p:spPr>
      </p:pic>
      <p:pic>
        <p:nvPicPr>
          <p:cNvPr id="4099" name="Picture 3" descr="\\FILESERVER\uchitel\Физкультура\Методическая работа\спортивная жизнь школы\15-16\шахматы 15-16 год\IMG_6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143380"/>
            <a:ext cx="2612205" cy="2035983"/>
          </a:xfrm>
          <a:prstGeom prst="rect">
            <a:avLst/>
          </a:prstGeom>
          <a:noFill/>
        </p:spPr>
      </p:pic>
      <p:pic>
        <p:nvPicPr>
          <p:cNvPr id="4100" name="Picture 4" descr="\\FILESERVER\uchitel\Физкультура\Методическая работа\спортивная жизнь школы\15-16\зима гто\IMG_8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142984"/>
            <a:ext cx="2779311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214686"/>
            <a:ext cx="35719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dirty="0" smtClean="0"/>
              <a:t>В школе функционируют секции</a:t>
            </a:r>
          </a:p>
          <a:p>
            <a:pPr lvl="0" algn="ctr" fontAlgn="base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Легкая атлетика-16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Волейбол (ОФП)- 15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Футбол -14чел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Настольный теннис-14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Самбо- 10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Киукисинкай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чел.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Шахматы-10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Лыжные гонки -12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Греко римская борьба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Баскетбол-15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Футбол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чел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(Охват 127 человек)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3226237"/>
            <a:ext cx="335755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b="1" dirty="0" smtClean="0"/>
              <a:t>Посещение секций города</a:t>
            </a:r>
          </a:p>
          <a:p>
            <a:pPr lvl="0" algn="ctr" fontAlgn="base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Легкая атлетика-8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Футбол -10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Настольный теннис-2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Лыжные гонки -12 чел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Биатлон- 8 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Греко римская борьба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–4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хоккей-3 чел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Фигурное катание-1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Спортивная гимнастика-21 чел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Спортивное ориентирование-6 чел</a:t>
            </a:r>
          </a:p>
          <a:p>
            <a:pPr lvl="0" algn="ctr" eaLnBrk="0" fontAlgn="base" hangingPunct="0"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(Охват 186 человек)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1571612"/>
            <a:ext cx="3357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285860"/>
            <a:ext cx="33575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Причины </a:t>
            </a:r>
          </a:p>
          <a:p>
            <a:pPr algn="ctr"/>
            <a:r>
              <a:rPr lang="ru-RU" b="1" dirty="0" smtClean="0"/>
              <a:t>для посещения секций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Снижение веса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Укрепление иммунитета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Нет депрессиям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Очистка организма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Повышается самооценка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Продлевает жизнь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Повышается уровень энергии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Партнерская работа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 descr="\\FILESERVER\uchitel\Физкультура\Методическая работа\спортивная жизнь школы\17-18 год\6. карате выступлени\IMG_6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214710" cy="2411033"/>
          </a:xfrm>
          <a:prstGeom prst="rect">
            <a:avLst/>
          </a:prstGeom>
          <a:noFill/>
        </p:spPr>
      </p:pic>
      <p:pic>
        <p:nvPicPr>
          <p:cNvPr id="6150" name="Picture 6" descr="D:\5. мой класс 5-9 фото и видео\6 класс 13-14 год\6кл. 13-14\биат центр\SAM_9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286148" cy="2464611"/>
          </a:xfrm>
          <a:prstGeom prst="rect">
            <a:avLst/>
          </a:prstGeom>
          <a:noFill/>
        </p:spPr>
      </p:pic>
      <p:pic>
        <p:nvPicPr>
          <p:cNvPr id="10" name="Picture 2" descr="\\FILESERVER\uchitel\Физкультура\Методическая работа\спортивная жизнь школы\18-19 год\1. ориентирование\IMG_8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500306"/>
            <a:ext cx="3071834" cy="23038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34" y="3429000"/>
            <a:ext cx="2500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 кафедрой физического воспитания МГПИ им. </a:t>
            </a:r>
            <a:r>
              <a:rPr lang="ru-RU" b="1" dirty="0" err="1" smtClean="0"/>
              <a:t>Евсевьева</a:t>
            </a:r>
            <a:r>
              <a:rPr lang="ru-RU" b="1" dirty="0" smtClean="0"/>
              <a:t>.</a:t>
            </a:r>
          </a:p>
          <a:p>
            <a:pPr algn="ctr"/>
            <a:r>
              <a:rPr lang="ru-RU" dirty="0" smtClean="0"/>
              <a:t> В вопросах научного консультирования</a:t>
            </a:r>
          </a:p>
          <a:p>
            <a:pPr algn="ctr"/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98" y="3571876"/>
            <a:ext cx="2857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с гимнастическим центром им Л. </a:t>
            </a:r>
            <a:r>
              <a:rPr lang="ru-RU" b="1" dirty="0" err="1" smtClean="0"/>
              <a:t>Аркаева</a:t>
            </a:r>
            <a:r>
              <a:rPr lang="ru-RU" b="1" dirty="0" smtClean="0"/>
              <a:t>, ДЮСШ №1, </a:t>
            </a:r>
            <a:r>
              <a:rPr lang="ru-RU" b="1" dirty="0" err="1" smtClean="0"/>
              <a:t>лыжно</a:t>
            </a:r>
            <a:r>
              <a:rPr lang="ru-RU" b="1" dirty="0" smtClean="0"/>
              <a:t> биатлонным центром </a:t>
            </a:r>
          </a:p>
          <a:p>
            <a:pPr algn="ctr"/>
            <a:r>
              <a:rPr lang="ru-RU" dirty="0" smtClean="0"/>
              <a:t>в деле привития интереса к систематическим занятиям физической культуры.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Пропаганда здоровья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00364" y="3786190"/>
            <a:ext cx="3124192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\\FILESERVER\uchitel\Физкультура\Методическая работа\спортивная жизнь школы\17-18 год\7. акция ЗОЖ\IMG_6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00108"/>
            <a:ext cx="2833675" cy="2125256"/>
          </a:xfrm>
          <a:prstGeom prst="rect">
            <a:avLst/>
          </a:prstGeom>
          <a:noFill/>
        </p:spPr>
      </p:pic>
      <p:pic>
        <p:nvPicPr>
          <p:cNvPr id="11" name="Picture 2" descr="\\FILESERVER\uchitel\Физкультура\Методическая работа\спортивная жизнь школы\16-17 год\7. веселые старты\IMG_2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00108"/>
            <a:ext cx="2428892" cy="2428892"/>
          </a:xfrm>
          <a:prstGeom prst="rect">
            <a:avLst/>
          </a:prstGeom>
          <a:noFill/>
        </p:spPr>
      </p:pic>
      <p:pic>
        <p:nvPicPr>
          <p:cNvPr id="12" name="Picture 4" descr="\\FILESERVER\uchitel\Физкультура\Методическая работа\спортивная жизнь школы\17-18 год\урок здоровья в 5а\IMG_8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2786082" cy="2089562"/>
          </a:xfrm>
          <a:prstGeom prst="rect">
            <a:avLst/>
          </a:prstGeom>
          <a:noFill/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0" y="3357562"/>
            <a:ext cx="3124192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lang="ru-RU" b="1" dirty="0" smtClean="0"/>
              <a:t>П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ропаганда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вопросов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здорового образа жизни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через работу университета «Здоровье», декады медико-правовых знаний «Помоги себе сам»,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6019808" y="3286124"/>
            <a:ext cx="3124192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акций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«Молодое поколение выбирает здоровый образ жизни», «Быть здоровым - это стильно».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dirty="0" smtClean="0"/>
              <a:t>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Координация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работы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выпуску бюллетеней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здоровья «Будь здоровым малыш!», «Скорая помощь», «Скатерть самобранка».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71802" y="3429000"/>
            <a:ext cx="3124192" cy="70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Участие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 днях здоровья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разного уровня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\\FILESERVER\uchitel\Физкультура\Методическая работа\спортивная жизнь школы\18-19 год\на сайт=день здоровья\1.jpg"/>
          <p:cNvPicPr>
            <a:picLocks noChangeAspect="1" noChangeArrowheads="1"/>
          </p:cNvPicPr>
          <p:nvPr/>
        </p:nvPicPr>
        <p:blipFill>
          <a:blip r:embed="rId6" cstate="print"/>
          <a:srcRect t="22222"/>
          <a:stretch>
            <a:fillRect/>
          </a:stretch>
        </p:blipFill>
        <p:spPr bwMode="auto">
          <a:xfrm>
            <a:off x="3428992" y="4000504"/>
            <a:ext cx="241103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Праздники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86380" y="5000636"/>
            <a:ext cx="3657568" cy="73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\\FILESERVER\uchitel\Физкультура\Методическая работа\спортивная жизнь школы\17-18 год\10. масленица 18 год\IMG_7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61" y="1142984"/>
            <a:ext cx="2762270" cy="2071702"/>
          </a:xfrm>
          <a:prstGeom prst="rect">
            <a:avLst/>
          </a:prstGeom>
          <a:noFill/>
        </p:spPr>
      </p:pic>
      <p:pic>
        <p:nvPicPr>
          <p:cNvPr id="9220" name="Picture 4" descr="\\FILESERVER\uchitel\Физкультура\Методическая работа\спортивная жизнь школы\17-18 год\9. лазертаг город\IMG_7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762269" cy="2071702"/>
          </a:xfrm>
          <a:prstGeom prst="rect">
            <a:avLst/>
          </a:prstGeom>
          <a:noFill/>
        </p:spPr>
      </p:pic>
      <p:pic>
        <p:nvPicPr>
          <p:cNvPr id="9221" name="Picture 5" descr="\\FILESERVER\uchitel\Физкультура\Методическая работа\спортивная жизнь школы\13-14\папа мама республ 14 год\P10508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85926"/>
            <a:ext cx="2857519" cy="214314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428860" y="4286256"/>
            <a:ext cx="4143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школе совместно с классными руководителями проводятся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праздники спорта и здоровья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старт вызывается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«Масленица», «Папа, мама я спортивная семья»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Спортивная спартакиада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428860" y="4286256"/>
            <a:ext cx="5338770" cy="1533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Спартакиада школы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 всем видам спорта, является неотъемлемой частью </a:t>
            </a:r>
            <a:r>
              <a:rPr lang="ru-RU" dirty="0" smtClean="0"/>
              <a:t>работы </a:t>
            </a:r>
            <a:r>
              <a:rPr lang="ru-RU" dirty="0" err="1" smtClean="0"/>
              <a:t>образовательно</a:t>
            </a:r>
            <a:r>
              <a:rPr lang="ru-RU" dirty="0" smtClean="0"/>
              <a:t> оздоровительной системы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. Здесь дети показывают свое личное или командное мастерство, стремятся к совершенству.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\\FILESERVER\uchitel\Физкультура\Методическая работа\спортивная жизнь школы\18-19 год\9. мини футбол\IMG_20181024_153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952739" cy="2214554"/>
          </a:xfrm>
          <a:prstGeom prst="rect">
            <a:avLst/>
          </a:prstGeom>
          <a:noFill/>
        </p:spPr>
      </p:pic>
      <p:pic>
        <p:nvPicPr>
          <p:cNvPr id="2051" name="Picture 3" descr="\\FILESERVER\uchitel\Физкультура\Методическая работа\спортивная жизнь школы\16-17 год\2. шашки 16 год\IMG_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857340"/>
            <a:ext cx="2286016" cy="2286016"/>
          </a:xfrm>
          <a:prstGeom prst="rect">
            <a:avLst/>
          </a:prstGeom>
          <a:noFill/>
        </p:spPr>
      </p:pic>
      <p:pic>
        <p:nvPicPr>
          <p:cNvPr id="8193" name="Picture 1" descr="\\FILESERVER\uchitel\Физкультура\Методическая работа\спортивная жизнь школы\17-18 год\1. футбол 17 г\IMG_54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071546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Участие во В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сероссийских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здоровье сберегающих проектах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00364" y="4286256"/>
            <a:ext cx="3714776" cy="171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Всероссийские массовые проекты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-пробеги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«Лыжня России», «Кросс наций», «Российский азимут»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-Президентские состязания, игры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-Комплекс ГТО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\\FILESERVER\uchitel\Физкультура\Методическая работа\спортивная жизнь школы\18-19 год\2. кросс наций\IMG_9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57298"/>
            <a:ext cx="2714644" cy="2035983"/>
          </a:xfrm>
          <a:prstGeom prst="rect">
            <a:avLst/>
          </a:prstGeom>
          <a:noFill/>
        </p:spPr>
      </p:pic>
      <p:pic>
        <p:nvPicPr>
          <p:cNvPr id="5126" name="Picture 6" descr="\\FILESERVER\uchitel\Физкультура\Методическая работа\спортивная жизнь школы\14-15\ГТО Республика\IMG_2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2857520" cy="2143140"/>
          </a:xfrm>
          <a:prstGeom prst="rect">
            <a:avLst/>
          </a:prstGeom>
          <a:noFill/>
        </p:spPr>
      </p:pic>
      <p:pic>
        <p:nvPicPr>
          <p:cNvPr id="5127" name="Picture 7" descr="\\FILESERVER\uchitel\Физкультура\Методическая работа\спортивная жизнь школы\14-15\Лыжня 2015\IMG_3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857364"/>
            <a:ext cx="2857520" cy="214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Проведение м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ониторинга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3" descr="\\FILESERVER\uchitel\Физкультура\Методическая работа\спортивная жизнь школы\14-15\през состязания\IMG_4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2857520" cy="2143043"/>
          </a:xfrm>
          <a:prstGeom prst="rect">
            <a:avLst/>
          </a:prstGeom>
          <a:noFill/>
        </p:spPr>
      </p:pic>
      <p:pic>
        <p:nvPicPr>
          <p:cNvPr id="6145" name="Picture 1" descr="\\FILESERVER\uchitel\Физкультура\Методическая работа\спортивная жизнь школы\15-16\ГТО 1 класс\IMG_7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2786069" cy="2089457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143372" y="1142984"/>
          <a:ext cx="3966560" cy="4715586"/>
        </p:xfrm>
        <a:graphic>
          <a:graphicData uri="http://schemas.openxmlformats.org/drawingml/2006/table">
            <a:tbl>
              <a:tblPr/>
              <a:tblGrid>
                <a:gridCol w="613049"/>
                <a:gridCol w="586144"/>
                <a:gridCol w="613049"/>
                <a:gridCol w="547708"/>
                <a:gridCol w="547708"/>
                <a:gridCol w="529451"/>
                <a:gridCol w="529451"/>
              </a:tblGrid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Учеников в классе</a:t>
                      </a:r>
                    </a:p>
                  </a:txBody>
                  <a:tcPr marL="53940" marR="5394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Всего тестировано</a:t>
                      </a:r>
                    </a:p>
                  </a:txBody>
                  <a:tcPr marL="53940" marR="5394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Болели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освобождены</a:t>
                      </a:r>
                    </a:p>
                  </a:txBody>
                  <a:tcPr marL="53940" marR="5394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53940" marR="5394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53940" marR="5394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Низкий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</a:p>
                  </a:txBody>
                  <a:tcPr marL="53940" marR="5394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5В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6В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Итого по старшей школе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344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307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89.2%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10.7%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17.5%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60.9%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21.4%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Итого по школе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595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527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88.5%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11.4%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14.6%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23.3%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940" marR="53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Актуальность создания ООС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9248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Оздоровление  школьников</a:t>
            </a:r>
          </a:p>
          <a:p>
            <a:pPr>
              <a:buNone/>
            </a:pPr>
            <a:endParaRPr lang="ru-RU" b="1" dirty="0" smtClean="0"/>
          </a:p>
          <a:p>
            <a:pPr algn="just"/>
            <a:r>
              <a:rPr lang="ru-RU" b="1" dirty="0" smtClean="0"/>
              <a:t>Реализация нового подхода к физическому воспитанию в школе, базируясь на идеях, использования новых инновационных направлений, которые воспитывают культуру здоровья.</a:t>
            </a:r>
          </a:p>
          <a:p>
            <a:pPr algn="just">
              <a:buNone/>
            </a:pPr>
            <a:endParaRPr lang="ru-RU" b="1" dirty="0" smtClean="0"/>
          </a:p>
          <a:p>
            <a:pPr algn="just"/>
            <a:r>
              <a:rPr lang="ru-RU" b="1" dirty="0" smtClean="0"/>
              <a:t>Создание оздоровительно-образовательных систем на основании диагностики и мониторинга, проведении комплексных мероприятий по профилактике здоровья обучающихся,  а так же анализом, рекомендациями и дальнейшим планированием оздоровительных мероприятий, которые позволяют достигнуть высоких результатов в спортивной деятельности учеников, а самое главное положительной динамики их </a:t>
            </a:r>
            <a:r>
              <a:rPr lang="ru-RU" b="1" dirty="0" err="1" smtClean="0"/>
              <a:t>оздоравливания</a:t>
            </a:r>
            <a:r>
              <a:rPr lang="ru-RU" b="1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Ситуация успеха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\\FILESERVER\uchitel\Физкультура\Методическая работа\спортивная жизнь школы\16-17 год\9. хоккей Рождество Христово\IMG_2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36"/>
            <a:ext cx="2071678" cy="2071678"/>
          </a:xfrm>
          <a:prstGeom prst="rect">
            <a:avLst/>
          </a:prstGeom>
          <a:noFill/>
        </p:spPr>
      </p:pic>
      <p:pic>
        <p:nvPicPr>
          <p:cNvPr id="7172" name="Picture 4" descr="\\FILESERVER\uchitel\Физкультура\Методическая работа\спортивная жизнь школы\15-16\торт\IMG_7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2857520" cy="2143043"/>
          </a:xfrm>
          <a:prstGeom prst="rect">
            <a:avLst/>
          </a:prstGeom>
          <a:noFill/>
        </p:spPr>
      </p:pic>
      <p:pic>
        <p:nvPicPr>
          <p:cNvPr id="7173" name="Picture 5" descr="\\FILESERVER\uchitel\Физкультура\Методическая работа\спортивная жизнь школы\14-15\макар ильин\DSC01542.JPG"/>
          <p:cNvPicPr>
            <a:picLocks noChangeAspect="1" noChangeArrowheads="1"/>
          </p:cNvPicPr>
          <p:nvPr/>
        </p:nvPicPr>
        <p:blipFill>
          <a:blip r:embed="rId5"/>
          <a:srcRect t="21429"/>
          <a:stretch>
            <a:fillRect/>
          </a:stretch>
        </p:blipFill>
        <p:spPr bwMode="auto">
          <a:xfrm>
            <a:off x="500034" y="1357298"/>
            <a:ext cx="2000264" cy="2095514"/>
          </a:xfrm>
          <a:prstGeom prst="rect">
            <a:avLst/>
          </a:prstGeom>
          <a:noFill/>
        </p:spPr>
      </p:pic>
      <p:pic>
        <p:nvPicPr>
          <p:cNvPr id="8" name="Picture 2" descr="\\FILESERVER\uchitel\Физкультура\Методическая работа\спортивная жизнь школы\17-18 год\16. гто город и лыжи\IMG_8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143380"/>
            <a:ext cx="2750350" cy="220012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714612" y="1357298"/>
            <a:ext cx="3714776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928670"/>
            <a:ext cx="4000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Успех в  спорте </a:t>
            </a:r>
            <a:r>
              <a:rPr lang="ru-RU" dirty="0" smtClean="0"/>
              <a:t>– единственный источник внутренних сил ребенка, рождающий энергию для преодоления трудностей, желания учиться.</a:t>
            </a:r>
          </a:p>
          <a:p>
            <a:r>
              <a:rPr lang="ru-RU" dirty="0" smtClean="0"/>
              <a:t>-создание информационных стендов;</a:t>
            </a:r>
          </a:p>
          <a:p>
            <a:r>
              <a:rPr lang="ru-RU" dirty="0" smtClean="0"/>
              <a:t>-интернет информирование (сайт школы);</a:t>
            </a:r>
          </a:p>
          <a:p>
            <a:r>
              <a:rPr lang="ru-RU" dirty="0" smtClean="0"/>
              <a:t>-проведение школьных линеек;</a:t>
            </a:r>
          </a:p>
          <a:p>
            <a:r>
              <a:rPr lang="ru-RU" dirty="0" smtClean="0"/>
              <a:t>- публичное поздравление;</a:t>
            </a:r>
          </a:p>
          <a:p>
            <a:r>
              <a:rPr lang="ru-RU" dirty="0" smtClean="0"/>
              <a:t>- поощрение подарками и призами.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8072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*внутренний мониторинг показывает положительную динамику учебных и </a:t>
            </a:r>
            <a:r>
              <a:rPr lang="ru-RU" dirty="0" err="1" smtClean="0"/>
              <a:t>внеучебных</a:t>
            </a:r>
            <a:r>
              <a:rPr lang="ru-RU" dirty="0" smtClean="0"/>
              <a:t>  достижений. </a:t>
            </a:r>
          </a:p>
          <a:p>
            <a:r>
              <a:rPr lang="ru-RU" dirty="0" smtClean="0"/>
              <a:t>*увеличивается доля победителей и призёров из числа моих учеников в спортивных соревнованиях и конкурсах различного уровня.</a:t>
            </a:r>
          </a:p>
          <a:p>
            <a:r>
              <a:rPr lang="ru-RU" dirty="0" smtClean="0"/>
              <a:t>*увеличилось количество  учеников желающих профессионально заниматься спортом.</a:t>
            </a:r>
          </a:p>
          <a:p>
            <a:r>
              <a:rPr lang="ru-RU" dirty="0" smtClean="0"/>
              <a:t>*наблюдается положительная динамика физической подготовленности и уровня здоровья.</a:t>
            </a:r>
          </a:p>
          <a:p>
            <a:r>
              <a:rPr lang="ru-RU" dirty="0" smtClean="0"/>
              <a:t> *снижается процент  учеников асоциального поведения, увеличение числа участников образовательного процесса, не имеющих вредных привычек.</a:t>
            </a:r>
          </a:p>
          <a:p>
            <a:r>
              <a:rPr lang="ru-RU" dirty="0" smtClean="0"/>
              <a:t>* повышен процент охвата обучающихся программами дополнительного образования физкультурно-оздоровительного направления.</a:t>
            </a:r>
          </a:p>
          <a:p>
            <a:r>
              <a:rPr lang="ru-RU" dirty="0" smtClean="0"/>
              <a:t>* видна удовлетворенность участников образовательного процесса функционированием спортивно-оздоровительной системой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Проблемы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1052736"/>
            <a:ext cx="8460432" cy="3456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Отсутствие навыков, недостаток опыта: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учащиеся не умеют рассчитать свой рацион и оптимальный двигательный режим;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умеют отдыхать;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умеют преодолевать стресс;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на достаточном уровне владеют навыками самоконтроля и самопомощи и т.д.;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социокультурные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проблемы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отсутствие условий для активного досуга;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господство традиций, поощряющих употребление табака и алкоголя;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недостаточный ассортимент здоровых доступных продуктов;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процесс формирования ЗОЖ должен быть непрерывным и систематическим не только в ходе учебного процесса, но и во внеурочное время (дома);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недостаточное внимание спорту и физическим упражнениям уделяет семья.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«Всякое знание остается мертвым, если у учащихся не развивается инициатива и самодеятельность: учащегося нужно приучать не только к мышлению, но и к хотению».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Русский ученый Н.А.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Умова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Образовательно</a:t>
            </a:r>
            <a:r>
              <a:rPr lang="ru-RU" b="1" i="1" dirty="0" smtClean="0">
                <a:solidFill>
                  <a:srgbClr val="C00000"/>
                </a:solidFill>
              </a:rPr>
              <a:t> - </a:t>
            </a:r>
            <a:r>
              <a:rPr lang="ru-RU" b="1" i="1" dirty="0" err="1" smtClean="0">
                <a:solidFill>
                  <a:srgbClr val="C00000"/>
                </a:solidFill>
              </a:rPr>
              <a:t>оздоровительньная</a:t>
            </a:r>
            <a:r>
              <a:rPr lang="ru-RU" b="1" i="1" dirty="0" smtClean="0">
                <a:solidFill>
                  <a:srgbClr val="C00000"/>
                </a:solidFill>
              </a:rPr>
              <a:t> система в школе -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051720" y="1700808"/>
            <a:ext cx="5663552" cy="23328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dirty="0" smtClean="0"/>
              <a:t> </a:t>
            </a:r>
            <a:r>
              <a:rPr lang="ru-RU" b="1" dirty="0" smtClean="0"/>
              <a:t>это</a:t>
            </a:r>
          </a:p>
          <a:p>
            <a:pPr algn="ctr">
              <a:buNone/>
            </a:pPr>
            <a:r>
              <a:rPr lang="ru-RU" b="1" dirty="0" smtClean="0"/>
              <a:t> многоуровневая </a:t>
            </a:r>
          </a:p>
          <a:p>
            <a:pPr algn="ctr">
              <a:buNone/>
            </a:pPr>
            <a:r>
              <a:rPr lang="ru-RU" b="1" dirty="0" smtClean="0"/>
              <a:t>многопрофильная</a:t>
            </a:r>
          </a:p>
          <a:p>
            <a:pPr algn="ctr">
              <a:buNone/>
            </a:pPr>
            <a:r>
              <a:rPr lang="ru-RU" b="1" dirty="0" smtClean="0"/>
              <a:t> многофункциональная система.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071942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Характеризующаяся</a:t>
            </a:r>
          </a:p>
          <a:p>
            <a:pPr algn="ctr"/>
            <a:r>
              <a:rPr lang="ru-RU" sz="2000" dirty="0" smtClean="0"/>
              <a:t> открытостью, непрерывностью образовательной деятельности, </a:t>
            </a:r>
          </a:p>
          <a:p>
            <a:pPr algn="ctr"/>
            <a:r>
              <a:rPr lang="ru-RU" sz="2000" dirty="0" smtClean="0"/>
              <a:t>инновационным характером функционирования,</a:t>
            </a:r>
          </a:p>
          <a:p>
            <a:pPr algn="ctr"/>
            <a:r>
              <a:rPr lang="ru-RU" sz="2000" dirty="0" smtClean="0"/>
              <a:t> реализацией образовательных программ </a:t>
            </a:r>
          </a:p>
          <a:p>
            <a:pPr algn="ctr"/>
            <a:r>
              <a:rPr lang="ru-RU" sz="2000" dirty="0" smtClean="0"/>
              <a:t>при условии минимизации образовательных рисков.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ÐÐ°ÑÑÐ¸Ð½ÐºÐ¸ Ð¿Ð¾ Ð·Ð°Ð¿ÑÐ¾ÑÑ ÑÐ¾Ð½ Ð´Ð»Ñ Ð¿ÑÐµÐ·ÐµÐ½ÑÐ°ÑÐ¸Ð¸ ÑÐ¿Ð¾ÑÑÐ¸Ð²Ð½ÑÐ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0"/>
            <a:ext cx="8229600" cy="9286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Предполагаемая схема ООС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МОУ «Средняя школа 333»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780928"/>
            <a:ext cx="2571768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МОУ «СОШ №33»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(с имеющимися спортивными сооружениями: спортивные залы, лыжная база, стадион)</a:t>
            </a:r>
            <a:endParaRPr lang="ru-RU" sz="1400" dirty="0"/>
          </a:p>
        </p:txBody>
      </p:sp>
      <p:sp>
        <p:nvSpPr>
          <p:cNvPr id="7" name="Выноска с четырьмя стрелками 6"/>
          <p:cNvSpPr/>
          <p:nvPr/>
        </p:nvSpPr>
        <p:spPr>
          <a:xfrm>
            <a:off x="2339752" y="1052736"/>
            <a:ext cx="2574618" cy="1589876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Гимнастический центр</a:t>
            </a:r>
            <a:endParaRPr lang="ru-RU" sz="1200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5076056" y="980728"/>
            <a:ext cx="1661884" cy="1660744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СЕМЬЯ</a:t>
            </a:r>
            <a:endParaRPr lang="ru-RU" sz="1400" dirty="0"/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683568" y="1844824"/>
            <a:ext cx="2053462" cy="1637944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МГПИ</a:t>
            </a:r>
          </a:p>
          <a:p>
            <a:pPr algn="ctr"/>
            <a:r>
              <a:rPr lang="ru-RU" sz="1400" dirty="0" smtClean="0"/>
              <a:t>им. М.Е. </a:t>
            </a:r>
            <a:r>
              <a:rPr lang="ru-RU" sz="1400" dirty="0" err="1" smtClean="0"/>
              <a:t>Евсевьева</a:t>
            </a:r>
            <a:endParaRPr lang="ru-RU" sz="1400" dirty="0"/>
          </a:p>
        </p:txBody>
      </p:sp>
      <p:sp>
        <p:nvSpPr>
          <p:cNvPr id="10" name="Выноска с четырьмя стрелками 9"/>
          <p:cNvSpPr/>
          <p:nvPr/>
        </p:nvSpPr>
        <p:spPr>
          <a:xfrm>
            <a:off x="6732240" y="1628800"/>
            <a:ext cx="1672714" cy="1580756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Детский сад №87</a:t>
            </a:r>
            <a:endParaRPr lang="ru-RU" sz="1400" dirty="0"/>
          </a:p>
        </p:txBody>
      </p:sp>
      <p:sp>
        <p:nvSpPr>
          <p:cNvPr id="11" name="Выноска с четырьмя стрелками 10"/>
          <p:cNvSpPr/>
          <p:nvPr/>
        </p:nvSpPr>
        <p:spPr>
          <a:xfrm>
            <a:off x="6588224" y="3429000"/>
            <a:ext cx="2029904" cy="1636804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Стадион «Саранск»</a:t>
            </a:r>
            <a:endParaRPr lang="ru-RU" sz="1400" dirty="0"/>
          </a:p>
        </p:txBody>
      </p:sp>
      <p:sp>
        <p:nvSpPr>
          <p:cNvPr id="12" name="Выноска с четырьмя стрелками 11"/>
          <p:cNvSpPr/>
          <p:nvPr/>
        </p:nvSpPr>
        <p:spPr>
          <a:xfrm>
            <a:off x="5148064" y="4581128"/>
            <a:ext cx="1728192" cy="1512168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ДЮСШ №1</a:t>
            </a:r>
            <a:endParaRPr lang="ru-RU" sz="1400" dirty="0"/>
          </a:p>
        </p:txBody>
      </p:sp>
      <p:sp>
        <p:nvSpPr>
          <p:cNvPr id="13" name="Выноска с четырьмя стрелками 12"/>
          <p:cNvSpPr/>
          <p:nvPr/>
        </p:nvSpPr>
        <p:spPr>
          <a:xfrm>
            <a:off x="2339752" y="4509120"/>
            <a:ext cx="2520280" cy="1774550"/>
          </a:xfrm>
          <a:prstGeom prst="quad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Детская поликлиника №2</a:t>
            </a:r>
            <a:endParaRPr lang="ru-RU" sz="1400" dirty="0"/>
          </a:p>
        </p:txBody>
      </p:sp>
      <p:sp>
        <p:nvSpPr>
          <p:cNvPr id="14" name="Выноска с четырьмя стрелками 13"/>
          <p:cNvSpPr/>
          <p:nvPr/>
        </p:nvSpPr>
        <p:spPr>
          <a:xfrm>
            <a:off x="539552" y="3717032"/>
            <a:ext cx="2342064" cy="1570496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Лыжно</a:t>
            </a:r>
            <a:r>
              <a:rPr lang="ru-RU" sz="1400" dirty="0" smtClean="0"/>
              <a:t>- биатлонный центр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Предполагаемые результаты создания ООС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268760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2000" b="1" dirty="0" smtClean="0"/>
              <a:t>высокий уровень спортивного образования</a:t>
            </a:r>
          </a:p>
          <a:p>
            <a:pPr>
              <a:buFontTx/>
              <a:buChar char="-"/>
            </a:pPr>
            <a:r>
              <a:rPr lang="ru-RU" sz="2000" b="1" dirty="0" smtClean="0"/>
              <a:t> личностный рост обучающегося </a:t>
            </a:r>
          </a:p>
          <a:p>
            <a:pPr>
              <a:buFontTx/>
              <a:buChar char="-"/>
            </a:pPr>
            <a:r>
              <a:rPr lang="ru-RU" sz="2000" b="1" dirty="0" smtClean="0"/>
              <a:t>подготовка к полноценному и эффективному участию в общественной и профессиональной жизни в условиях информационного общества.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Средства ООС: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41490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-гигиенические факторы;</a:t>
            </a:r>
          </a:p>
          <a:p>
            <a:pPr algn="ctr">
              <a:buNone/>
            </a:pPr>
            <a:r>
              <a:rPr lang="ru-RU" sz="2000" b="1" dirty="0" smtClean="0"/>
              <a:t>-оздоровительные силы природы; </a:t>
            </a:r>
          </a:p>
          <a:p>
            <a:pPr algn="ctr">
              <a:buNone/>
            </a:pPr>
            <a:r>
              <a:rPr lang="ru-RU" sz="2000" b="1" dirty="0" smtClean="0"/>
              <a:t>-средства двигательной направленности.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0"/>
            <a:ext cx="822960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ООС: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764704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*</a:t>
            </a:r>
            <a:r>
              <a:rPr lang="ru-RU" sz="1600" b="1" dirty="0" smtClean="0"/>
              <a:t>формирование основ знаний о физической культуре и спорте;</a:t>
            </a:r>
          </a:p>
          <a:p>
            <a:pPr algn="ctr"/>
            <a:r>
              <a:rPr lang="ru-RU" sz="1600" b="1" dirty="0" smtClean="0"/>
              <a:t>*пропаганда здорового образа жизни, реклама видов спорта;</a:t>
            </a:r>
          </a:p>
          <a:p>
            <a:pPr algn="ctr"/>
            <a:r>
              <a:rPr lang="ru-RU" sz="1600" b="1" dirty="0" smtClean="0"/>
              <a:t>*привлечение к систематическим занятиям физкультурой;</a:t>
            </a:r>
          </a:p>
          <a:p>
            <a:pPr algn="ctr"/>
            <a:r>
              <a:rPr lang="ru-RU" sz="1600" b="1" dirty="0" smtClean="0"/>
              <a:t>*развитие прикладных навыков и умений;</a:t>
            </a:r>
          </a:p>
          <a:p>
            <a:pPr algn="ctr"/>
            <a:r>
              <a:rPr lang="ru-RU" sz="1600" b="1" dirty="0" smtClean="0"/>
              <a:t>*формирование гармонично развитой личности учащихся посредством воспитания бережного отношения к здоровью, активного приобщения к физической культуре, к регулярным занятиям физическими упражнениями.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24928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Приемы ООС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83568" y="3068960"/>
            <a:ext cx="1872208" cy="144016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Урочное время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563888" y="3356992"/>
            <a:ext cx="1872208" cy="136815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Внеурочное время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6156176" y="2996952"/>
            <a:ext cx="1872208" cy="144016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Домашнее обучение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699792" y="5013176"/>
            <a:ext cx="3456384" cy="1440160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sz="1100" b="1" dirty="0" smtClean="0">
                <a:solidFill>
                  <a:schemeClr val="tx1"/>
                </a:solidFill>
              </a:rPr>
              <a:t>режим школьника;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-психологический климат;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-смена труда и отдыха;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-использование </a:t>
            </a:r>
            <a:r>
              <a:rPr lang="ru-RU" sz="1100" b="1" dirty="0" err="1" smtClean="0">
                <a:solidFill>
                  <a:schemeClr val="tx1"/>
                </a:solidFill>
              </a:rPr>
              <a:t>медиатехнологий</a:t>
            </a:r>
            <a:r>
              <a:rPr lang="ru-RU" sz="1100" b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-пропаганда здоровья4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-мониторинг и.т.д.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91680" y="4725144"/>
            <a:ext cx="864096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000" y="4581128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228184" y="4653136"/>
            <a:ext cx="864096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0"/>
            <a:ext cx="92525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Соблюдать г</a:t>
            </a:r>
            <a:r>
              <a:rPr kumimoji="0" lang="ru-RU" sz="93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игиенический</a:t>
            </a:r>
            <a:r>
              <a:rPr lang="ru-RU" sz="93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9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режим </a:t>
            </a:r>
            <a:r>
              <a:rPr lang="ru-RU" sz="93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школьника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\\FILESERVER\uchitel\Физкультура\Методическая работа\спортивная жизнь школы\18-19 год\7. 3 кл эстафеты\IMG_9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3238522" cy="2428892"/>
          </a:xfrm>
          <a:prstGeom prst="rect">
            <a:avLst/>
          </a:prstGeom>
          <a:noFill/>
        </p:spPr>
      </p:pic>
      <p:pic>
        <p:nvPicPr>
          <p:cNvPr id="7" name="Picture 3" descr="\\FILESERVER\uchitel\Физкультура\Методическая работа\спортивная жизнь школы\17-18 год\1. футбол 17 г\IMG_5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3286148" cy="2464611"/>
          </a:xfrm>
          <a:prstGeom prst="rect">
            <a:avLst/>
          </a:prstGeom>
          <a:noFill/>
        </p:spPr>
      </p:pic>
      <p:pic>
        <p:nvPicPr>
          <p:cNvPr id="15362" name="Picture 2" descr="D:\5. мой класс 5-9 фото и видео\7 класс 14-15 год\фото 7 класс\час здоровья\IMG_3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857496"/>
            <a:ext cx="3429179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929066"/>
            <a:ext cx="3000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Урок и мероприятие проводится в специальном помещении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520" y="5429264"/>
            <a:ext cx="3500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Одежда соответствует погоде, температуре воздуха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000504"/>
            <a:ext cx="2714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Нагрузка соответствует состоянию здоровья, возрасту, полу.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116632"/>
            <a:ext cx="849694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Учить ценить свою жизнь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жизнь окружающих людей</a:t>
            </a:r>
            <a: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\\FILESERVER\uchitel\Физкультура\Методическая работа\спортивная жизнь школы\15-16\каток 8 клаасы\IMG_8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489268" cy="26168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4357694"/>
            <a:ext cx="271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 Учить </a:t>
            </a:r>
            <a:r>
              <a:rPr lang="ru-RU" sz="2000" b="1" dirty="0" err="1" smtClean="0"/>
              <a:t>самоконтролировать</a:t>
            </a:r>
            <a:r>
              <a:rPr lang="ru-RU" sz="2000" b="1" dirty="0" smtClean="0"/>
              <a:t>, оценивать свои возможности</a:t>
            </a:r>
          </a:p>
        </p:txBody>
      </p:sp>
      <p:pic>
        <p:nvPicPr>
          <p:cNvPr id="7" name="Picture 2" descr="D:\5. мой класс 5-9 фото и видео\7 класс 14-15 год\фото 7 класс\встреча с врачем\IMG_3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418810" cy="2563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4357694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Пропаганда здорового образа жизни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Ð°ÑÑÐ¸Ð½ÐºÐ¸ Ð¿Ð¾ Ð·Ð°Ð¿ÑÐ¾ÑÑ ÑÐ¾Ð½ Ð´Ð»Ñ Ð¿ÑÐµÐ·ÐµÐ½ÑÐ°ÑÐ¸Ð¸ ÑÐ¿Ð¾ÑÑÐ¸Ð²Ð½Ñ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568952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Создать здоровый психологический климат</a:t>
            </a:r>
          </a:p>
        </p:txBody>
      </p:sp>
      <p:pic>
        <p:nvPicPr>
          <p:cNvPr id="8" name="Picture 3" descr="\\FILESERVER\uchitel\Физкультура\Методическая работа\спортивная жизнь школы\18-19 год\5. профсоюзный бег\23UQcHop58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71678"/>
            <a:ext cx="2214578" cy="29527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43240" y="5286388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Создать обстановку успеха</a:t>
            </a:r>
          </a:p>
        </p:txBody>
      </p:sp>
      <p:pic>
        <p:nvPicPr>
          <p:cNvPr id="10" name="Picture 4" descr="\\FILESERVER\uchitel\Физкультура\Методическая работа\спортивная жизнь школы\15-16\масленица 8а,б, 6 а,б, 4б\IMG_9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706645" cy="27066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4357694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Мероприятия несут положительный заряд эмоций</a:t>
            </a:r>
          </a:p>
        </p:txBody>
      </p:sp>
      <p:pic>
        <p:nvPicPr>
          <p:cNvPr id="12" name="Picture 5" descr="\\FILESERVER\uchitel\Физкультура\Методическая работа\спортивная жизнь школы\14-15\гирьевой спорт\IMG_2325.JPG"/>
          <p:cNvPicPr>
            <a:picLocks noChangeAspect="1" noChangeArrowheads="1"/>
          </p:cNvPicPr>
          <p:nvPr/>
        </p:nvPicPr>
        <p:blipFill>
          <a:blip r:embed="rId5" cstate="print"/>
          <a:srcRect l="12097" r="5644"/>
          <a:stretch>
            <a:fillRect/>
          </a:stretch>
        </p:blipFill>
        <p:spPr bwMode="auto">
          <a:xfrm>
            <a:off x="6143636" y="1428736"/>
            <a:ext cx="2714644" cy="27146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43636" y="4357694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- На уроке должна быть полезная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1316</Words>
  <Application>Microsoft Office PowerPoint</Application>
  <PresentationFormat>Экран (4:3)</PresentationFormat>
  <Paragraphs>325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Актуальность создания ООС</vt:lpstr>
      <vt:lpstr>Образовательно - оздоровительньная система в школе -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Закаливание обучающихся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Ситуация успеха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</dc:creator>
  <cp:lastModifiedBy>uchitel</cp:lastModifiedBy>
  <cp:revision>133</cp:revision>
  <dcterms:created xsi:type="dcterms:W3CDTF">2019-01-30T08:38:28Z</dcterms:created>
  <dcterms:modified xsi:type="dcterms:W3CDTF">2019-03-11T12:35:00Z</dcterms:modified>
</cp:coreProperties>
</file>