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322" r:id="rId2"/>
    <p:sldId id="300" r:id="rId3"/>
    <p:sldId id="302" r:id="rId4"/>
    <p:sldId id="303" r:id="rId5"/>
    <p:sldId id="310" r:id="rId6"/>
    <p:sldId id="309" r:id="rId7"/>
    <p:sldId id="313" r:id="rId8"/>
    <p:sldId id="314" r:id="rId9"/>
    <p:sldId id="319" r:id="rId10"/>
    <p:sldId id="311" r:id="rId11"/>
    <p:sldId id="312" r:id="rId12"/>
    <p:sldId id="316" r:id="rId13"/>
    <p:sldId id="321" r:id="rId14"/>
  </p:sldIdLst>
  <p:sldSz cx="12801600" cy="9601200" type="A3"/>
  <p:notesSz cx="9928225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312" y="-91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917" cy="33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t" anchorCtr="0" compatLnSpc="1">
            <a:prstTxWarp prst="textNoShape">
              <a:avLst/>
            </a:prstTxWarp>
          </a:bodyPr>
          <a:lstStyle>
            <a:lvl1pPr defTabSz="955935">
              <a:defRPr sz="1200"/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164" y="0"/>
            <a:ext cx="4303490" cy="33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t" anchorCtr="0" compatLnSpc="1">
            <a:prstTxWarp prst="textNoShape">
              <a:avLst/>
            </a:prstTxWarp>
          </a:bodyPr>
          <a:lstStyle>
            <a:lvl1pPr algn="r" defTabSz="955935">
              <a:defRPr sz="1200"/>
            </a:lvl1pPr>
          </a:lstStyle>
          <a:p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73"/>
            <a:ext cx="4301917" cy="33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b" anchorCtr="0" compatLnSpc="1">
            <a:prstTxWarp prst="textNoShape">
              <a:avLst/>
            </a:prstTxWarp>
          </a:bodyPr>
          <a:lstStyle>
            <a:lvl1pPr defTabSz="955935">
              <a:defRPr sz="1200"/>
            </a:lvl1pPr>
          </a:lstStyle>
          <a:p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164" y="6456373"/>
            <a:ext cx="4303490" cy="33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b" anchorCtr="0" compatLnSpc="1">
            <a:prstTxWarp prst="textNoShape">
              <a:avLst/>
            </a:prstTxWarp>
          </a:bodyPr>
          <a:lstStyle>
            <a:lvl1pPr algn="r" defTabSz="955935">
              <a:defRPr sz="1200"/>
            </a:lvl1pPr>
          </a:lstStyle>
          <a:p>
            <a:fld id="{2458B7F2-5F46-432A-AE09-0B43479D9A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8704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917" cy="33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t" anchorCtr="0" compatLnSpc="1">
            <a:prstTxWarp prst="textNoShape">
              <a:avLst/>
            </a:prstTxWarp>
          </a:bodyPr>
          <a:lstStyle>
            <a:lvl1pPr defTabSz="955935"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164" y="0"/>
            <a:ext cx="4303490" cy="339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t" anchorCtr="0" compatLnSpc="1">
            <a:prstTxWarp prst="textNoShape">
              <a:avLst/>
            </a:prstTxWarp>
          </a:bodyPr>
          <a:lstStyle>
            <a:lvl1pPr algn="r" defTabSz="955935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510" y="3228560"/>
            <a:ext cx="7943209" cy="3059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73"/>
            <a:ext cx="4301917" cy="33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b" anchorCtr="0" compatLnSpc="1">
            <a:prstTxWarp prst="textNoShape">
              <a:avLst/>
            </a:prstTxWarp>
          </a:bodyPr>
          <a:lstStyle>
            <a:lvl1pPr defTabSz="955935">
              <a:defRPr sz="1200"/>
            </a:lvl1pPr>
          </a:lstStyle>
          <a:p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164" y="6456373"/>
            <a:ext cx="4303490" cy="339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8" tIns="47783" rIns="95568" bIns="47783" numCol="1" anchor="b" anchorCtr="0" compatLnSpc="1">
            <a:prstTxWarp prst="textNoShape">
              <a:avLst/>
            </a:prstTxWarp>
          </a:bodyPr>
          <a:lstStyle>
            <a:lvl1pPr algn="r" defTabSz="955935">
              <a:defRPr sz="1200"/>
            </a:lvl1pPr>
          </a:lstStyle>
          <a:p>
            <a:fld id="{4E6EED0B-E898-4055-8CA6-62D8AEC372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35186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7603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7735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4848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225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14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3187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82546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9915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0805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6999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6999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EED0B-E898-4055-8CA6-62D8AEC372C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960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12801600" cy="9601200"/>
            <a:chOff x="0" y="0"/>
            <a:chExt cx="5760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8016" tIns="64008" rIns="128016" bIns="64008" anchor="ctr"/>
            <a:lstStyle/>
            <a:p>
              <a:pPr algn="ctr" defTabSz="1279525"/>
              <a:endParaRPr lang="ru-RU" sz="3400">
                <a:latin typeface="Times New Roman" pitchFamily="18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 sz="3400">
                <a:latin typeface="Times New Roman" pitchFamily="18" charset="0"/>
              </a:endParaRPr>
            </a:p>
          </p:txBody>
        </p:sp>
        <p:grpSp>
          <p:nvGrpSpPr>
            <p:cNvPr id="112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12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  <p:sp>
            <p:nvSpPr>
              <p:cNvPr id="112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8016" tIns="64008" rIns="128016" bIns="64008"/>
              <a:lstStyle/>
              <a:p>
                <a:pPr defTabSz="1279525"/>
                <a:endParaRPr lang="ru-RU" sz="3400">
                  <a:latin typeface="Times New Roman" pitchFamily="18" charset="0"/>
                </a:endParaRPr>
              </a:p>
            </p:txBody>
          </p:sp>
        </p:grpSp>
      </p:grpSp>
      <p:sp>
        <p:nvSpPr>
          <p:cNvPr id="11280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639763" y="8747125"/>
            <a:ext cx="2987675" cy="6413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81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0E87E2A-E6B4-44D9-B5E5-575372E7FBB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160838" y="2560638"/>
            <a:ext cx="8428037" cy="3094037"/>
          </a:xfrm>
        </p:spPr>
        <p:txBody>
          <a:bodyPr/>
          <a:lstStyle>
            <a:lvl1pPr>
              <a:defRPr sz="7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12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160838" y="5973763"/>
            <a:ext cx="8428037" cy="24542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ABF5B4-92AE-4B19-8063-518691353DC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367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82113" y="639763"/>
            <a:ext cx="2879725" cy="7573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9763" y="639763"/>
            <a:ext cx="8489950" cy="7573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852B1-1242-49D0-8FE7-8F2299B823B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4259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40080" y="408940"/>
            <a:ext cx="11521440" cy="80187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499A9-C7BA-40B3-9D52-E5F8B8E1B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847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687EE9-6A4C-4DC9-BAFF-8A4AC99B93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022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5D6B00-1EAF-4F1D-BE3F-E34051D7E44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067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9763" y="2773363"/>
            <a:ext cx="5684837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77000" y="2773363"/>
            <a:ext cx="5684838" cy="5440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5DC493-BCCF-4D79-AF2F-BA690D81EF1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91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120EF4-DE2E-44FA-99D2-3585A8454F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852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89778F-1570-4423-9288-45757CDF6A7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71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B92083-8397-4903-B87B-E484F39995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244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E4D4D-EC66-4BBE-B888-0AF11DCA4C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1144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E9487F-7110-4D4B-8F31-0B2BA9F9617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156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7125"/>
            <a:ext cx="4054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>
            <a:lvl1pPr algn="ctr" defTabSz="1279525">
              <a:defRPr sz="1700"/>
            </a:lvl1pPr>
          </a:lstStyle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7125"/>
            <a:ext cx="298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>
            <a:lvl1pPr algn="r" defTabSz="1279525">
              <a:defRPr sz="1700">
                <a:latin typeface="Arial Black" pitchFamily="34" charset="0"/>
              </a:defRPr>
            </a:lvl1pPr>
          </a:lstStyle>
          <a:p>
            <a:fld id="{B2C0C0E7-6159-4A73-A274-BA0B66CDC07D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12801600" cy="765175"/>
            <a:chOff x="0" y="0"/>
            <a:chExt cx="5760" cy="344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28016" tIns="64008" rIns="128016" bIns="64008" anchor="ctr"/>
            <a:lstStyle/>
            <a:p>
              <a:pPr algn="ctr" defTabSz="1279525"/>
              <a:endParaRPr lang="ru-RU" sz="3400">
                <a:latin typeface="Times New Roman" pitchFamily="18" charset="0"/>
              </a:endParaRP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 sz="3400">
                <a:latin typeface="Times New Roman" pitchFamily="18" charset="0"/>
              </a:endParaRPr>
            </a:p>
          </p:txBody>
        </p:sp>
        <p:sp>
          <p:nvSpPr>
            <p:cNvPr id="102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 sz="3400">
                <a:latin typeface="Times New Roman" pitchFamily="18" charset="0"/>
              </a:endParaRPr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8016" tIns="64008" rIns="128016" bIns="64008"/>
            <a:lstStyle/>
            <a:p>
              <a:pPr defTabSz="1279525"/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639763"/>
            <a:ext cx="115220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773363"/>
            <a:ext cx="11522075" cy="544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b" anchorCtr="0" compatLnSpc="1">
            <a:prstTxWarp prst="textNoShape">
              <a:avLst/>
            </a:prstTxWarp>
          </a:bodyPr>
          <a:lstStyle>
            <a:lvl1pPr defTabSz="1279525">
              <a:defRPr sz="1700"/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2pPr>
      <a:lvl3pPr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3pPr>
      <a:lvl4pPr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4pPr>
      <a:lvl5pPr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5pPr>
      <a:lvl6pPr marL="457200"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6pPr>
      <a:lvl7pPr marL="914400"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7pPr>
      <a:lvl8pPr marL="1371600"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8pPr>
      <a:lvl9pPr marL="1828800" algn="l" defTabSz="1279525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Arial" charset="0"/>
        </a:defRPr>
      </a:lvl9pPr>
    </p:titleStyle>
    <p:bodyStyle>
      <a:lvl1pPr marL="479425" indent="-479425" algn="l" defTabSz="1279525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3900">
          <a:solidFill>
            <a:schemeClr val="tx1"/>
          </a:solidFill>
          <a:latin typeface="+mn-lt"/>
        </a:defRPr>
      </a:lvl2pPr>
      <a:lvl3pPr marL="1600200" indent="-320675" algn="l" defTabSz="1279525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3400">
          <a:solidFill>
            <a:schemeClr val="tx1"/>
          </a:solidFill>
          <a:latin typeface="+mn-lt"/>
        </a:defRPr>
      </a:lvl3pPr>
      <a:lvl4pPr marL="2239963" indent="-319088" algn="l" defTabSz="1279525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4pPr>
      <a:lvl5pPr marL="2879725" indent="-319088" algn="l" defTabSz="12795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8900" y="2560638"/>
            <a:ext cx="9759975" cy="3094037"/>
          </a:xfrm>
        </p:spPr>
        <p:txBody>
          <a:bodyPr/>
          <a:lstStyle/>
          <a:p>
            <a:r>
              <a:rPr lang="ru-RU" sz="8000" dirty="0" smtClean="0"/>
              <a:t>         Внимание! Электрический ток!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57132" y="5973763"/>
            <a:ext cx="12331743" cy="2454275"/>
          </a:xfrm>
        </p:spPr>
        <p:txBody>
          <a:bodyPr/>
          <a:lstStyle/>
          <a:p>
            <a:pPr algn="ctr"/>
            <a:r>
              <a:rPr lang="ru-RU" sz="3600" dirty="0" smtClean="0"/>
              <a:t>Классный час </a:t>
            </a:r>
          </a:p>
          <a:p>
            <a:pPr algn="ctr"/>
            <a:r>
              <a:rPr lang="ru-RU" sz="3600" dirty="0" smtClean="0"/>
              <a:t>для учащихся 10-11 класса</a:t>
            </a:r>
          </a:p>
          <a:p>
            <a:pPr algn="ctr"/>
            <a:r>
              <a:rPr lang="ru-RU" sz="3600" dirty="0" smtClean="0"/>
              <a:t>Подготовила: учитель физики Кощеева Л.Ю.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477" y="612412"/>
            <a:ext cx="7198677" cy="7198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8544" y="7086600"/>
            <a:ext cx="1104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«ОСТОРОЖНО ЭЛЕКТРИЧЕСКОЕ НАПРЯЖЕНИЕ»</a:t>
            </a:r>
          </a:p>
          <a:p>
            <a:pPr algn="just"/>
            <a:r>
              <a:rPr lang="ru-RU" sz="2000" b="1" dirty="0" smtClean="0"/>
              <a:t>   Предназначен для предупреждения об опасности поражения электрическим током.</a:t>
            </a:r>
          </a:p>
          <a:p>
            <a:pPr algn="just"/>
            <a:r>
              <a:rPr lang="ru-RU" sz="2000" b="1" dirty="0" smtClean="0"/>
              <a:t>Укрепляется на внешней стороне входных дверей РУ; наружных дверей камер выключателей и трансформаторов; ограждений токоведущих частей, расположенных в производственных помещениях; дверей щитов и сборок.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8420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500314"/>
            <a:ext cx="8161020" cy="4253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8544" y="7086600"/>
            <a:ext cx="1104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«НЕ ВЛЕЗАЙ, УБЬЕТ!»</a:t>
            </a:r>
          </a:p>
          <a:p>
            <a:pPr algn="just"/>
            <a:r>
              <a:rPr lang="ru-RU" sz="2000" b="1" dirty="0" smtClean="0"/>
              <a:t>   Предназначен для предупреждения об опасности поражения электрическим током.</a:t>
            </a:r>
          </a:p>
        </p:txBody>
      </p:sp>
    </p:spTree>
    <p:extLst>
      <p:ext uri="{BB962C8B-B14F-4D97-AF65-F5344CB8AC3E}">
        <p14:creationId xmlns="" xmlns:p14="http://schemas.microsoft.com/office/powerpoint/2010/main" val="30300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izteh.ru/upload/information_system_18/9/5/0/item_950/information_items_9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8544" y="7086600"/>
            <a:ext cx="11049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«СТОЙ НАПРЯЖЕНИЕ»</a:t>
            </a:r>
          </a:p>
          <a:p>
            <a:pPr algn="just"/>
            <a:r>
              <a:rPr lang="ru-RU" sz="2000" b="1" dirty="0" smtClean="0"/>
              <a:t>   Предназначен для предупреждения об опасности поражения электрическим током.</a:t>
            </a:r>
          </a:p>
        </p:txBody>
      </p:sp>
    </p:spTree>
    <p:extLst>
      <p:ext uri="{BB962C8B-B14F-4D97-AF65-F5344CB8AC3E}">
        <p14:creationId xmlns="" xmlns:p14="http://schemas.microsoft.com/office/powerpoint/2010/main" val="21901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27038" y="1173163"/>
            <a:ext cx="12053887" cy="1920875"/>
          </a:xfrm>
        </p:spPr>
        <p:txBody>
          <a:bodyPr/>
          <a:lstStyle/>
          <a:p>
            <a:r>
              <a:rPr lang="ru-RU" sz="2200" b="1">
                <a:solidFill>
                  <a:schemeClr val="bg1"/>
                </a:solidFill>
              </a:rPr>
              <a:t>Желаем всем обходиться в быту и на работе без электротравм. </a:t>
            </a:r>
            <a:br>
              <a:rPr lang="ru-RU" sz="2200" b="1">
                <a:solidFill>
                  <a:schemeClr val="bg1"/>
                </a:solidFill>
              </a:rPr>
            </a:br>
            <a:r>
              <a:rPr lang="ru-RU" sz="2200" b="1">
                <a:solidFill>
                  <a:schemeClr val="bg1"/>
                </a:solidFill>
              </a:rPr>
              <a:t>Берегите свою жизнь. </a:t>
            </a:r>
            <a:br>
              <a:rPr lang="ru-RU" sz="2200" b="1">
                <a:solidFill>
                  <a:schemeClr val="bg1"/>
                </a:solidFill>
              </a:rPr>
            </a:br>
            <a:r>
              <a:rPr lang="ru-RU" sz="2200" b="1">
                <a:solidFill>
                  <a:schemeClr val="bg1"/>
                </a:solidFill>
              </a:rPr>
              <a:t>Будьте осторожны! </a:t>
            </a:r>
            <a:br>
              <a:rPr lang="ru-RU" sz="2200" b="1">
                <a:solidFill>
                  <a:schemeClr val="bg1"/>
                </a:solidFill>
              </a:rPr>
            </a:br>
            <a:r>
              <a:rPr lang="ru-RU" sz="2200" b="1">
                <a:solidFill>
                  <a:schemeClr val="bg1"/>
                </a:solidFill>
              </a:rPr>
              <a:t>Будьте счастливы!</a:t>
            </a:r>
            <a:br>
              <a:rPr lang="ru-RU" sz="2200" b="1">
                <a:solidFill>
                  <a:schemeClr val="bg1"/>
                </a:solidFill>
              </a:rPr>
            </a:br>
            <a:endParaRPr lang="ru-RU" sz="39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39763" y="612412"/>
            <a:ext cx="11522075" cy="148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>
            <a:lvl1pPr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2pPr>
            <a:lvl3pPr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3pPr>
            <a:lvl4pPr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4pPr>
            <a:lvl5pPr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5pPr>
            <a:lvl6pPr marL="457200"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6pPr>
            <a:lvl7pPr marL="914400"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7pPr>
            <a:lvl8pPr marL="1371600"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8pPr>
            <a:lvl9pPr marL="1828800" algn="l" defTabSz="1279525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3900" b="1" dirty="0" smtClean="0">
                <a:solidFill>
                  <a:srgbClr val="FF3300"/>
                </a:solidFill>
              </a:rPr>
              <a:t>Первая помощь пострадавшему от электрического тока</a:t>
            </a:r>
            <a:r>
              <a:rPr lang="ru-RU" sz="3900" dirty="0" smtClean="0"/>
              <a:t>  </a:t>
            </a:r>
            <a:endParaRPr lang="ru-RU" sz="39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27150" y="2100262"/>
            <a:ext cx="1044098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/>
          <a:p>
            <a:pPr algn="ctr" defTabSz="1279525"/>
            <a:r>
              <a:rPr lang="ru-RU" b="1"/>
              <a:t>ПРАВИЛА ПЕРЕМЕЩЕНИЯ В ЗОНЕ "ШАГОВОГО" НАПРЯЖЕНИЯ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934200" y="2786062"/>
            <a:ext cx="5270500" cy="448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/>
          <a:p>
            <a:pPr defTabSz="1279525"/>
            <a:r>
              <a:rPr lang="ru-RU" sz="2200"/>
              <a:t>В РАДИУСЕ 8 МЕТРОВ ОТ МЕСТА </a:t>
            </a:r>
            <a:br>
              <a:rPr lang="ru-RU" sz="2200"/>
            </a:br>
            <a:r>
              <a:rPr lang="ru-RU" sz="2200"/>
              <a:t>КАСАНИЯ ЗЕМЛИ ЭЛЕКТРИЧЕСКИМ </a:t>
            </a:r>
            <a:br>
              <a:rPr lang="ru-RU" sz="2200"/>
            </a:br>
            <a:r>
              <a:rPr lang="ru-RU" sz="2200"/>
              <a:t>ПРОВОДОМ МОЖНО ПОПАСТЬ ПОД</a:t>
            </a:r>
            <a:br>
              <a:rPr lang="ru-RU" sz="2200"/>
            </a:br>
            <a:r>
              <a:rPr lang="ru-RU" sz="2200"/>
              <a:t>“ШАГОВОЕ” НАПРЯЖЕНИЕ.</a:t>
            </a:r>
          </a:p>
          <a:p>
            <a:pPr defTabSz="1279525"/>
            <a:r>
              <a:rPr lang="ru-RU" sz="2200"/>
              <a:t>ПЕРЕДВИГАТЬСЯ  В ЗОНЕ</a:t>
            </a:r>
            <a:br>
              <a:rPr lang="ru-RU" sz="2200"/>
            </a:br>
            <a:r>
              <a:rPr lang="ru-RU" sz="2200"/>
              <a:t>“ШАГОВОГО” НАПРЯЖЕНИЯ </a:t>
            </a:r>
            <a:br>
              <a:rPr lang="ru-RU" sz="2200"/>
            </a:br>
            <a:r>
              <a:rPr lang="ru-RU" sz="2200"/>
              <a:t>СЛЕДУЕТ В ДИЭЛЕКТРИЧЕСКИХ</a:t>
            </a:r>
            <a:br>
              <a:rPr lang="ru-RU" sz="2200"/>
            </a:br>
            <a:r>
              <a:rPr lang="ru-RU" sz="2200"/>
              <a:t>БОТАХ ИЛИ ГАЛОШАХ</a:t>
            </a:r>
            <a:br>
              <a:rPr lang="ru-RU" sz="2200"/>
            </a:br>
            <a:r>
              <a:rPr lang="ru-RU" sz="2200"/>
              <a:t>ЛИБО “ГУСИНЫМ ШАГОМ” - </a:t>
            </a:r>
            <a:br>
              <a:rPr lang="ru-RU" sz="2200"/>
            </a:br>
            <a:r>
              <a:rPr lang="ru-RU" sz="2200"/>
              <a:t>ПЯТКА ШАГАЮЩЕЙ НОГИ, </a:t>
            </a:r>
            <a:br>
              <a:rPr lang="ru-RU" sz="2200"/>
            </a:br>
            <a:r>
              <a:rPr lang="ru-RU" sz="2200"/>
              <a:t>НЕ ОТРЫВАЯСЬ ОТ ЗЕМЛИ, </a:t>
            </a:r>
            <a:br>
              <a:rPr lang="ru-RU" sz="2200"/>
            </a:br>
            <a:r>
              <a:rPr lang="ru-RU" sz="2200"/>
              <a:t>ПРИСТАВЛЯЕТСЯ К НОСКУ </a:t>
            </a:r>
            <a:br>
              <a:rPr lang="ru-RU" sz="2200"/>
            </a:br>
            <a:r>
              <a:rPr lang="ru-RU" sz="2200"/>
              <a:t>ДРУГОЙ НОГИ.</a:t>
            </a:r>
          </a:p>
        </p:txBody>
      </p:sp>
      <p:pic>
        <p:nvPicPr>
          <p:cNvPr id="8" name="Picture 6" descr="Image4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2525712"/>
            <a:ext cx="5761038" cy="4852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89025" y="7416800"/>
            <a:ext cx="47466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/>
          <a:p>
            <a:pPr algn="ctr" defTabSz="1279525"/>
            <a:r>
              <a:rPr lang="ru-RU" b="1">
                <a:solidFill>
                  <a:srgbClr val="FF3300"/>
                </a:solidFill>
              </a:rPr>
              <a:t>НЕЛЬЗЯ!</a:t>
            </a:r>
            <a:r>
              <a:rPr lang="ru-RU">
                <a:solidFill>
                  <a:srgbClr val="FF3300"/>
                </a:solidFill>
              </a:rPr>
              <a:t> </a:t>
            </a:r>
          </a:p>
          <a:p>
            <a:pPr algn="ctr" defTabSz="1279525"/>
            <a:r>
              <a:rPr lang="ru-RU" b="1">
                <a:solidFill>
                  <a:srgbClr val="FF3300"/>
                </a:solidFill>
              </a:rPr>
              <a:t>ОТРЫВАТЬ ПОДОШВЫ</a:t>
            </a:r>
            <a:br>
              <a:rPr lang="ru-RU" b="1">
                <a:solidFill>
                  <a:srgbClr val="FF3300"/>
                </a:solidFill>
              </a:rPr>
            </a:br>
            <a:r>
              <a:rPr lang="ru-RU" b="1">
                <a:solidFill>
                  <a:srgbClr val="FF3300"/>
                </a:solidFill>
              </a:rPr>
              <a:t>ОТ ПОВЕРХНОСТИ ЗЕМЛИ</a:t>
            </a:r>
            <a:br>
              <a:rPr lang="ru-RU" b="1">
                <a:solidFill>
                  <a:srgbClr val="FF3300"/>
                </a:solidFill>
              </a:rPr>
            </a:br>
            <a:r>
              <a:rPr lang="ru-RU" b="1">
                <a:solidFill>
                  <a:srgbClr val="FF3300"/>
                </a:solidFill>
              </a:rPr>
              <a:t>И ДЕЛАТЬ ШИРОКИЕ ШАГИ.</a:t>
            </a:r>
            <a:endParaRPr lang="ru-RU">
              <a:solidFill>
                <a:srgbClr val="FF3300"/>
              </a:solidFill>
            </a:endParaRPr>
          </a:p>
          <a:p>
            <a:pPr algn="ctr" defTabSz="1279525" eaLnBrk="0" hangingPunct="0"/>
            <a:endParaRPr lang="ru-RU">
              <a:solidFill>
                <a:srgbClr val="FF3300"/>
              </a:solidFill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466013" y="7586662"/>
            <a:ext cx="4249737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/>
          <a:p>
            <a:pPr algn="ctr" defTabSz="1279525"/>
            <a:r>
              <a:rPr lang="ru-RU" b="1">
                <a:solidFill>
                  <a:srgbClr val="FF3300"/>
                </a:solidFill>
              </a:rPr>
              <a:t>НЕЛЬЗЯ!</a:t>
            </a:r>
            <a:r>
              <a:rPr lang="ru-RU">
                <a:solidFill>
                  <a:srgbClr val="FF3300"/>
                </a:solidFill>
              </a:rPr>
              <a:t> </a:t>
            </a:r>
          </a:p>
          <a:p>
            <a:pPr algn="ctr" defTabSz="1279525"/>
            <a:r>
              <a:rPr lang="ru-RU" b="1">
                <a:solidFill>
                  <a:srgbClr val="FF3300"/>
                </a:solidFill>
              </a:rPr>
              <a:t>ПРИБЛИЖАТЬСЯ БЕГОМ</a:t>
            </a:r>
            <a:br>
              <a:rPr lang="ru-RU" b="1">
                <a:solidFill>
                  <a:srgbClr val="FF3300"/>
                </a:solidFill>
              </a:rPr>
            </a:br>
            <a:r>
              <a:rPr lang="ru-RU" b="1">
                <a:solidFill>
                  <a:srgbClr val="FF3300"/>
                </a:solidFill>
              </a:rPr>
              <a:t>К ЛЕЖАЩЕМУ ПРОВОДУ.</a:t>
            </a:r>
            <a:endParaRPr lang="ru-RU">
              <a:solidFill>
                <a:srgbClr val="FF3300"/>
              </a:solidFill>
            </a:endParaRPr>
          </a:p>
          <a:p>
            <a:pPr algn="ctr" defTabSz="1279525" eaLnBrk="0" hangingPunct="0"/>
            <a:endParaRPr lang="ru-RU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47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279525" y="5292725"/>
            <a:ext cx="8321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sz="2000"/>
              <a:t> 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387475" y="6284913"/>
            <a:ext cx="99202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sz="2000"/>
              <a:t>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960438" y="2426205"/>
            <a:ext cx="4906962" cy="5207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sz="2200" dirty="0">
                <a:latin typeface="Arial Unicode MS" pitchFamily="34" charset="-128"/>
              </a:rPr>
              <a:t>    </a:t>
            </a:r>
            <a:r>
              <a:rPr lang="ru-RU" sz="3000" dirty="0"/>
              <a:t>Главные причины несчастных случаев с детьми на энергетических объектах - это шалость и озорство вблизи линий электропередач и подстанций, прикосновение к оборванным проводам, оголенным токоведущим </a:t>
            </a:r>
            <a:r>
              <a:rPr lang="ru-RU" sz="3000" dirty="0" smtClean="0"/>
              <a:t>частям.</a:t>
            </a:r>
            <a:endParaRPr lang="ru-RU" sz="3000" dirty="0"/>
          </a:p>
        </p:txBody>
      </p:sp>
      <p:pic>
        <p:nvPicPr>
          <p:cNvPr id="61446" name="Picture 6" descr="Плакат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60638"/>
            <a:ext cx="5129213" cy="5013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1279525" y="5292725"/>
            <a:ext cx="8321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sz="2000"/>
              <a:t> 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387475" y="6284913"/>
            <a:ext cx="99202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sz="2000"/>
              <a:t> 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6080125" y="1854506"/>
            <a:ext cx="5654675" cy="7054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dirty="0"/>
              <a:t>   Категорически запрещается влезать на опоры воздушных линий  электропередач, </a:t>
            </a:r>
          </a:p>
          <a:p>
            <a:pPr defTabSz="1279525"/>
            <a:r>
              <a:rPr lang="ru-RU" dirty="0"/>
              <a:t>на крыши вагонов, домов и строений, где близко проходят электрические провода, </a:t>
            </a:r>
          </a:p>
          <a:p>
            <a:pPr defTabSz="1279525"/>
            <a:r>
              <a:rPr lang="ru-RU" dirty="0"/>
              <a:t>разбивать лампы, изоляторы, запускать </a:t>
            </a:r>
            <a:r>
              <a:rPr lang="ru-RU" dirty="0" smtClean="0"/>
              <a:t>воздушного </a:t>
            </a:r>
            <a:r>
              <a:rPr lang="ru-RU" dirty="0"/>
              <a:t>змея вблизи </a:t>
            </a:r>
            <a:r>
              <a:rPr lang="ru-RU" dirty="0" smtClean="0"/>
              <a:t>воздушных линий электропередач, </a:t>
            </a:r>
            <a:endParaRPr lang="ru-RU" dirty="0"/>
          </a:p>
          <a:p>
            <a:pPr defTabSz="1279525"/>
            <a:r>
              <a:rPr lang="ru-RU" dirty="0"/>
              <a:t>играть под воздушными линиями, </a:t>
            </a:r>
          </a:p>
          <a:p>
            <a:pPr defTabSz="1279525"/>
            <a:r>
              <a:rPr lang="ru-RU" dirty="0"/>
              <a:t>а также проникать в трансформаторные подстанции или за ограду электрических подстанций и трансформаторов, открывать дверцы распределительных щитов и других электрических устройств в подъездах, подвалах, на чердаках.</a:t>
            </a:r>
          </a:p>
        </p:txBody>
      </p:sp>
      <p:pic>
        <p:nvPicPr>
          <p:cNvPr id="634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5" y="2239963"/>
            <a:ext cx="4805363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279525" y="5292725"/>
            <a:ext cx="8321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sz="2000"/>
              <a:t> 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387475" y="6284913"/>
            <a:ext cx="99202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sz="2000"/>
              <a:t> 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639763" y="2900718"/>
            <a:ext cx="7040562" cy="4745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defTabSz="1279525"/>
            <a:r>
              <a:rPr lang="ru-RU" dirty="0"/>
              <a:t>Необходимо знать, что смертельно опасно не только касаться, но и подходить </a:t>
            </a:r>
          </a:p>
          <a:p>
            <a:pPr defTabSz="1279525"/>
            <a:r>
              <a:rPr lang="ru-RU" u="sng" dirty="0"/>
              <a:t>ближе  8 метров</a:t>
            </a:r>
            <a:r>
              <a:rPr lang="ru-RU" dirty="0"/>
              <a:t> к лежащему на земле оборванному проводу линии электропередачи.</a:t>
            </a:r>
          </a:p>
          <a:p>
            <a:pPr defTabSz="1279525"/>
            <a:r>
              <a:rPr lang="ru-RU" dirty="0"/>
              <a:t>Обнаружив оборванные или провисшие провода воздушной линии, следует организовать охрану места повреждения, предупредить всех об опасности приближения и немедленно сообщить о замеченном повреждении </a:t>
            </a:r>
            <a:r>
              <a:rPr lang="ru-RU" dirty="0" smtClean="0"/>
              <a:t>взрослым или позвонить 112.</a:t>
            </a:r>
            <a:endParaRPr lang="ru-RU" dirty="0"/>
          </a:p>
        </p:txBody>
      </p:sp>
      <p:pic>
        <p:nvPicPr>
          <p:cNvPr id="64518" name="Picture 6" descr="Плакат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2239963"/>
            <a:ext cx="4378325" cy="6543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38800" y="1009263"/>
            <a:ext cx="7162800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39763" defTabSz="1279525"/>
            <a:r>
              <a:rPr lang="ru-RU" sz="2300" b="1" dirty="0"/>
              <a:t>Нельзя</a:t>
            </a:r>
            <a:r>
              <a:rPr lang="ru-RU" sz="2300" dirty="0"/>
              <a:t> включать в сеть и пользоваться на открытом воздухе стиральными машинами, </a:t>
            </a:r>
            <a:r>
              <a:rPr lang="ru-RU" sz="2300" dirty="0" err="1"/>
              <a:t>радиоприемниками</a:t>
            </a:r>
            <a:r>
              <a:rPr lang="ru-RU" sz="2300" dirty="0"/>
              <a:t>, магнитофонами и другими электроприборами, т.к. земля - хороший проводник электричества, и при каких - либо неисправностях прибора человек может оказаться под действием электрического тока.</a:t>
            </a:r>
          </a:p>
          <a:p>
            <a:pPr indent="639763" defTabSz="1279525"/>
            <a:r>
              <a:rPr lang="ru-RU" sz="2300" b="1" dirty="0"/>
              <a:t>Не разрешается</a:t>
            </a:r>
            <a:r>
              <a:rPr lang="ru-RU" sz="2300" dirty="0"/>
              <a:t> применять электрические провода всех видов, а также проволоку вместо </a:t>
            </a:r>
            <a:r>
              <a:rPr lang="ru-RU" sz="2300" dirty="0" err="1"/>
              <a:t>веревки</a:t>
            </a:r>
            <a:r>
              <a:rPr lang="ru-RU" sz="2300" dirty="0"/>
              <a:t> для сушки белья, т.к. на провод или проволоку может случайно попасть напряжение (например, от неисправностей воздушной линии).</a:t>
            </a:r>
          </a:p>
          <a:p>
            <a:pPr indent="639763" defTabSz="1279525"/>
            <a:r>
              <a:rPr lang="ru-RU" sz="2300" b="1" dirty="0"/>
              <a:t>Нельзя</a:t>
            </a:r>
            <a:r>
              <a:rPr lang="ru-RU" sz="2300" dirty="0"/>
              <a:t> что-либо вешать на электропроводку, закрашивать и забеливать шнуры и провода, заклеивать проводку бумагой, обоями, закреплять провода гвоздями  - это может привести к нарушению изоляции проводов и поражению электрическим током.</a:t>
            </a:r>
          </a:p>
          <a:p>
            <a:pPr indent="639763" defTabSz="1279525"/>
            <a:r>
              <a:rPr lang="ru-RU" sz="2300" b="1" dirty="0"/>
              <a:t>Нельзя</a:t>
            </a:r>
            <a:r>
              <a:rPr lang="ru-RU" sz="2300" dirty="0"/>
              <a:t> пользоваться электрическим прибором, если повреждена, оголена изоляция электрического шнура или электропроводки.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77" y="1062990"/>
            <a:ext cx="4659313" cy="727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8262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725" y="1047750"/>
            <a:ext cx="7254875" cy="816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 anchor="ctr">
            <a:spAutoFit/>
          </a:bodyPr>
          <a:lstStyle/>
          <a:p>
            <a:pPr indent="639763" defTabSz="1279525"/>
            <a:r>
              <a:rPr lang="ru-RU" sz="2200" b="1" dirty="0"/>
              <a:t>Нельзя</a:t>
            </a:r>
            <a:r>
              <a:rPr lang="ru-RU" sz="2200" dirty="0"/>
              <a:t> пользоваться выключателями, штепсельными розетками, вилками, кнопками звонков с разбитыми крышками.</a:t>
            </a:r>
          </a:p>
          <a:p>
            <a:pPr indent="639763" defTabSz="1279525"/>
            <a:r>
              <a:rPr lang="ru-RU" sz="2200" b="1" dirty="0"/>
              <a:t>Во всех случаях категорически запрещается</a:t>
            </a:r>
            <a:r>
              <a:rPr lang="ru-RU" sz="2200" dirty="0"/>
              <a:t> производить под напряжением какие-либо работы: замену электроламп, ремонт выключателей, розеток, звонков, электроплиток, электропроводки и электроприборов.</a:t>
            </a:r>
          </a:p>
          <a:p>
            <a:pPr indent="639763" defTabSz="1279525"/>
            <a:r>
              <a:rPr lang="ru-RU" sz="2200" b="1" dirty="0"/>
              <a:t>Не оставляйте без присмотра</a:t>
            </a:r>
            <a:r>
              <a:rPr lang="ru-RU" sz="2200" dirty="0"/>
              <a:t> </a:t>
            </a:r>
            <a:r>
              <a:rPr lang="ru-RU" sz="2200" dirty="0" err="1"/>
              <a:t>включенные</a:t>
            </a:r>
            <a:r>
              <a:rPr lang="ru-RU" sz="2200" dirty="0"/>
              <a:t> электронагревательные приборы, не устанавливайте их вблизи </a:t>
            </a:r>
            <a:r>
              <a:rPr lang="ru-RU" sz="2200" dirty="0" err="1"/>
              <a:t>легковоспламеняющих</a:t>
            </a:r>
            <a:r>
              <a:rPr lang="ru-RU" sz="2200" dirty="0"/>
              <a:t> предметов - столов, скатертей, штор, занавесок.</a:t>
            </a:r>
          </a:p>
          <a:p>
            <a:pPr indent="639763" defTabSz="1279525"/>
            <a:r>
              <a:rPr lang="ru-RU" sz="2200" b="1" dirty="0"/>
              <a:t>Опасно для жизни человека</a:t>
            </a:r>
            <a:r>
              <a:rPr lang="ru-RU" sz="2200" dirty="0"/>
              <a:t> переставлять холодильники, стиральные машины, торшеры, телевизоры без отключения их от сети.</a:t>
            </a:r>
          </a:p>
          <a:p>
            <a:pPr indent="639763" defTabSz="1279525"/>
            <a:r>
              <a:rPr lang="ru-RU" sz="2200" b="1" dirty="0"/>
              <a:t>Запрещается</a:t>
            </a:r>
            <a:r>
              <a:rPr lang="ru-RU" sz="2200" dirty="0"/>
              <a:t> использовать металлические детали отопительных систем для заземления металлических корпусов электрооборудования, т.к. в случае ремонта системы (или по другим причинам) часть батарей отопления может оказаться под напряжением.</a:t>
            </a:r>
          </a:p>
          <a:p>
            <a:pPr indent="639763" defTabSz="1279525"/>
            <a:r>
              <a:rPr lang="ru-RU" sz="2200" b="1" dirty="0"/>
              <a:t>Никогда не забывайте</a:t>
            </a:r>
            <a:r>
              <a:rPr lang="ru-RU" sz="2200" dirty="0"/>
              <a:t> об особой опасности  прикосновения к осветительной арматуре мокрыми руками.</a:t>
            </a:r>
          </a:p>
        </p:txBody>
      </p:sp>
      <p:pic>
        <p:nvPicPr>
          <p:cNvPr id="6" name="Picture 4" descr="Плакат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5" y="1387475"/>
            <a:ext cx="4800600" cy="7431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86265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1600201" y="1700214"/>
            <a:ext cx="10701338" cy="525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НЕ ПРИБЛИЖАЙСЯ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к </a:t>
            </a:r>
            <a:r>
              <a:rPr lang="ru-RU" sz="2800" dirty="0" smtClean="0"/>
              <a:t>оборванным </a:t>
            </a:r>
            <a:r>
              <a:rPr lang="ru-RU" sz="2800" dirty="0"/>
              <a:t>проводам ближе 8 метров</a:t>
            </a:r>
          </a:p>
          <a:p>
            <a:pPr eaLnBrk="1" hangingPunct="1"/>
            <a:endParaRPr lang="ru-RU" sz="2800" dirty="0"/>
          </a:p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НЕ ВЛЕЗАЙ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на опоры воздушных линий, крыши домов и строений, где по близости проходят электрические провода</a:t>
            </a:r>
          </a:p>
          <a:p>
            <a:pPr eaLnBrk="1" hangingPunct="1"/>
            <a:endParaRPr lang="ru-RU" sz="2800" dirty="0"/>
          </a:p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НЕ ИГРАЙ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под линиями электропередачи и </a:t>
            </a:r>
            <a:r>
              <a:rPr lang="ru-RU" sz="2800" b="1" dirty="0">
                <a:solidFill>
                  <a:srgbClr val="C00000"/>
                </a:solidFill>
              </a:rPr>
              <a:t>НЕ КИДАЙ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на провода проволоку и другие предметы</a:t>
            </a:r>
          </a:p>
          <a:p>
            <a:pPr eaLnBrk="1" hangingPunct="1"/>
            <a:endParaRPr lang="ru-RU" sz="2800" dirty="0"/>
          </a:p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НЕ ОТКРЫВАЙ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/>
              <a:t>дверцы распределительных щитов, силовых шкафов, двери трансформаторных подстанций</a:t>
            </a:r>
          </a:p>
          <a:p>
            <a:pPr eaLnBrk="1" hangingPunct="1"/>
            <a:endParaRPr lang="ru-RU" dirty="0" smtClean="0"/>
          </a:p>
          <a:p>
            <a:pPr eaLnBrk="1" hangingPunct="1"/>
            <a:r>
              <a:rPr lang="ru-RU" sz="2800" b="1" dirty="0">
                <a:solidFill>
                  <a:srgbClr val="C00000"/>
                </a:solidFill>
              </a:rPr>
              <a:t>НЕ </a:t>
            </a:r>
            <a:r>
              <a:rPr lang="ru-RU" sz="2800" b="1" dirty="0" smtClean="0">
                <a:solidFill>
                  <a:srgbClr val="C00000"/>
                </a:solidFill>
              </a:rPr>
              <a:t>ЛОВИ</a:t>
            </a:r>
            <a:r>
              <a:rPr lang="ru-RU" dirty="0" smtClean="0"/>
              <a:t> </a:t>
            </a:r>
            <a:r>
              <a:rPr lang="ru-RU" sz="2800" dirty="0" smtClean="0"/>
              <a:t>рыбу вблизи линий электропередач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18816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700089" y="1200151"/>
            <a:ext cx="11701462" cy="799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5400" dirty="0"/>
              <a:t>Если ты обнаружил </a:t>
            </a:r>
            <a:endParaRPr lang="ru-RU" sz="5400" dirty="0" smtClean="0"/>
          </a:p>
          <a:p>
            <a:pPr algn="ctr" eaLnBrk="1" hangingPunct="1"/>
            <a:r>
              <a:rPr lang="ru-RU" sz="5400" b="1" dirty="0" smtClean="0">
                <a:solidFill>
                  <a:srgbClr val="00B0F0"/>
                </a:solidFill>
              </a:rPr>
              <a:t>провисший</a:t>
            </a:r>
            <a:r>
              <a:rPr lang="ru-RU" sz="5400" dirty="0" smtClean="0"/>
              <a:t> </a:t>
            </a:r>
            <a:r>
              <a:rPr lang="ru-RU" sz="5400" dirty="0"/>
              <a:t>или </a:t>
            </a:r>
            <a:r>
              <a:rPr lang="ru-RU" sz="5400" b="1" dirty="0">
                <a:solidFill>
                  <a:srgbClr val="00B0F0"/>
                </a:solidFill>
              </a:rPr>
              <a:t>оборванный провод</a:t>
            </a:r>
            <a:r>
              <a:rPr lang="ru-RU" sz="5400" dirty="0"/>
              <a:t>, упавший на землю, </a:t>
            </a:r>
            <a:r>
              <a:rPr lang="ru-RU" sz="5400" b="1" dirty="0">
                <a:solidFill>
                  <a:srgbClr val="00B0F0"/>
                </a:solidFill>
              </a:rPr>
              <a:t>открытые двери </a:t>
            </a:r>
            <a:r>
              <a:rPr lang="ru-RU" sz="5400" dirty="0" smtClean="0"/>
              <a:t>электроустановок</a:t>
            </a:r>
            <a:r>
              <a:rPr lang="ru-RU" sz="5400" dirty="0"/>
              <a:t>, </a:t>
            </a:r>
            <a:r>
              <a:rPr lang="ru-RU" sz="5400" b="1" dirty="0">
                <a:solidFill>
                  <a:srgbClr val="00B0F0"/>
                </a:solidFill>
              </a:rPr>
              <a:t>поврежденные опоры</a:t>
            </a:r>
            <a:r>
              <a:rPr lang="ru-RU" sz="5400" dirty="0"/>
              <a:t>, немедленно сообщи об этом:</a:t>
            </a:r>
          </a:p>
          <a:p>
            <a:pPr algn="ctr" eaLnBrk="1" hangingPunct="1"/>
            <a:r>
              <a:rPr lang="ru-RU" sz="5400" dirty="0" smtClean="0"/>
              <a:t>по </a:t>
            </a:r>
            <a:r>
              <a:rPr lang="ru-RU" sz="5400" dirty="0"/>
              <a:t>телефону Службы спасения </a:t>
            </a:r>
            <a:r>
              <a:rPr lang="ru-RU" sz="5400" b="1" dirty="0">
                <a:solidFill>
                  <a:srgbClr val="FF0000"/>
                </a:solidFill>
              </a:rPr>
              <a:t>112</a:t>
            </a:r>
            <a:r>
              <a:rPr lang="ru-RU" sz="5400" dirty="0"/>
              <a:t>.</a:t>
            </a:r>
          </a:p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9367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700089" y="1200151"/>
            <a:ext cx="11701462" cy="51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8016" tIns="64008" rIns="128016" bIns="640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3483" y="6524444"/>
            <a:ext cx="11522075" cy="228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8016" tIns="64008" rIns="128016" bIns="64008">
            <a:spAutoFit/>
          </a:bodyPr>
          <a:lstStyle/>
          <a:p>
            <a:pPr defTabSz="1279525"/>
            <a:r>
              <a:rPr lang="ru-RU" sz="2800" dirty="0" smtClean="0"/>
              <a:t>Работники электрической подстанции на территории нашего поселка  </a:t>
            </a:r>
            <a:r>
              <a:rPr lang="ru-RU" sz="2800" dirty="0" smtClean="0"/>
              <a:t>регулярно </a:t>
            </a:r>
            <a:r>
              <a:rPr lang="ru-RU" sz="2800" dirty="0"/>
              <a:t>проводит проверку защиты </a:t>
            </a:r>
            <a:r>
              <a:rPr lang="ru-RU" sz="2800" dirty="0" err="1"/>
              <a:t>энергообъектов</a:t>
            </a:r>
            <a:r>
              <a:rPr lang="ru-RU" sz="2800" dirty="0"/>
              <a:t> от проникновения посторонних лиц, а также наличия знаков безопасности</a:t>
            </a:r>
            <a:r>
              <a:rPr lang="ru-RU" sz="2800" dirty="0" smtClean="0"/>
              <a:t>. Входить на территорию подстанции без разрешения нельзя.</a:t>
            </a:r>
            <a:endParaRPr lang="ru-RU" sz="2800" dirty="0"/>
          </a:p>
        </p:txBody>
      </p:sp>
      <p:pic>
        <p:nvPicPr>
          <p:cNvPr id="5" name="Picture 8" descr="IMG_9304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033" y="1436507"/>
            <a:ext cx="2986088" cy="2241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IMG_9330"/>
          <p:cNvPicPr>
            <a:picLocks noChangeAspect="1" noChangeArrowheads="1"/>
          </p:cNvPicPr>
          <p:nvPr/>
        </p:nvPicPr>
        <p:blipFill>
          <a:blip r:embed="rId4">
            <a:lum bright="6000" contrast="12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033" y="3784419"/>
            <a:ext cx="2986088" cy="23129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3" descr="Без имени-1копировани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21" y="1457144"/>
            <a:ext cx="6188075" cy="46402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44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496</TotalTime>
  <Words>619</Words>
  <Application>Microsoft Office PowerPoint</Application>
  <PresentationFormat>A3 (297x420 мм)</PresentationFormat>
  <Paragraphs>71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Пиксел</vt:lpstr>
      <vt:lpstr>         Внимание! Электрический ток!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Желаем всем обходиться в быту и на работе без электротравм.  Берегите свою жизнь.  Будьте осторожны!  Будьте счастливы!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86</cp:revision>
  <cp:lastPrinted>2012-11-15T05:30:42Z</cp:lastPrinted>
  <dcterms:created xsi:type="dcterms:W3CDTF">1601-01-01T00:00:00Z</dcterms:created>
  <dcterms:modified xsi:type="dcterms:W3CDTF">2019-11-20T17:42:49Z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