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72" r:id="rId9"/>
    <p:sldId id="269" r:id="rId10"/>
    <p:sldId id="270" r:id="rId11"/>
    <p:sldId id="262" r:id="rId12"/>
    <p:sldId id="263" r:id="rId13"/>
    <p:sldId id="264" r:id="rId14"/>
    <p:sldId id="265" r:id="rId15"/>
    <p:sldId id="267" r:id="rId16"/>
    <p:sldId id="273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я Куляскина" initials="МК" lastIdx="1" clrIdx="0">
    <p:extLst>
      <p:ext uri="{19B8F6BF-5375-455C-9EA6-DF929625EA0E}">
        <p15:presenceInfo xmlns:p15="http://schemas.microsoft.com/office/powerpoint/2012/main" xmlns="" userId="537a11ea4eae39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Диагностика уровня развития детей в течении года</a:t>
            </a:r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Начало года</c:v>
                </c:pt>
                <c:pt idx="1">
                  <c:v>Середина года</c:v>
                </c:pt>
                <c:pt idx="2">
                  <c:v>Конец года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1.4</c:v>
                </c:pt>
                <c:pt idx="1">
                  <c:v>2.5</c:v>
                </c:pt>
                <c:pt idx="2">
                  <c:v>4.4000000000000004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2E-45F5-87F0-3B4EC7A3F3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Начало года</c:v>
                </c:pt>
                <c:pt idx="1">
                  <c:v>Середина года</c:v>
                </c:pt>
                <c:pt idx="2">
                  <c:v>Конец года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1.7</c:v>
                </c:pt>
                <c:pt idx="1">
                  <c:v>2.9</c:v>
                </c:pt>
                <c:pt idx="2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12E-45F5-87F0-3B4EC7A3F3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Начало года</c:v>
                </c:pt>
                <c:pt idx="1">
                  <c:v>Середина года</c:v>
                </c:pt>
                <c:pt idx="2">
                  <c:v>Конец года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3.2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12E-45F5-87F0-3B4EC7A3F3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444096"/>
        <c:axId val="192300160"/>
      </c:barChart>
      <c:catAx>
        <c:axId val="13144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2300160"/>
        <c:crosses val="autoZero"/>
        <c:auto val="1"/>
        <c:lblAlgn val="ctr"/>
        <c:lblOffset val="100"/>
        <c:noMultiLvlLbl val="0"/>
      </c:catAx>
      <c:valAx>
        <c:axId val="192300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44409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D40982-6F2C-491C-AD30-0AEBFD2921E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5F4373-FB49-4F7B-BFA6-2233BBC7F7F9}">
      <dgm:prSet phldrT="[Текст]" custT="1"/>
      <dgm:spPr/>
      <dgm:t>
        <a:bodyPr/>
        <a:lstStyle/>
        <a:p>
          <a:r>
            <a:rPr lang="ru-RU" sz="2400" dirty="0"/>
            <a:t> Уровень развития творческих способностей детей</a:t>
          </a:r>
          <a:r>
            <a:rPr lang="ru-RU" sz="6400" dirty="0"/>
            <a:t> </a:t>
          </a:r>
        </a:p>
      </dgm:t>
    </dgm:pt>
    <dgm:pt modelId="{364DDE49-BF1A-4B41-953B-4FBAF00953AA}" type="parTrans" cxnId="{B6F8D001-F70D-4259-9F09-0D224555BD05}">
      <dgm:prSet/>
      <dgm:spPr/>
      <dgm:t>
        <a:bodyPr/>
        <a:lstStyle/>
        <a:p>
          <a:endParaRPr lang="ru-RU"/>
        </a:p>
      </dgm:t>
    </dgm:pt>
    <dgm:pt modelId="{7EB083BC-17D6-42C4-95B9-4B7422757E53}" type="sibTrans" cxnId="{B6F8D001-F70D-4259-9F09-0D224555BD05}">
      <dgm:prSet/>
      <dgm:spPr/>
      <dgm:t>
        <a:bodyPr/>
        <a:lstStyle/>
        <a:p>
          <a:endParaRPr lang="ru-RU"/>
        </a:p>
      </dgm:t>
    </dgm:pt>
    <dgm:pt modelId="{390D9324-83F4-471A-91DB-A7D0CCB5366A}">
      <dgm:prSet phldrT="[Текст]" custT="1"/>
      <dgm:spPr/>
      <dgm:t>
        <a:bodyPr/>
        <a:lstStyle/>
        <a:p>
          <a:r>
            <a:rPr lang="ru-RU" sz="2800" dirty="0"/>
            <a:t>Уровень развития навыков общения в группе</a:t>
          </a:r>
        </a:p>
      </dgm:t>
    </dgm:pt>
    <dgm:pt modelId="{2A1540B9-6929-48BD-A728-71195F6AF090}" type="parTrans" cxnId="{DB38C3FF-BD58-4BB5-8247-0B20AE691709}">
      <dgm:prSet/>
      <dgm:spPr/>
      <dgm:t>
        <a:bodyPr/>
        <a:lstStyle/>
        <a:p>
          <a:endParaRPr lang="ru-RU"/>
        </a:p>
      </dgm:t>
    </dgm:pt>
    <dgm:pt modelId="{AF10EC75-97FF-4627-87B9-D8CD98ED0E09}" type="sibTrans" cxnId="{DB38C3FF-BD58-4BB5-8247-0B20AE691709}">
      <dgm:prSet/>
      <dgm:spPr/>
      <dgm:t>
        <a:bodyPr/>
        <a:lstStyle/>
        <a:p>
          <a:endParaRPr lang="ru-RU"/>
        </a:p>
      </dgm:t>
    </dgm:pt>
    <dgm:pt modelId="{7F99396E-B351-448A-913B-96C190DED3B0}">
      <dgm:prSet phldrT="[Текст]" custT="1"/>
      <dgm:spPr/>
      <dgm:t>
        <a:bodyPr/>
        <a:lstStyle/>
        <a:p>
          <a:r>
            <a:rPr lang="ru-RU" sz="2800" dirty="0"/>
            <a:t>Уровень овладения детьми устного народного творчества</a:t>
          </a:r>
        </a:p>
      </dgm:t>
    </dgm:pt>
    <dgm:pt modelId="{E37FE563-93BC-4B5D-B3DF-9C519EA9BFE4}" type="parTrans" cxnId="{0756A9C3-B2EA-46DC-AFF3-C89963C601C9}">
      <dgm:prSet/>
      <dgm:spPr/>
      <dgm:t>
        <a:bodyPr/>
        <a:lstStyle/>
        <a:p>
          <a:endParaRPr lang="ru-RU"/>
        </a:p>
      </dgm:t>
    </dgm:pt>
    <dgm:pt modelId="{4E414757-BA3D-4035-8DBD-E440F796D720}" type="sibTrans" cxnId="{0756A9C3-B2EA-46DC-AFF3-C89963C601C9}">
      <dgm:prSet/>
      <dgm:spPr/>
      <dgm:t>
        <a:bodyPr/>
        <a:lstStyle/>
        <a:p>
          <a:endParaRPr lang="ru-RU"/>
        </a:p>
      </dgm:t>
    </dgm:pt>
    <dgm:pt modelId="{98D106E7-75B1-4109-A9D6-E65679E30DAC}" type="pres">
      <dgm:prSet presAssocID="{CDD40982-6F2C-491C-AD30-0AEBFD2921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662A83-2F45-430E-9101-D8B6D07BB32E}" type="pres">
      <dgm:prSet presAssocID="{075F4373-FB49-4F7B-BFA6-2233BBC7F7F9}" presName="composite" presStyleCnt="0"/>
      <dgm:spPr/>
    </dgm:pt>
    <dgm:pt modelId="{C0A26721-DD36-431F-9179-41144462555C}" type="pres">
      <dgm:prSet presAssocID="{075F4373-FB49-4F7B-BFA6-2233BBC7F7F9}" presName="rect1" presStyleLbl="trAlignAcc1" presStyleIdx="0" presStyleCnt="3" custScaleX="175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70AAB5-32AD-4B6F-85AB-85082E2C995C}" type="pres">
      <dgm:prSet presAssocID="{075F4373-FB49-4F7B-BFA6-2233BBC7F7F9}" presName="rect2" presStyleLbl="fgImgPlace1" presStyleIdx="0" presStyleCnt="3" custLinFactX="-70085" custLinFactNeighborX="-100000" custLinFactNeighborY="8790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729510FA-0280-4188-B920-09AA70B7F263}" type="pres">
      <dgm:prSet presAssocID="{7EB083BC-17D6-42C4-95B9-4B7422757E53}" presName="sibTrans" presStyleCnt="0"/>
      <dgm:spPr/>
    </dgm:pt>
    <dgm:pt modelId="{41858A54-D7E4-450F-80F7-6EAC872D76D0}" type="pres">
      <dgm:prSet presAssocID="{390D9324-83F4-471A-91DB-A7D0CCB5366A}" presName="composite" presStyleCnt="0"/>
      <dgm:spPr/>
    </dgm:pt>
    <dgm:pt modelId="{0DEF6826-792F-4467-9A17-2CDBA9C44CB7}" type="pres">
      <dgm:prSet presAssocID="{390D9324-83F4-471A-91DB-A7D0CCB5366A}" presName="rect1" presStyleLbl="trAlignAcc1" presStyleIdx="1" presStyleCnt="3" custScaleX="167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E95F9-84FD-461D-88AA-B23F8E913344}" type="pres">
      <dgm:prSet presAssocID="{390D9324-83F4-471A-91DB-A7D0CCB5366A}" presName="rect2" presStyleLbl="fgImgPlace1" presStyleIdx="1" presStyleCnt="3" custLinFactX="-64811" custLinFactNeighborX="-100000" custLinFactNeighborY="703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CC0AA136-3E23-41EB-AF88-336B3EDDA2CB}" type="pres">
      <dgm:prSet presAssocID="{AF10EC75-97FF-4627-87B9-D8CD98ED0E09}" presName="sibTrans" presStyleCnt="0"/>
      <dgm:spPr/>
    </dgm:pt>
    <dgm:pt modelId="{7F2CC348-8627-4129-89FD-9B1C114CE95D}" type="pres">
      <dgm:prSet presAssocID="{7F99396E-B351-448A-913B-96C190DED3B0}" presName="composite" presStyleCnt="0"/>
      <dgm:spPr/>
    </dgm:pt>
    <dgm:pt modelId="{DEA8D689-3591-4B1F-8DA5-A6FDCE19DB51}" type="pres">
      <dgm:prSet presAssocID="{7F99396E-B351-448A-913B-96C190DED3B0}" presName="rect1" presStyleLbl="trAlignAcc1" presStyleIdx="2" presStyleCnt="3" custScaleX="157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CF5B0-6372-471E-B32C-7BD1E6A296D7}" type="pres">
      <dgm:prSet presAssocID="{7F99396E-B351-448A-913B-96C190DED3B0}" presName="rect2" presStyleLbl="fgImgPlace1" presStyleIdx="2" presStyleCnt="3" custLinFactX="-72441" custLinFactNeighborX="-100000" custLinFactNeighborY="1142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</dgm:ptLst>
  <dgm:cxnLst>
    <dgm:cxn modelId="{B7A87439-A83C-43A0-A8A7-AE6659181FDA}" type="presOf" srcId="{075F4373-FB49-4F7B-BFA6-2233BBC7F7F9}" destId="{C0A26721-DD36-431F-9179-41144462555C}" srcOrd="0" destOrd="0" presId="urn:microsoft.com/office/officeart/2008/layout/PictureStrips"/>
    <dgm:cxn modelId="{693374C1-18FA-41CE-A38B-F80BE1E6609D}" type="presOf" srcId="{CDD40982-6F2C-491C-AD30-0AEBFD2921E1}" destId="{98D106E7-75B1-4109-A9D6-E65679E30DAC}" srcOrd="0" destOrd="0" presId="urn:microsoft.com/office/officeart/2008/layout/PictureStrips"/>
    <dgm:cxn modelId="{D7B44C3A-5869-4443-A907-56EAC0C82400}" type="presOf" srcId="{390D9324-83F4-471A-91DB-A7D0CCB5366A}" destId="{0DEF6826-792F-4467-9A17-2CDBA9C44CB7}" srcOrd="0" destOrd="0" presId="urn:microsoft.com/office/officeart/2008/layout/PictureStrips"/>
    <dgm:cxn modelId="{DB38C3FF-BD58-4BB5-8247-0B20AE691709}" srcId="{CDD40982-6F2C-491C-AD30-0AEBFD2921E1}" destId="{390D9324-83F4-471A-91DB-A7D0CCB5366A}" srcOrd="1" destOrd="0" parTransId="{2A1540B9-6929-48BD-A728-71195F6AF090}" sibTransId="{AF10EC75-97FF-4627-87B9-D8CD98ED0E09}"/>
    <dgm:cxn modelId="{B6F8D001-F70D-4259-9F09-0D224555BD05}" srcId="{CDD40982-6F2C-491C-AD30-0AEBFD2921E1}" destId="{075F4373-FB49-4F7B-BFA6-2233BBC7F7F9}" srcOrd="0" destOrd="0" parTransId="{364DDE49-BF1A-4B41-953B-4FBAF00953AA}" sibTransId="{7EB083BC-17D6-42C4-95B9-4B7422757E53}"/>
    <dgm:cxn modelId="{0756A9C3-B2EA-46DC-AFF3-C89963C601C9}" srcId="{CDD40982-6F2C-491C-AD30-0AEBFD2921E1}" destId="{7F99396E-B351-448A-913B-96C190DED3B0}" srcOrd="2" destOrd="0" parTransId="{E37FE563-93BC-4B5D-B3DF-9C519EA9BFE4}" sibTransId="{4E414757-BA3D-4035-8DBD-E440F796D720}"/>
    <dgm:cxn modelId="{5CB1DA62-4FA0-4D44-A98A-12A3E53AD1B7}" type="presOf" srcId="{7F99396E-B351-448A-913B-96C190DED3B0}" destId="{DEA8D689-3591-4B1F-8DA5-A6FDCE19DB51}" srcOrd="0" destOrd="0" presId="urn:microsoft.com/office/officeart/2008/layout/PictureStrips"/>
    <dgm:cxn modelId="{FD26AC7A-A2A7-4BA9-8FCC-5AB755D86972}" type="presParOf" srcId="{98D106E7-75B1-4109-A9D6-E65679E30DAC}" destId="{5F662A83-2F45-430E-9101-D8B6D07BB32E}" srcOrd="0" destOrd="0" presId="urn:microsoft.com/office/officeart/2008/layout/PictureStrips"/>
    <dgm:cxn modelId="{1AD020E9-6C20-47C5-B55A-4786E8CCA0D6}" type="presParOf" srcId="{5F662A83-2F45-430E-9101-D8B6D07BB32E}" destId="{C0A26721-DD36-431F-9179-41144462555C}" srcOrd="0" destOrd="0" presId="urn:microsoft.com/office/officeart/2008/layout/PictureStrips"/>
    <dgm:cxn modelId="{60DED0A8-B210-4D34-963D-D223AC0D72D9}" type="presParOf" srcId="{5F662A83-2F45-430E-9101-D8B6D07BB32E}" destId="{1170AAB5-32AD-4B6F-85AB-85082E2C995C}" srcOrd="1" destOrd="0" presId="urn:microsoft.com/office/officeart/2008/layout/PictureStrips"/>
    <dgm:cxn modelId="{74264D88-7D26-49FE-ADD7-EC725AA76EF1}" type="presParOf" srcId="{98D106E7-75B1-4109-A9D6-E65679E30DAC}" destId="{729510FA-0280-4188-B920-09AA70B7F263}" srcOrd="1" destOrd="0" presId="urn:microsoft.com/office/officeart/2008/layout/PictureStrips"/>
    <dgm:cxn modelId="{7D55393B-C6FD-429C-B49A-32E112D7E3F4}" type="presParOf" srcId="{98D106E7-75B1-4109-A9D6-E65679E30DAC}" destId="{41858A54-D7E4-450F-80F7-6EAC872D76D0}" srcOrd="2" destOrd="0" presId="urn:microsoft.com/office/officeart/2008/layout/PictureStrips"/>
    <dgm:cxn modelId="{D79D4FBA-DA20-4249-A5B9-4DA456C30362}" type="presParOf" srcId="{41858A54-D7E4-450F-80F7-6EAC872D76D0}" destId="{0DEF6826-792F-4467-9A17-2CDBA9C44CB7}" srcOrd="0" destOrd="0" presId="urn:microsoft.com/office/officeart/2008/layout/PictureStrips"/>
    <dgm:cxn modelId="{5BB58C48-7EE7-4D50-B5AA-1AA0F39AB7CD}" type="presParOf" srcId="{41858A54-D7E4-450F-80F7-6EAC872D76D0}" destId="{C7EE95F9-84FD-461D-88AA-B23F8E913344}" srcOrd="1" destOrd="0" presId="urn:microsoft.com/office/officeart/2008/layout/PictureStrips"/>
    <dgm:cxn modelId="{546EA48D-BD6D-4948-A39A-DADAC1310DA6}" type="presParOf" srcId="{98D106E7-75B1-4109-A9D6-E65679E30DAC}" destId="{CC0AA136-3E23-41EB-AF88-336B3EDDA2CB}" srcOrd="3" destOrd="0" presId="urn:microsoft.com/office/officeart/2008/layout/PictureStrips"/>
    <dgm:cxn modelId="{0B3EBEBB-3827-40BE-8A85-95A3AED44973}" type="presParOf" srcId="{98D106E7-75B1-4109-A9D6-E65679E30DAC}" destId="{7F2CC348-8627-4129-89FD-9B1C114CE95D}" srcOrd="4" destOrd="0" presId="urn:microsoft.com/office/officeart/2008/layout/PictureStrips"/>
    <dgm:cxn modelId="{35C69A3A-AE0C-42D0-AEAB-A689A9C506D0}" type="presParOf" srcId="{7F2CC348-8627-4129-89FD-9B1C114CE95D}" destId="{DEA8D689-3591-4B1F-8DA5-A6FDCE19DB51}" srcOrd="0" destOrd="0" presId="urn:microsoft.com/office/officeart/2008/layout/PictureStrips"/>
    <dgm:cxn modelId="{C205B468-BF25-4CDB-A950-5058914D7603}" type="presParOf" srcId="{7F2CC348-8627-4129-89FD-9B1C114CE95D}" destId="{1AFCF5B0-6372-471E-B32C-7BD1E6A296D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26721-DD36-431F-9179-41144462555C}">
      <dsp:nvSpPr>
        <dsp:cNvPr id="0" name=""/>
        <dsp:cNvSpPr/>
      </dsp:nvSpPr>
      <dsp:spPr>
        <a:xfrm>
          <a:off x="1292002" y="225582"/>
          <a:ext cx="6663024" cy="118387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876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 Уровень развития творческих способностей детей</a:t>
          </a:r>
          <a:r>
            <a:rPr lang="ru-RU" sz="6400" kern="1200" dirty="0"/>
            <a:t> </a:t>
          </a:r>
        </a:p>
      </dsp:txBody>
      <dsp:txXfrm>
        <a:off x="1292002" y="225582"/>
        <a:ext cx="6663024" cy="1183872"/>
      </dsp:txXfrm>
    </dsp:sp>
    <dsp:sp modelId="{1170AAB5-32AD-4B6F-85AB-85082E2C995C}">
      <dsp:nvSpPr>
        <dsp:cNvPr id="0" name=""/>
        <dsp:cNvSpPr/>
      </dsp:nvSpPr>
      <dsp:spPr>
        <a:xfrm>
          <a:off x="1161956" y="163844"/>
          <a:ext cx="828710" cy="1243066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EF6826-792F-4467-9A17-2CDBA9C44CB7}">
      <dsp:nvSpPr>
        <dsp:cNvPr id="0" name=""/>
        <dsp:cNvSpPr/>
      </dsp:nvSpPr>
      <dsp:spPr>
        <a:xfrm>
          <a:off x="1454221" y="1715946"/>
          <a:ext cx="6338586" cy="118387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876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Уровень развития навыков общения в группе</a:t>
          </a:r>
        </a:p>
      </dsp:txBody>
      <dsp:txXfrm>
        <a:off x="1454221" y="1715946"/>
        <a:ext cx="6338586" cy="1183872"/>
      </dsp:txXfrm>
    </dsp:sp>
    <dsp:sp modelId="{C7EE95F9-84FD-461D-88AA-B23F8E913344}">
      <dsp:nvSpPr>
        <dsp:cNvPr id="0" name=""/>
        <dsp:cNvSpPr/>
      </dsp:nvSpPr>
      <dsp:spPr>
        <a:xfrm>
          <a:off x="1205662" y="1632355"/>
          <a:ext cx="828710" cy="124306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8D689-3591-4B1F-8DA5-A6FDCE19DB51}">
      <dsp:nvSpPr>
        <dsp:cNvPr id="0" name=""/>
        <dsp:cNvSpPr/>
      </dsp:nvSpPr>
      <dsp:spPr>
        <a:xfrm>
          <a:off x="1635344" y="3206310"/>
          <a:ext cx="5976340" cy="118387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876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Уровень овладения детьми устного народного творчества</a:t>
          </a:r>
        </a:p>
      </dsp:txBody>
      <dsp:txXfrm>
        <a:off x="1635344" y="3206310"/>
        <a:ext cx="5976340" cy="1183872"/>
      </dsp:txXfrm>
    </dsp:sp>
    <dsp:sp modelId="{1AFCF5B0-6372-471E-B32C-7BD1E6A296D7}">
      <dsp:nvSpPr>
        <dsp:cNvPr id="0" name=""/>
        <dsp:cNvSpPr/>
      </dsp:nvSpPr>
      <dsp:spPr>
        <a:xfrm>
          <a:off x="1142431" y="3177352"/>
          <a:ext cx="828710" cy="124306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7E4FC4-8DA9-4741-908D-1E41F4146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E26625F-EBB0-4B63-B7EE-19DDC5851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91A855-E73C-424F-8CD6-C57EE26C6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8778-8EFE-4F44-BE4D-28C3E8C1F7E7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92471F-1467-4D5C-96F4-FCE24C94B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28EC9C0-53E8-4955-AE60-3C7BCE21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AA59-4AAE-43FC-BFC0-5770BFFEB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63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7F147F-2EA9-4E41-BCF2-9FD45F84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B5692D3-989D-495A-860E-BF486FE60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68FD70-EC8C-467F-8808-8AF4829F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8778-8EFE-4F44-BE4D-28C3E8C1F7E7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95C529-2236-4207-AA2B-D6643CB83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D7042A7-050B-44ED-9EED-77B19E8A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AA59-4AAE-43FC-BFC0-5770BFFEB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0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4ECB7D5-1D82-463E-8AA1-13EAE6E2F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60236BE-9C3F-4899-8498-31502993D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0674A8-7916-49FD-9A59-984BCC71A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8778-8EFE-4F44-BE4D-28C3E8C1F7E7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A19761-E952-48A5-9CCD-CDCC2098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AADD12-807D-47CB-8AE7-67F14AD4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AA59-4AAE-43FC-BFC0-5770BFFEB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24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814457-0C14-47ED-A600-20800F6A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1EA050-1025-4974-B2AF-6AFE5C5DB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001E2B-1873-42C8-BB35-39B0210D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8778-8EFE-4F44-BE4D-28C3E8C1F7E7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23466B9-CF6F-46DE-9733-81DA7C81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8BAB38F-4344-48CA-80A1-9B1ECD6EF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AA59-4AAE-43FC-BFC0-5770BFFEB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8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8371E0-FA3F-43D2-AEF5-9060B9B2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45160D-8FB5-4ED9-AA88-B10F64ACD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29ACA2-2DD8-4EFE-9D9C-B75906F6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8778-8EFE-4F44-BE4D-28C3E8C1F7E7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220EFCA-7CCB-4F1D-AAFA-A9A63942A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151B25-8B00-4569-82E0-CA0F7065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AA59-4AAE-43FC-BFC0-5770BFFEB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95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CAE07E-B0EA-4648-BFAA-2075956B0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419F46-8106-488D-BFD9-9468E8939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009B819-65C8-4A9B-92AA-6AA97D6A9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7E5A9A8-3711-4B8B-BF57-F7BEF948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8778-8EFE-4F44-BE4D-28C3E8C1F7E7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6DEBFC3-238E-46C2-8EA0-17C15968B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CEC4ACB-F2AE-4C1F-AF2A-5AC7648B8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AA59-4AAE-43FC-BFC0-5770BFFEB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93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2AB3B9-1909-4897-A573-7560C2DC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208DB9D-9FD7-45A6-BCBF-B0DD0F2F8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D9E4B2E-E9DC-4146-94A2-09B58DE04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2484EAD-BAC7-4CC4-BE5E-3919D4773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777514A-C609-4796-8C01-642F5E3230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2944565-0EDE-4FC9-A4A1-9CEE392A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8778-8EFE-4F44-BE4D-28C3E8C1F7E7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C5CFDBA-952B-4F21-A4D3-36F69BE0E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CC90B9B-C36F-470F-A2D5-88F510C7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AA59-4AAE-43FC-BFC0-5770BFFEB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781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9AD8F4-D72C-4A4A-96B9-233B7A624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6D9CA2D-D510-4478-8933-89AB4AD4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8778-8EFE-4F44-BE4D-28C3E8C1F7E7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5B58B9B-F736-4A0B-867C-A01B79AA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6420512-D4A5-411A-90BE-94A699ED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AA59-4AAE-43FC-BFC0-5770BFFEB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00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1A54C82-7969-4021-8C96-BCA895EE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8778-8EFE-4F44-BE4D-28C3E8C1F7E7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1AA0AF-4B93-4CB8-AB98-7315C5F1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6C08FC5-7AB6-436E-9F2A-5871111B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AA59-4AAE-43FC-BFC0-5770BFFEB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BCBD06-D405-441C-8ED4-1136584F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7DF9C1-4293-44C0-91D6-20ABDD1B7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D34717A-815A-4471-A48E-AA2F08B66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9FBB921-522C-47B7-B83E-4595BF755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8778-8EFE-4F44-BE4D-28C3E8C1F7E7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787FCB2-85A7-4576-9BAD-F9174EFD2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B21AF0-CAD3-484E-9E25-B682EBC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AA59-4AAE-43FC-BFC0-5770BFFEB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70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6ECA42-B70E-4D4F-B400-FFFD6F8A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4467020-39FB-428C-A051-904E1DFEB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1537149-0EA4-423C-8244-59CA30E0C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4954DE4-1DE3-49C3-88DA-9A7ED3690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8778-8EFE-4F44-BE4D-28C3E8C1F7E7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4B2E8FA-671D-4527-979B-E4098E84A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0D1F6C-EBAE-4FD2-80B9-28AA17D4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AA59-4AAE-43FC-BFC0-5770BFFEB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92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C379A3-5100-4254-BCD0-253422F9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2BEAC2C-B702-4C57-B3BB-BD8539C91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1BAB455-4A2E-433C-8B36-BEEC0717D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98778-8EFE-4F44-BE4D-28C3E8C1F7E7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38EEA8-7F5A-40E3-B08E-137A2E52E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A64BB20-51DC-44A9-AB44-416C0EB40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EAA59-4AAE-43FC-BFC0-5770BFFEB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97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user/1022794/edit/avatar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hyperlink" Target="https://www.maam.ru/users/424445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AECCE15-2BB9-45EA-8EDA-8EF43ADD1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757C0A-4087-4E6F-A4DE-4D129E30D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8748" y="1391478"/>
            <a:ext cx="7156174" cy="1139687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воспитатель и этим горжусь!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29C89BB-34D7-42EB-8E8F-227C61537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764" y="3602038"/>
            <a:ext cx="6692349" cy="165576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Воспитатель первой квалификационной категории «МБДОУ детского сада комбинированного вида «Ягодка»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Педагогический стаж: 22 года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Образование: высшее педагогическое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9A1D3EE-F782-4BCF-86DC-66AC747FED31}"/>
              </a:ext>
            </a:extLst>
          </p:cNvPr>
          <p:cNvSpPr/>
          <p:nvPr/>
        </p:nvSpPr>
        <p:spPr>
          <a:xfrm>
            <a:off x="888399" y="320605"/>
            <a:ext cx="10283714" cy="101566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Кувакина</a:t>
            </a:r>
            <a:r>
              <a:rPr lang="ru-RU" sz="60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Татьяна</a:t>
            </a:r>
            <a:r>
              <a:rPr lang="ru-RU" sz="60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Николаевна</a:t>
            </a:r>
            <a:endParaRPr lang="ru-RU" sz="60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6" name="Picture 2" descr="C:\Users\www\Desktop\image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79" y="1471410"/>
            <a:ext cx="3149957" cy="4724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300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E8CF34B-D857-4161-A500-BC22D61E1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099"/>
            <a:ext cx="12192001" cy="693527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855335"/>
            <a:ext cx="10515600" cy="1687133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0 – 2 (низкий уровень)</a:t>
            </a:r>
          </a:p>
          <a:p>
            <a:r>
              <a:rPr lang="ru-RU" sz="3200" dirty="0">
                <a:solidFill>
                  <a:schemeClr val="tx1"/>
                </a:solidFill>
              </a:rPr>
              <a:t>2 – 4 (средний уровень)</a:t>
            </a:r>
          </a:p>
          <a:p>
            <a:r>
              <a:rPr lang="ru-RU" sz="3200" dirty="0">
                <a:solidFill>
                  <a:schemeClr val="tx1"/>
                </a:solidFill>
              </a:rPr>
              <a:t>4 – 6 (высокий уровень)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91954888"/>
              </p:ext>
            </p:extLst>
          </p:nvPr>
        </p:nvGraphicFramePr>
        <p:xfrm>
          <a:off x="1455313" y="371937"/>
          <a:ext cx="9247030" cy="4444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3004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E743BD-F0C9-493E-B180-B2680A7ED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8D9AEA-04D0-4DEE-ACE3-3CBAB65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6104"/>
            <a:ext cx="10515600" cy="105458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Чтобы всесторонне развивать своих подопечных, я сама должна быть творчески развита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B1FF41-1884-426E-AA8A-65409E8A1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07094"/>
            <a:ext cx="3006587" cy="400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A5F040B-CA88-48D1-990C-ED0E03E7F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1348409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BB6C9E-EBFB-4260-AD73-5CA94747B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14" y="3150704"/>
            <a:ext cx="4337879" cy="3253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5709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2F9C690-728E-4C7B-AC4A-8DA9F8E4C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FDBC67-BF4E-43DF-8541-7589E44A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3340"/>
            <a:ext cx="10515600" cy="114734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воспитатель – я актриса. Своим примером я показываю детям, что в каждом из них живет маленькая звездочка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6D3B24-E789-45DC-BCC1-58DBE3D3E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52" y="1832458"/>
            <a:ext cx="5645427" cy="42340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3F56FB2-530E-45F8-B755-6F9D21856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02" y="2080589"/>
            <a:ext cx="3175553" cy="42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09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8613D31-A96B-4D27-B98B-5E511E8C2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F0EED0-F45E-4580-84AC-2A4E355A2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499" y="365126"/>
            <a:ext cx="9280301" cy="2058585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 светят эти звездочки на наших утренниках, на радость родителям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9" y="2299771"/>
            <a:ext cx="5681031" cy="426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92" y="2608243"/>
            <a:ext cx="4491210" cy="3368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73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56DB870-3AE6-4164-B984-E5955D2F8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F1C222-B1B4-4136-96A8-C1A204EA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Я нахожусь в постоянной динамики. Участвую в различных педагогических конкурсах.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33" y="1725768"/>
            <a:ext cx="3601401" cy="4951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668" y="1725768"/>
            <a:ext cx="3353317" cy="47716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480CD7B-5CD6-4AD7-B6A8-CAF490B8F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90" y="1519238"/>
            <a:ext cx="3751193" cy="50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99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0A993C4-0E70-46D4-958F-EE3231588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8598AA-65DF-4C32-95B2-8FEC8E38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476" y="781878"/>
            <a:ext cx="3804201" cy="5710998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Детки и родители, в моей группе, так же принимают участие не только в муниципальных конкурсах, но и во всероссийских.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DD2EE5C-8110-4F18-BC95-50FE94606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2" y="609599"/>
            <a:ext cx="3632753" cy="4843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2BC369-2485-4575-B730-F91C01B2F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0792" y="2641451"/>
            <a:ext cx="4406348" cy="329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13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589D1B-CF91-4582-AF0B-AFD461F63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870"/>
            <a:ext cx="10515600" cy="556592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Мы вместе с родителями и их детьми стараемся принимать участие во всех благотворительных акциях. Одни из последних акция «Дети детям», «Бумаге вторую жизнь»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FFBBF2-EDD4-478B-8119-479712E28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" y="1957317"/>
            <a:ext cx="6029739" cy="4535558"/>
          </a:xfrm>
          <a:prstGeom prst="rect">
            <a:avLst/>
          </a:prstGeom>
        </p:spPr>
      </p:pic>
      <p:pic>
        <p:nvPicPr>
          <p:cNvPr id="1026" name="Picture 2" descr="C:\Users\www\Desktop\GLMF55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70" y="1774915"/>
            <a:ext cx="3504663" cy="467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835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1A170C-9DB6-4D69-8D82-8F31020B0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гордость за маленькие успехи моих воспитанников. Каждый отработанный день таит в себе силы роста и поэтому важен для меня. Я – современный воспитатель…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3EA796-E477-4E1F-A416-91B0365E2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0E44B4-54E4-47AB-97BD-774B2E980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0330"/>
            <a:ext cx="10515600" cy="5599321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Чтобы приобрести опыт и найти что – то новое, приходится много работать, искать, не боятся ошибаться. А это сложно. Только в словаре слово «победа» стоит после слова «работа», а в жизни все наоборот.</a:t>
            </a:r>
            <a:b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мои профессиональные достижения дают ощущения личного роста, самоуважения, гордость за маленькие успехи моих воспитанников. Каждый отработанный день таит в себе силы роста и поэтому важен для меня. Я – воспитатель и этим горжусь…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9539C5E-39D2-4E72-85AC-E981C6D62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765" y="5931234"/>
            <a:ext cx="701100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02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B2B8C1-0723-45E2-9C19-2E508FD8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900igr.net/up/datas/216906/005.jpg">
            <a:extLst>
              <a:ext uri="{FF2B5EF4-FFF2-40B4-BE49-F238E27FC236}">
                <a16:creationId xmlns:a16="http://schemas.microsoft.com/office/drawing/2014/main" xmlns="" id="{722FD436-43E0-43C7-A8E1-061E45EA210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89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98A3FB0-8481-44A5-BC99-AC72A157F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D11E3-C053-4239-B6B8-ED69E885B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792" y="1351722"/>
            <a:ext cx="9578008" cy="80838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Приоритетное направление в работе: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FF07C1-4435-4A43-BECE-577F3C547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496" y="2279373"/>
            <a:ext cx="8971721" cy="3897589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Влияние устного народного творчества на развитие речи детей 3-4 лет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E80AB50-9047-485D-BD1D-5DA88526A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92" y="3429000"/>
            <a:ext cx="2531165" cy="225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97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265FC52-0585-48E5-A61B-65A882899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E7CC36A-3CB6-4AEE-8C81-D263CC62C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C9DD4B7-595C-4032-9771-658F966BB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Возраст от 3 до 4 лет имеет особое значение для речевого развития ребенка. Главная задача педагога в области развития речи детей младшего дошкольного возраста – помочь им в освоении разговорной речи, родного языка.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Важнейшим источником развития выразительности детской речи являются произведения устного народного творчества, в том числе малые фольклорные формы (загадки,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заклички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потешки, прибаутки, песенки, скороговорки, пословицы, поговорки, считалки, колыбельные).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Воспитательное, познавательное и эстетическое значение фольклора огромно, так как он расширяет знания ребенка об окружающей действительности, развивает умение чувствовать художественную форму, мелодику и ритм родного языка.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32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C233ED7-D899-4DC8-9F21-E34AF0D4E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932817-9C92-4207-9B07-7EB22CAF9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8539"/>
            <a:ext cx="10744199" cy="2080591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Помогать детям в новых открытиях, беречь их веру в прекрасное и оберегать их беззаботное детство – моя главная задача в каждодневной работе.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9DCBF8D-C6DD-4333-A6FE-353027DCE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71" y="2319130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730AEE-F749-4BAB-A70F-F3EE2EE73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19130"/>
            <a:ext cx="5367129" cy="406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559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0903455-E2E6-41B9-8767-F4D5D2F12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63A613-0208-4A92-9ABE-1A733512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8626"/>
            <a:ext cx="10744200" cy="1304873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Предоставляю детям право выбора видов деятельности (рисование, лепка, игра на музыкальных инструментах, танцы) Способствую развитию коммуникативных качеств.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F62ABFD-BAF3-4CA7-B61C-68A7DB2DA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096" y="2600739"/>
            <a:ext cx="4024244" cy="3703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AE44D5-1FD1-49A6-A115-B73DCCA1F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60374"/>
            <a:ext cx="2929558" cy="36079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04E52F5-4EF8-471B-9971-E0B501F15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10" y="2493065"/>
            <a:ext cx="5256696" cy="3942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9970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702753-5B8E-4D8C-908A-4FE6A50F3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11367"/>
            <a:ext cx="4849968" cy="460741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НОД является неотъемлемой частью нашей каждодневной работы. Различные беседы, мастер классы, физические упражнения помогают развитию детей.</a:t>
            </a:r>
          </a:p>
        </p:txBody>
      </p:sp>
      <p:pic>
        <p:nvPicPr>
          <p:cNvPr id="3" name="MVI_127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2258" y="84678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6C8C224-0984-4531-A3C1-7B612A5C8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BB1154-7EF2-4D37-BB2A-B7B40048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2676938"/>
          </a:xfrm>
        </p:spPr>
        <p:txBody>
          <a:bodyPr>
            <a:normAutofit/>
          </a:bodyPr>
          <a:lstStyle/>
          <a:p>
            <a:r>
              <a:rPr lang="ru-RU" sz="3200" dirty="0"/>
              <a:t>Общаясь с современными детьми приходится быть с ними на одной «волне». В этом мне помогает глобальная сеть интернет. Находить новые идеи для занятий мне помогают педагогические интернет ресурсы, активным пользователем которых я являюсь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E4E9DA0-9554-42AC-A509-14A75E957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38400"/>
            <a:ext cx="5157787" cy="702365"/>
          </a:xfrm>
        </p:spPr>
        <p:txBody>
          <a:bodyPr>
            <a:normAutofit lnSpcReduction="10000"/>
          </a:bodyPr>
          <a:lstStyle/>
          <a:p>
            <a:r>
              <a:rPr lang="en-US" b="0" dirty="0">
                <a:hlinkClick r:id="rId3"/>
              </a:rPr>
              <a:t>https://nsportal.ru/user/1022794/edit/avatar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E2518692-8020-4643-89BA-D0CA50A4F3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36611" y="3273286"/>
            <a:ext cx="4888327" cy="3366054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CCB32BB-5E9A-4CE0-B50E-41D087807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38401"/>
            <a:ext cx="5183188" cy="437321"/>
          </a:xfrm>
        </p:spPr>
        <p:txBody>
          <a:bodyPr>
            <a:normAutofit/>
          </a:bodyPr>
          <a:lstStyle/>
          <a:p>
            <a:r>
              <a:rPr lang="en-US" dirty="0">
                <a:hlinkClick r:id="rId5"/>
              </a:rPr>
              <a:t>https://www.maam.ru/users/424445</a:t>
            </a:r>
            <a:r>
              <a:rPr lang="ru-RU" dirty="0"/>
              <a:t>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AF0241D1-44F0-4139-9FDC-1B43FE59FB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6172200" y="3273286"/>
            <a:ext cx="5183188" cy="336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4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CDD350C-A233-427B-B0FB-5AC18565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35406385"/>
              </p:ext>
            </p:extLst>
          </p:nvPr>
        </p:nvGraphicFramePr>
        <p:xfrm>
          <a:off x="1236371" y="450761"/>
          <a:ext cx="9994005" cy="602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052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488</Words>
  <Application>Microsoft Office PowerPoint</Application>
  <PresentationFormat>Произвольный</PresentationFormat>
  <Paragraphs>32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Я – воспитатель и этим горжусь!</vt:lpstr>
      <vt:lpstr>Презентация PowerPoint</vt:lpstr>
      <vt:lpstr>Приоритетное направление в работе:</vt:lpstr>
      <vt:lpstr>Актуальность</vt:lpstr>
      <vt:lpstr>Помогать детям в новых открытиях, беречь их веру в прекрасное и оберегать их беззаботное детство – моя главная задача в каждодневной работе. </vt:lpstr>
      <vt:lpstr>Предоставляю детям право выбора видов деятельности (рисование, лепка, игра на музыкальных инструментах, танцы) Способствую развитию коммуникативных качеств.</vt:lpstr>
      <vt:lpstr>НОД является неотъемлемой частью нашей каждодневной работы. Различные беседы, мастер классы, физические упражнения помогают развитию детей.</vt:lpstr>
      <vt:lpstr>Общаясь с современными детьми приходится быть с ними на одной «волне». В этом мне помогает глобальная сеть интернет. Находить новые идеи для занятий мне помогают педагогические интернет ресурсы, активным пользователем которых я являюсь</vt:lpstr>
      <vt:lpstr>Презентация PowerPoint</vt:lpstr>
      <vt:lpstr>Презентация PowerPoint</vt:lpstr>
      <vt:lpstr>Чтобы всесторонне развивать своих подопечных, я сама должна быть творчески развита.</vt:lpstr>
      <vt:lpstr>Я воспитатель – я актриса. Своим примером я показываю детям, что в каждом из них живет маленькая звездочка.</vt:lpstr>
      <vt:lpstr>А светят эти звездочки на наших утренниках, на радость родителям.</vt:lpstr>
      <vt:lpstr>Я нахожусь в постоянной динамики. Участвую в различных педагогических конкурсах.</vt:lpstr>
      <vt:lpstr>Детки и родители, в моей группе, так же принимают участие не только в муниципальных конкурсах, но и во всероссийских.</vt:lpstr>
      <vt:lpstr>Мы вместе с родителями и их детьми стараемся принимать участие во всех благотворительных акциях. Одни из последних акция «Дети детям», «Бумаге вторую жизнь»</vt:lpstr>
      <vt:lpstr>гордость за маленькие успехи моих воспитанников. Каждый отработанный день таит в себе силы роста и поэтому важен для меня. Я – современный воспитатель…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– воспитатель и этим горжусь.</dc:title>
  <dc:creator>Мария Куляскина</dc:creator>
  <cp:lastModifiedBy>www</cp:lastModifiedBy>
  <cp:revision>27</cp:revision>
  <dcterms:created xsi:type="dcterms:W3CDTF">2019-02-18T16:23:55Z</dcterms:created>
  <dcterms:modified xsi:type="dcterms:W3CDTF">2019-03-19T11:29:46Z</dcterms:modified>
</cp:coreProperties>
</file>