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sldIdLst>
    <p:sldId id="256" r:id="rId2"/>
    <p:sldId id="288" r:id="rId3"/>
    <p:sldId id="286" r:id="rId4"/>
    <p:sldId id="289" r:id="rId5"/>
    <p:sldId id="259" r:id="rId6"/>
    <p:sldId id="290" r:id="rId7"/>
    <p:sldId id="260" r:id="rId8"/>
    <p:sldId id="291" r:id="rId9"/>
    <p:sldId id="261" r:id="rId10"/>
    <p:sldId id="292" r:id="rId11"/>
    <p:sldId id="266" r:id="rId12"/>
    <p:sldId id="269" r:id="rId13"/>
    <p:sldId id="268" r:id="rId14"/>
    <p:sldId id="270" r:id="rId15"/>
    <p:sldId id="271" r:id="rId16"/>
    <p:sldId id="272" r:id="rId17"/>
    <p:sldId id="293" r:id="rId18"/>
    <p:sldId id="275" r:id="rId19"/>
    <p:sldId id="284" r:id="rId20"/>
    <p:sldId id="276" r:id="rId21"/>
    <p:sldId id="295" r:id="rId22"/>
    <p:sldId id="278" r:id="rId23"/>
    <p:sldId id="296" r:id="rId24"/>
    <p:sldId id="279" r:id="rId25"/>
    <p:sldId id="294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  <a:srgbClr val="CCFF33"/>
    <a:srgbClr val="FFCC00"/>
    <a:srgbClr val="00FFFF"/>
    <a:srgbClr val="FF6600"/>
    <a:srgbClr val="FF66CC"/>
    <a:srgbClr val="FFFF00"/>
    <a:srgbClr val="33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20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3168351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000" b="1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Министерство образования РМ</a:t>
            </a:r>
            <a:br>
              <a:rPr lang="ru-RU" altLang="ru-RU" sz="2000" b="1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altLang="ru-RU" sz="2000" b="1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  <a:t>Портфолио </a:t>
            </a:r>
            <a:r>
              <a:rPr lang="ru-RU" sz="2400" b="1" dirty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</a:br>
            <a:r>
              <a:rPr lang="ru-RU" sz="2800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Депутатовой</a:t>
            </a: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 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sz="28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Татьяны Федоровны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/>
            </a:r>
            <a:b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ru-RU" sz="1800" b="1" dirty="0">
                <a:solidFill>
                  <a:srgbClr val="CEB966">
                    <a:lumMod val="20000"/>
                    <a:lumOff val="80000"/>
                  </a:srgbClr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  <a:t>преподавателя живописного отделения</a:t>
            </a:r>
            <a:br>
              <a:rPr lang="ru-RU" sz="1800" dirty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</a:br>
            <a:r>
              <a:rPr lang="ru-RU" sz="1800" dirty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  <a:t>МБУДО «Детская художественная школа №4» г. о. Саранск</a:t>
            </a:r>
            <a:br>
              <a:rPr lang="ru-RU" sz="1800" dirty="0">
                <a:solidFill>
                  <a:srgbClr val="680000"/>
                </a:solidFill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645024"/>
            <a:ext cx="8496944" cy="3024336"/>
          </a:xfrm>
        </p:spPr>
        <p:txBody>
          <a:bodyPr>
            <a:normAutofit fontScale="77500" lnSpcReduction="20000"/>
          </a:bodyPr>
          <a:lstStyle/>
          <a:p>
            <a:pPr lvl="0" algn="l">
              <a:lnSpc>
                <a:spcPct val="80000"/>
              </a:lnSpc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Дата рождения: 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22.08.1971 г.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Профессиональное образование: </a:t>
            </a:r>
            <a:r>
              <a:rPr lang="ru-RU" sz="2400" dirty="0" err="1" smtClean="0">
                <a:solidFill>
                  <a:srgbClr val="680000"/>
                </a:solidFill>
                <a:latin typeface="Times New Roman"/>
              </a:rPr>
              <a:t>Ичалковское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 педагогическое училище 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им. С. М. Кирова, художественно-графическое отделение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dirty="0">
                <a:solidFill>
                  <a:srgbClr val="680000"/>
                </a:solidFill>
                <a:latin typeface="Times New Roman"/>
              </a:rPr>
              <a:t>- Мордовский государственный педагогический институт им. М. Е. </a:t>
            </a:r>
            <a:r>
              <a:rPr lang="ru-RU" sz="2400" dirty="0" err="1">
                <a:solidFill>
                  <a:srgbClr val="680000"/>
                </a:solidFill>
                <a:latin typeface="Times New Roman"/>
              </a:rPr>
              <a:t>Евсевьева</a:t>
            </a:r>
            <a:r>
              <a:rPr lang="ru-RU" sz="2400" dirty="0">
                <a:solidFill>
                  <a:srgbClr val="680000"/>
                </a:solidFill>
                <a:latin typeface="Times New Roman"/>
              </a:rPr>
              <a:t>, кафедра художественного 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образования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pPr lvl="0" algn="l">
              <a:lnSpc>
                <a:spcPct val="80000"/>
              </a:lnSpc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 smtClean="0">
                <a:solidFill>
                  <a:srgbClr val="B80047"/>
                </a:solidFill>
                <a:latin typeface="Times New Roman"/>
              </a:rPr>
              <a:t>Стаж </a:t>
            </a: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педагогической работы (по специальности):  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31год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pPr lvl="0" algn="l">
              <a:lnSpc>
                <a:spcPct val="80000"/>
              </a:lnSpc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                                                    </a:t>
            </a:r>
            <a:r>
              <a:rPr lang="ru-RU" sz="2400" b="1" dirty="0" smtClean="0">
                <a:solidFill>
                  <a:srgbClr val="B80047"/>
                </a:solidFill>
                <a:latin typeface="Times New Roman"/>
              </a:rPr>
              <a:t>в </a:t>
            </a: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данной должности: </a:t>
            </a:r>
            <a:r>
              <a:rPr lang="ru-RU" sz="2400" dirty="0">
                <a:solidFill>
                  <a:srgbClr val="680000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28 лет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pPr lvl="0" algn="l">
              <a:lnSpc>
                <a:spcPct val="80000"/>
              </a:lnSpc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                                                   </a:t>
            </a:r>
            <a:r>
              <a:rPr lang="ru-RU" sz="2400" b="1" dirty="0" smtClean="0">
                <a:solidFill>
                  <a:srgbClr val="B80047"/>
                </a:solidFill>
                <a:latin typeface="Times New Roman"/>
              </a:rPr>
              <a:t>в </a:t>
            </a: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данном учреждении: 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28 лет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pPr lvl="0" algn="l">
              <a:lnSpc>
                <a:spcPct val="80000"/>
              </a:lnSpc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Общий трудовой стаж: </a:t>
            </a:r>
            <a:r>
              <a:rPr lang="ru-RU" sz="2400" dirty="0">
                <a:solidFill>
                  <a:srgbClr val="680000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31 год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pPr lvl="0" algn="l">
              <a:lnSpc>
                <a:spcPct val="80000"/>
              </a:lnSpc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Наличие квалификационной категории: </a:t>
            </a:r>
            <a:r>
              <a:rPr lang="ru-RU" sz="2400" dirty="0">
                <a:solidFill>
                  <a:srgbClr val="680000"/>
                </a:solidFill>
                <a:latin typeface="Times New Roman"/>
              </a:rPr>
              <a:t>Высшая</a:t>
            </a:r>
            <a:r>
              <a:rPr lang="en-US" sz="2400" dirty="0">
                <a:solidFill>
                  <a:srgbClr val="680000"/>
                </a:solidFill>
                <a:latin typeface="Book Antiqua"/>
              </a:rPr>
              <a:t> </a:t>
            </a:r>
            <a:r>
              <a:rPr lang="ru-RU" sz="2400" dirty="0">
                <a:solidFill>
                  <a:srgbClr val="680000"/>
                </a:solidFill>
                <a:latin typeface="Times New Roman"/>
              </a:rPr>
              <a:t>квалификационная категория</a:t>
            </a:r>
          </a:p>
          <a:p>
            <a:pPr lvl="0" algn="l">
              <a:lnSpc>
                <a:spcPct val="80000"/>
              </a:lnSpc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2400" b="1" dirty="0">
                <a:solidFill>
                  <a:srgbClr val="B80047"/>
                </a:solidFill>
                <a:latin typeface="Times New Roman"/>
              </a:rPr>
              <a:t>Дата последней аттестации: </a:t>
            </a:r>
            <a:r>
              <a:rPr lang="ru-RU" sz="2400" dirty="0">
                <a:solidFill>
                  <a:srgbClr val="680000"/>
                </a:solidFill>
                <a:latin typeface="Times New Roman"/>
              </a:rPr>
              <a:t>П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риказ </a:t>
            </a:r>
            <a:r>
              <a:rPr lang="ru-RU" sz="2400" dirty="0">
                <a:solidFill>
                  <a:srgbClr val="680000"/>
                </a:solidFill>
                <a:latin typeface="Times New Roman"/>
              </a:rPr>
              <a:t>от </a:t>
            </a:r>
            <a:r>
              <a:rPr lang="ru-RU" sz="2400" dirty="0" smtClean="0">
                <a:solidFill>
                  <a:srgbClr val="680000"/>
                </a:solidFill>
                <a:latin typeface="Times New Roman"/>
              </a:rPr>
              <a:t>22.05.2017 г.</a:t>
            </a:r>
            <a:endParaRPr lang="ru-RU" sz="2400" dirty="0">
              <a:solidFill>
                <a:srgbClr val="680000"/>
              </a:solidFill>
              <a:latin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1984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22413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+mn-lt"/>
              </a:rPr>
              <a:t>Количество учащихся, принимающих участие в конкурсах, фестивалях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выставках различного уровня за </a:t>
            </a:r>
            <a:r>
              <a:rPr lang="ru-RU" sz="2000" dirty="0" err="1">
                <a:solidFill>
                  <a:srgbClr val="FF0000"/>
                </a:solidFill>
                <a:latin typeface="+mn-lt"/>
              </a:rPr>
              <a:t>межаттестационный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 период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2413641"/>
              </p:ext>
            </p:extLst>
          </p:nvPr>
        </p:nvGraphicFramePr>
        <p:xfrm>
          <a:off x="179512" y="1700807"/>
          <a:ext cx="8712968" cy="460851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32048"/>
                <a:gridCol w="8280920"/>
              </a:tblGrid>
              <a:tr h="4720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Уровень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аименование конкурса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94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VIII </a:t>
                      </a:r>
                      <a:r>
                        <a:rPr lang="ru-RU" sz="1400" dirty="0" smtClean="0"/>
                        <a:t>Международная</a:t>
                      </a:r>
                      <a:r>
                        <a:rPr lang="ru-RU" sz="1400" baseline="0" dirty="0" smtClean="0"/>
                        <a:t> выставка-конкурс детского творчества по мотивам финно-угорских сказок, легенд и преданий «Завещание предков»</a:t>
                      </a:r>
                      <a:endParaRPr lang="ru-RU" sz="1400" dirty="0"/>
                    </a:p>
                  </a:txBody>
                  <a:tcPr/>
                </a:tc>
              </a:tr>
              <a:tr h="3776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 конкурс молодёжного искусства «</a:t>
                      </a:r>
                      <a:r>
                        <a:rPr lang="en-US" sz="1400" dirty="0" smtClean="0"/>
                        <a:t>SHE IS MORE</a:t>
                      </a:r>
                      <a:r>
                        <a:rPr lang="ru-RU" sz="1400" dirty="0" smtClean="0"/>
                        <a:t>»,</a:t>
                      </a:r>
                      <a:r>
                        <a:rPr lang="ru-RU" sz="1400" baseline="0" dirty="0" smtClean="0"/>
                        <a:t> г. </a:t>
                      </a:r>
                      <a:r>
                        <a:rPr lang="ru-RU" sz="1400" dirty="0" smtClean="0"/>
                        <a:t> Сингапур</a:t>
                      </a:r>
                      <a:endParaRPr lang="ru-RU" sz="1400" dirty="0"/>
                    </a:p>
                  </a:txBody>
                  <a:tcPr/>
                </a:tc>
              </a:tr>
              <a:tr h="5994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 конкурс детского творчества</a:t>
                      </a:r>
                      <a:r>
                        <a:rPr lang="ru-RU" sz="1400" baseline="0" dirty="0" smtClean="0"/>
                        <a:t> «Православная культура и традиции малых городов и сельских поселений Руси»</a:t>
                      </a:r>
                      <a:endParaRPr lang="ru-RU" sz="1400" dirty="0" smtClean="0"/>
                    </a:p>
                  </a:txBody>
                  <a:tcPr/>
                </a:tc>
              </a:tr>
              <a:tr h="4131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XV </a:t>
                      </a:r>
                      <a:r>
                        <a:rPr lang="ru-RU" sz="1400" dirty="0" smtClean="0"/>
                        <a:t>Международный конкурс детского рисунка «</a:t>
                      </a:r>
                      <a:r>
                        <a:rPr lang="ru-RU" sz="1400" dirty="0" err="1" smtClean="0"/>
                        <a:t>А.С.Пушкин</a:t>
                      </a:r>
                      <a:r>
                        <a:rPr lang="ru-RU" sz="1400" dirty="0" smtClean="0"/>
                        <a:t> глазами детей»</a:t>
                      </a:r>
                      <a:endParaRPr lang="ru-RU" sz="1400" dirty="0"/>
                    </a:p>
                  </a:txBody>
                  <a:tcPr/>
                </a:tc>
              </a:tr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r>
                        <a:rPr lang="ru-RU" sz="1400" baseline="0" dirty="0" smtClean="0"/>
                        <a:t> детский конкурс художественного творчества «</a:t>
                      </a:r>
                      <a:r>
                        <a:rPr lang="ru-RU" sz="1400" baseline="0" dirty="0" err="1" smtClean="0"/>
                        <a:t>Рублёвская</a:t>
                      </a:r>
                      <a:r>
                        <a:rPr lang="ru-RU" sz="1400" baseline="0" dirty="0" smtClean="0"/>
                        <a:t> палитра – 2019»</a:t>
                      </a:r>
                      <a:endParaRPr lang="ru-RU" sz="1400" dirty="0"/>
                    </a:p>
                  </a:txBody>
                  <a:tcPr/>
                </a:tc>
              </a:tr>
              <a:tr h="6389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Международная художественная выставка-конкурс учащихся ДХШ г.</a:t>
                      </a:r>
                      <a:r>
                        <a:rPr lang="ru-RU" sz="1400" baseline="0" dirty="0" smtClean="0"/>
                        <a:t> Саранска и детей г. </a:t>
                      </a:r>
                      <a:r>
                        <a:rPr lang="ru-RU" sz="1400" baseline="0" dirty="0" err="1" smtClean="0"/>
                        <a:t>Оменья</a:t>
                      </a:r>
                      <a:r>
                        <a:rPr lang="ru-RU" sz="1400" baseline="0" dirty="0" smtClean="0"/>
                        <a:t> (Италия) «Торт в небесах», посвященной 100-летию </a:t>
                      </a:r>
                      <a:r>
                        <a:rPr lang="ru-RU" sz="1400" baseline="0" dirty="0" err="1" smtClean="0"/>
                        <a:t>Д.Родари</a:t>
                      </a:r>
                      <a:endParaRPr lang="ru-RU" sz="1400" baseline="0" dirty="0" smtClean="0"/>
                    </a:p>
                  </a:txBody>
                  <a:tcPr/>
                </a:tc>
              </a:tr>
              <a:tr h="4106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Всероссийский конкурс «Птица года 2019 – обыкновенная горлица»</a:t>
                      </a:r>
                    </a:p>
                  </a:txBody>
                  <a:tcPr/>
                </a:tc>
              </a:tr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конкурс творческих работ учащихся ДХШ и ДШИ «Город моей мечты»</a:t>
                      </a:r>
                      <a:endParaRPr lang="ru-RU" sz="1400" dirty="0"/>
                    </a:p>
                  </a:txBody>
                  <a:tcPr/>
                </a:tc>
              </a:tr>
              <a:tr h="3776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творческий конкурс «Спасибо маленькому герою»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227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портфолио сжатие\20220215_09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0055" y="3589041"/>
            <a:ext cx="1872378" cy="26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User\Рабочий стол\портфолио сжатие\20220215_09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676" y="332656"/>
            <a:ext cx="1745044" cy="24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User\Рабочий стол\портфолио сжатие\20220215_090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1338" y="3589041"/>
            <a:ext cx="1880244" cy="26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330" y="332657"/>
            <a:ext cx="248768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9228"/>
            <a:ext cx="1764393" cy="24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7196" y="360667"/>
            <a:ext cx="1795650" cy="251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676" y="3589041"/>
            <a:ext cx="1836041" cy="26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4837" y="2352330"/>
            <a:ext cx="2468563" cy="193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4837" y="4530327"/>
            <a:ext cx="246856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5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+mn-lt"/>
              </a:rPr>
              <a:t>Количество учащихся, принимающих участие в конкурсах, фестивалях,, выставках различного уровня за </a:t>
            </a:r>
            <a:r>
              <a:rPr lang="ru-RU" sz="2000" dirty="0" err="1">
                <a:solidFill>
                  <a:srgbClr val="FF0000"/>
                </a:solidFill>
                <a:latin typeface="+mn-lt"/>
              </a:rPr>
              <a:t>межаттестационный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 период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0054097"/>
              </p:ext>
            </p:extLst>
          </p:nvPr>
        </p:nvGraphicFramePr>
        <p:xfrm>
          <a:off x="323528" y="1988842"/>
          <a:ext cx="8568952" cy="43204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24907"/>
                <a:gridCol w="8144045"/>
              </a:tblGrid>
              <a:tr h="5576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Уровень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аименование конкурса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248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конкурс детского рисунка «Моя Россия»</a:t>
                      </a:r>
                      <a:endParaRPr lang="ru-RU" sz="1400" dirty="0"/>
                    </a:p>
                  </a:txBody>
                  <a:tcPr/>
                </a:tc>
              </a:tr>
              <a:tr h="4248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</a:t>
                      </a:r>
                      <a:r>
                        <a:rPr lang="ru-RU" sz="1400" baseline="0" dirty="0" smtClean="0"/>
                        <a:t> творческий конкурс, посвященный дню рождения </a:t>
                      </a:r>
                      <a:r>
                        <a:rPr lang="ru-RU" sz="1400" baseline="0" dirty="0" err="1" smtClean="0"/>
                        <a:t>А.С.Пушкина</a:t>
                      </a:r>
                      <a:endParaRPr lang="ru-RU" sz="1400" dirty="0"/>
                    </a:p>
                  </a:txBody>
                  <a:tcPr/>
                </a:tc>
              </a:tr>
              <a:tr h="4248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изобразительный диктант «Каждый народ – художник»</a:t>
                      </a:r>
                      <a:endParaRPr lang="ru-RU" sz="1400" dirty="0"/>
                    </a:p>
                  </a:txBody>
                  <a:tcPr/>
                </a:tc>
              </a:tr>
              <a:tr h="4248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конкурс художественных работ «Мои Соловки»</a:t>
                      </a:r>
                      <a:endParaRPr lang="ru-RU" sz="1400" dirty="0"/>
                    </a:p>
                  </a:txBody>
                  <a:tcPr/>
                </a:tc>
              </a:tr>
              <a:tr h="4248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Всероссийская</a:t>
                      </a:r>
                      <a:r>
                        <a:rPr lang="ru-RU" sz="1400" baseline="0" dirty="0" smtClean="0"/>
                        <a:t> творческая акция «Здравствуй, Цирк!»</a:t>
                      </a:r>
                      <a:endParaRPr lang="ru-RU" sz="1400" dirty="0"/>
                    </a:p>
                  </a:txBody>
                  <a:tcPr/>
                </a:tc>
              </a:tr>
              <a:tr h="4248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Всероссийская</a:t>
                      </a:r>
                      <a:r>
                        <a:rPr lang="ru-RU" sz="1400" baseline="0" dirty="0" smtClean="0"/>
                        <a:t> детская олимпиада дизайна России «Иллюстрация»</a:t>
                      </a:r>
                      <a:endParaRPr lang="ru-RU" sz="1400" dirty="0"/>
                    </a:p>
                  </a:txBody>
                  <a:tcPr/>
                </a:tc>
              </a:tr>
              <a:tr h="6067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конкурс юных художников,</a:t>
                      </a:r>
                      <a:r>
                        <a:rPr lang="ru-RU" sz="1400" baseline="0" dirty="0" smtClean="0"/>
                        <a:t> посвященный дню рождению Юрия Гагарина»</a:t>
                      </a:r>
                      <a:endParaRPr lang="ru-RU" sz="1400" dirty="0"/>
                    </a:p>
                  </a:txBody>
                  <a:tcPr/>
                </a:tc>
              </a:tr>
              <a:tr h="6067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 конкурс детского рисунка «Открой Арктику!»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17602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Рабочий стол\портфолио сжатие\20220215_090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659" y="542887"/>
            <a:ext cx="1830579" cy="26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User\Рабочий стол\портфолио сжатие\20220215_090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207" y="506046"/>
            <a:ext cx="1817298" cy="26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Documents and Settings\User\Рабочий стол\портфолио сжатие\20220215_092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2886"/>
            <a:ext cx="1826232" cy="25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18" y="3843399"/>
            <a:ext cx="1926276" cy="269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424" y="3895196"/>
            <a:ext cx="1786814" cy="250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3399" y="3843399"/>
            <a:ext cx="1800433" cy="255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950" y="3850989"/>
            <a:ext cx="1874330" cy="262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5706" y="506046"/>
            <a:ext cx="1886208" cy="262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4564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solidFill>
                  <a:srgbClr val="FF0000"/>
                </a:solidFill>
                <a:latin typeface="+mn-lt"/>
              </a:rPr>
              <a:t>Количество учащихся, принимающих участие в конкурсах, фестивалях,, выставках различного уровня за </a:t>
            </a:r>
            <a:r>
              <a:rPr lang="ru-RU" sz="2200" dirty="0" err="1">
                <a:solidFill>
                  <a:srgbClr val="FF0000"/>
                </a:solidFill>
                <a:latin typeface="+mn-lt"/>
              </a:rPr>
              <a:t>межаттестационный</a:t>
            </a:r>
            <a:r>
              <a:rPr lang="ru-RU" sz="2200" dirty="0">
                <a:solidFill>
                  <a:srgbClr val="FF0000"/>
                </a:solidFill>
                <a:latin typeface="+mn-lt"/>
              </a:rPr>
              <a:t> период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462693"/>
              </p:ext>
            </p:extLst>
          </p:nvPr>
        </p:nvGraphicFramePr>
        <p:xfrm>
          <a:off x="539552" y="1772816"/>
          <a:ext cx="8219256" cy="367240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7566"/>
                <a:gridCol w="7811690"/>
              </a:tblGrid>
              <a:tr h="5187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Уровень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аименование конкурса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65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Открытая предметная олимпиада по живописи среди учащихся ДХШ, ДШИ, общеобразовательных школ и студентов образовательных учреждений  СПО</a:t>
                      </a:r>
                    </a:p>
                  </a:txBody>
                  <a:tcPr/>
                </a:tc>
              </a:tr>
              <a:tr h="5274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Республиканского конкурса по рисунку учащихся ДХШ и ДШИ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5054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r>
                        <a:rPr lang="ru-RU" sz="1400" baseline="0" dirty="0" smtClean="0"/>
                        <a:t> выставка-конкурс «Территория Творчества (ТТ – 2020)</a:t>
                      </a:r>
                      <a:endParaRPr lang="ru-RU" sz="1400" dirty="0" smtClean="0"/>
                    </a:p>
                  </a:txBody>
                  <a:tcPr/>
                </a:tc>
              </a:tr>
              <a:tr h="5274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Республиканская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выствка</a:t>
                      </a:r>
                      <a:r>
                        <a:rPr lang="ru-RU" sz="1400" baseline="0" dirty="0" smtClean="0"/>
                        <a:t> – конкурс изобразительного и декоративно – прикладного творчества «Я в Мордовии живу»</a:t>
                      </a:r>
                      <a:endParaRPr lang="ru-RU" sz="1400" dirty="0"/>
                    </a:p>
                  </a:txBody>
                  <a:tcPr/>
                </a:tc>
              </a:tr>
              <a:tr h="5187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r>
                        <a:rPr lang="ru-RU" sz="1400" baseline="0" dirty="0" smtClean="0"/>
                        <a:t> детский фестиваль искусств «Радость творчества»</a:t>
                      </a:r>
                      <a:endParaRPr lang="ru-RU" sz="1400" dirty="0"/>
                    </a:p>
                  </a:txBody>
                  <a:tcPr/>
                </a:tc>
              </a:tr>
              <a:tr h="5380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r>
                        <a:rPr lang="ru-RU" sz="1400" baseline="0" dirty="0" smtClean="0"/>
                        <a:t> конкурс рисунков «Сохраним мир дикой природы нашего края!»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646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\Рабочий стол\портфолио сжатие\20220215_092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9618" y="4059831"/>
            <a:ext cx="163600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User\Рабочий стол\портфолио сжатие\20220215_092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0246" y="763516"/>
            <a:ext cx="191060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User\Рабочий стол\портфолио сжатие\20220215_092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046" y="687855"/>
            <a:ext cx="1647247" cy="25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User\Рабочий стол\портфолио сжатие\20220215_092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774926"/>
            <a:ext cx="1813408" cy="25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481" y="3931132"/>
            <a:ext cx="189071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4437" y="3745266"/>
            <a:ext cx="1946024" cy="272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52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+mn-lt"/>
              </a:rPr>
              <a:t>Участие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преподавателя или учащихся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в мероприятиях художественно-творческого характера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0098053"/>
              </p:ext>
            </p:extLst>
          </p:nvPr>
        </p:nvGraphicFramePr>
        <p:xfrm>
          <a:off x="457200" y="1600200"/>
          <a:ext cx="8219256" cy="379390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7566"/>
                <a:gridCol w="7811690"/>
              </a:tblGrid>
              <a:tr h="5816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аименование конкурса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016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 лауреата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Международной выставки - конкурса  профессиональных художников и мастеров прикладного искусства «Золотые руки»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914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Грамота за участие во Всероссийском конкурсе «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Topmanul.ru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7163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</a:t>
                      </a:r>
                      <a:r>
                        <a:rPr lang="ru-RU" sz="1400" baseline="0" dirty="0" smtClean="0"/>
                        <a:t>ант выставки – конкурса творческих работ мастеров изобразительного, декоративно-прикладного творчества и художественных промыслов и ремесел «Мастер года – 2017»</a:t>
                      </a:r>
                      <a:endParaRPr lang="ru-RU" sz="1400" dirty="0" smtClean="0"/>
                    </a:p>
                  </a:txBody>
                  <a:tcPr/>
                </a:tc>
              </a:tr>
              <a:tr h="5914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Дипломант </a:t>
                      </a:r>
                      <a:r>
                        <a:rPr lang="en-US" sz="1400" dirty="0" smtClean="0"/>
                        <a:t>V </a:t>
                      </a:r>
                      <a:r>
                        <a:rPr lang="ru-RU" sz="1400" dirty="0" smtClean="0"/>
                        <a:t>Республиканского</a:t>
                      </a:r>
                      <a:r>
                        <a:rPr lang="ru-RU" sz="1400" baseline="0" dirty="0" smtClean="0"/>
                        <a:t> фестиваля – конкурса искусств «Калейдоскоп талантов» преподавателей ДШИ и ССУЗ</a:t>
                      </a:r>
                      <a:endParaRPr lang="ru-RU" sz="1400" dirty="0"/>
                    </a:p>
                  </a:txBody>
                  <a:tcPr/>
                </a:tc>
              </a:tr>
              <a:tr h="5816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Дипломант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baseline="0" dirty="0" smtClean="0"/>
                        <a:t>VI </a:t>
                      </a:r>
                      <a:r>
                        <a:rPr lang="ru-RU" sz="1400" baseline="0" dirty="0" smtClean="0"/>
                        <a:t>Республиканского фестиваля – конкурса искусств преподавателей и концертмейстеров школ искусств «Калейдоскоп талантов»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6778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Рабочий стол\портфолио сжатие\20220215_093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0002"/>
            <a:ext cx="2160240" cy="30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User\Рабочий стол\портфолио сжатие\20220215_093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8308"/>
            <a:ext cx="2109934" cy="30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182" y="325277"/>
            <a:ext cx="2143379" cy="301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1780" y="3511119"/>
            <a:ext cx="2213436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11119"/>
            <a:ext cx="2116137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245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Поступление учащихся в </a:t>
            </a:r>
            <a:r>
              <a:rPr lang="ru-RU" sz="2000" dirty="0" err="1" smtClean="0">
                <a:solidFill>
                  <a:srgbClr val="FF0000"/>
                </a:solidFill>
                <a:latin typeface="+mn-lt"/>
              </a:rPr>
              <a:t>ССУЗы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, ВУЗы </a:t>
            </a: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1031431"/>
              </p:ext>
            </p:extLst>
          </p:nvPr>
        </p:nvGraphicFramePr>
        <p:xfrm>
          <a:off x="457200" y="1196751"/>
          <a:ext cx="8507288" cy="491064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8391"/>
                <a:gridCol w="2112233"/>
                <a:gridCol w="5976664"/>
              </a:tblGrid>
              <a:tr h="35915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Ф.И.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поступившего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учреждения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87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/>
                        <a:t>Сенотова</a:t>
                      </a:r>
                      <a:r>
                        <a:rPr lang="ru-RU" sz="1400" dirty="0" smtClean="0"/>
                        <a:t>  Юлия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ФГБОУ ВО «МГУ им. Н.П. Огарёва»,</a:t>
                      </a:r>
                      <a:r>
                        <a:rPr lang="ru-RU" sz="1400" baseline="0" dirty="0" smtClean="0"/>
                        <a:t>  направление «Дизайн»,  приказ от 03.08..2017</a:t>
                      </a:r>
                      <a:endParaRPr lang="ru-RU" sz="1400" dirty="0"/>
                    </a:p>
                  </a:txBody>
                  <a:tcPr/>
                </a:tc>
              </a:tr>
              <a:tr h="7359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Альмяшева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Диана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ГБПОУ РМ «Саранское художественное училище им. ФВ.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Сычкова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», направление «Живопись», приказ от 07.08.2018</a:t>
                      </a:r>
                    </a:p>
                  </a:txBody>
                  <a:tcPr/>
                </a:tc>
              </a:tr>
              <a:tr h="7424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Пьянзова</a:t>
                      </a:r>
                      <a:r>
                        <a:rPr lang="ru-RU" sz="1400" baseline="0" dirty="0" smtClean="0"/>
                        <a:t>  Евгения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ГБПОУ РМ «Саранское художественное училище им. ФВ.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Сычкова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», направление «Дизайн», приказ от 08.08.2019</a:t>
                      </a:r>
                    </a:p>
                  </a:txBody>
                  <a:tcPr/>
                </a:tc>
              </a:tr>
              <a:tr h="7245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err="1" smtClean="0"/>
                        <a:t>Пьянзова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baseline="0" dirty="0" smtClean="0"/>
                        <a:t> Екатерина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ГБПОУ РМ «Саранское художественное училище им. ФВ.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Сычкова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», направление «Дизайн», приказ от 08.08.2019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7245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Костюнина Александра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ГБПОУ РМ «Саранское художественное училище им. ФВ.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Сычкова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», направление «Дизайн», приказ от 07.08.2019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55318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Каючкина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Анна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ФГБОУ ВО «МГУ им. Н.П. Огарёва»,  направление «Дизайн»,  приказ от 26.08..2020</a:t>
                      </a:r>
                    </a:p>
                  </a:txBody>
                  <a:tcPr/>
                </a:tc>
              </a:tr>
              <a:tr h="51322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Акимочкина Софья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ФГАОУВО «Московский политехнический университет», направление  «Дизайн» от 20.09.2021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06205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152128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ru-RU" sz="2000" dirty="0">
                <a:solidFill>
                  <a:srgbClr val="FF0000"/>
                </a:solidFill>
                <a:latin typeface="+mn-lt"/>
              </a:rPr>
              <a:t>Признание высокого профессионализма, наличие грамот, благодарственных писем, полученных за работу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преподавателя </a:t>
            </a:r>
            <a:br>
              <a:rPr lang="ru-RU" sz="2000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(за </a:t>
            </a:r>
            <a:r>
              <a:rPr lang="ru-RU" sz="2000" dirty="0" err="1" smtClean="0">
                <a:solidFill>
                  <a:srgbClr val="FF0000"/>
                </a:solidFill>
                <a:latin typeface="+mn-lt"/>
              </a:rPr>
              <a:t>межаттестационный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 период). Международный уровень</a:t>
            </a:r>
            <a:r>
              <a:rPr lang="ru-RU" sz="2000" b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000" b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7327073"/>
              </p:ext>
            </p:extLst>
          </p:nvPr>
        </p:nvGraphicFramePr>
        <p:xfrm>
          <a:off x="457200" y="1988839"/>
          <a:ext cx="8219256" cy="460851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7566"/>
                <a:gridCol w="7811690"/>
              </a:tblGrid>
              <a:tr h="33573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Форма поощрения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165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за подготовку и участие юных художников в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XIII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Международном конкурсе «А.С. Пушкин глазами детей», 2017 год</a:t>
                      </a:r>
                    </a:p>
                  </a:txBody>
                  <a:tcPr/>
                </a:tc>
              </a:tr>
              <a:tr h="6270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Благодарственное письмо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Международного конкурса детского творчества «Сказки мира», за подготовку учащихся и творческое сотрудничество, 2017 год</a:t>
                      </a:r>
                    </a:p>
                  </a:txBody>
                  <a:tcPr/>
                </a:tc>
              </a:tr>
              <a:tr h="6270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за подготовку и участие юных художников в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 IV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Международном конкурсе «А.С. Пушкин глазами детей», 2018 год</a:t>
                      </a:r>
                    </a:p>
                  </a:txBody>
                  <a:tcPr/>
                </a:tc>
              </a:tr>
              <a:tr h="6270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за подготовку и участие юных художников в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XV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Международном конкурсе «А.С. Пушкин глазами детей», 2019 год</a:t>
                      </a:r>
                    </a:p>
                  </a:txBody>
                  <a:tcPr/>
                </a:tc>
              </a:tr>
              <a:tr h="9023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Благодарственное письмо за профессиональную педагогическую работу по воспитанию будущих художников, активную выставочную деятельность и верность традициям конкурса детского художественного творчества, Международного конкурса «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Рублёвская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палитра», 2019 год</a:t>
                      </a:r>
                    </a:p>
                  </a:txBody>
                  <a:tcPr/>
                </a:tc>
              </a:tr>
              <a:tr h="8726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Благодарственное письмо Международного конкурса профессионального художественного творчества «Мы гордимся тобой Россия!», за воспитание и индивидуальный подход к каждому ученику, 2019 год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0031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altLang="ru-RU" sz="200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>Результаты участия обучающихся в профессиональных конкурсах, проводимых под патронатом Министерств культуры</a:t>
            </a:r>
            <a:r>
              <a:rPr lang="ru-RU" altLang="ru-RU" sz="2000" b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 </a:t>
            </a:r>
            <a:br>
              <a:rPr lang="ru-RU" altLang="ru-RU" sz="2000" b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</a:b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1052027"/>
              </p:ext>
            </p:extLst>
          </p:nvPr>
        </p:nvGraphicFramePr>
        <p:xfrm>
          <a:off x="457200" y="1600200"/>
          <a:ext cx="8229600" cy="48209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586408"/>
                <a:gridCol w="5184576"/>
                <a:gridCol w="24586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Наименование конкурса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Результат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Диплом о присуждении премии  Главы Республики Мордовия талантливой молодежи образовательных организаций в номинации «Художественное творчество»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Премия Главы Республики</a:t>
                      </a:r>
                      <a:r>
                        <a:rPr lang="ru-RU" sz="1600" baseline="0" dirty="0" smtClean="0"/>
                        <a:t> Мордовия</a:t>
                      </a:r>
                    </a:p>
                    <a:p>
                      <a:r>
                        <a:rPr lang="ru-RU" sz="1600" baseline="0" dirty="0" smtClean="0"/>
                        <a:t>Мельникова Екатерина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II </a:t>
                      </a:r>
                      <a:r>
                        <a:rPr lang="ru-RU" sz="1600" dirty="0" smtClean="0"/>
                        <a:t>Республиканский конкурс книжных иллюстраторов «Я рисую книгу» среди детей и подростков Республики Мордовия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Диплом </a:t>
                      </a:r>
                      <a:r>
                        <a:rPr lang="en-US" sz="1600" dirty="0" smtClean="0"/>
                        <a:t>I</a:t>
                      </a:r>
                      <a:r>
                        <a:rPr lang="ru-RU" sz="1600" dirty="0" smtClean="0"/>
                        <a:t> степени</a:t>
                      </a:r>
                    </a:p>
                    <a:p>
                      <a:r>
                        <a:rPr lang="ru-RU" sz="1600" dirty="0" smtClean="0"/>
                        <a:t>Игумнов Андрей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конкурс книжных иллюстраторов «Я рисую книгу» среди детей и подростков Республики Мордовия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степени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Черентаева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Виктория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Диплом конкурса творческих работ «Яркие страницы моей малой Родины» в рамках реализации гранта «Реликвии моего народа»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Диплом </a:t>
                      </a:r>
                      <a:r>
                        <a:rPr lang="en-US" sz="1600" dirty="0" smtClean="0"/>
                        <a:t>II</a:t>
                      </a:r>
                      <a:r>
                        <a:rPr lang="ru-RU" sz="1600" dirty="0" smtClean="0"/>
                        <a:t> степени</a:t>
                      </a:r>
                    </a:p>
                    <a:p>
                      <a:r>
                        <a:rPr lang="ru-RU" sz="1600" dirty="0" smtClean="0"/>
                        <a:t>Потапова Полина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Республиканский конкурс по рисунку</a:t>
                      </a:r>
                      <a:r>
                        <a:rPr lang="ru-RU" sz="1600" baseline="0" dirty="0" smtClean="0"/>
                        <a:t>  учащихся ДХШ и ДШИ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степени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Мельникова Екатерина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конкурс по рисунку  учащихся ДХШ и ДШИ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Каючкина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Анна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102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User\Рабочий стол\портфолио сжатие\20220215_094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75" y="356666"/>
            <a:ext cx="2085764" cy="28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Documents and Settings\User\Рабочий стол\портфолио сжатие\20220215_095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30445"/>
            <a:ext cx="1943648" cy="27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 bwMode="auto">
          <a:xfrm>
            <a:off x="3203848" y="353218"/>
            <a:ext cx="2074667" cy="284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4297" y="3811091"/>
            <a:ext cx="3548415" cy="249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084" y="356666"/>
            <a:ext cx="1990780" cy="284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608" y="3736789"/>
            <a:ext cx="1853698" cy="257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417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FF0000"/>
                </a:solidFill>
                <a:latin typeface="Times New Roman"/>
              </a:rPr>
              <a:t>Признание высокого профессионализма, наличие грамот, благодарственных писем, полученных за работу преподавателя (за </a:t>
            </a:r>
            <a:r>
              <a:rPr lang="ru-RU" sz="2200" dirty="0" err="1">
                <a:solidFill>
                  <a:srgbClr val="FF0000"/>
                </a:solidFill>
                <a:latin typeface="Times New Roman"/>
              </a:rPr>
              <a:t>межаттестационный</a:t>
            </a:r>
            <a:r>
              <a:rPr lang="ru-RU" sz="22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</a:rPr>
              <a:t>период). Всероссийский уровень. </a:t>
            </a:r>
            <a:r>
              <a:rPr lang="ru-RU" sz="1800" b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</a:rPr>
              <a:t/>
            </a:r>
            <a:br>
              <a:rPr lang="ru-RU" sz="1800" b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9972410"/>
              </p:ext>
            </p:extLst>
          </p:nvPr>
        </p:nvGraphicFramePr>
        <p:xfrm>
          <a:off x="467544" y="1916832"/>
          <a:ext cx="8219256" cy="396044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7566"/>
                <a:gridCol w="7811690"/>
              </a:tblGrid>
              <a:tr h="5527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Форма поощрения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474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Благодарственное письмо за большой вклад в развитие детского художественного образования и участия во Всероссийском конкурсе детского изобразительного искусства «Ликующий мир красок – 2017»</a:t>
                      </a:r>
                    </a:p>
                  </a:txBody>
                  <a:tcPr/>
                </a:tc>
              </a:tr>
              <a:tr h="7106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за подготовку участников Всероссийского конкурса творческих работ учащихся ДХШ и ДШИ «Город моей мечты», 2019 год</a:t>
                      </a:r>
                    </a:p>
                  </a:txBody>
                  <a:tcPr/>
                </a:tc>
              </a:tr>
              <a:tr h="9474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Благодарность</a:t>
                      </a:r>
                      <a:r>
                        <a:rPr lang="ru-RU" sz="1400" baseline="0" dirty="0" smtClean="0"/>
                        <a:t>  за вклад в приобщение подрастающего поколения к отечественной истории и культуре Межрегионального конкурса «Царевичи и царевны: жизнь наследников Династии Романовых», 2020 год</a:t>
                      </a:r>
                      <a:endParaRPr lang="ru-RU" sz="1400" dirty="0" smtClean="0"/>
                    </a:p>
                  </a:txBody>
                  <a:tcPr/>
                </a:tc>
              </a:tr>
              <a:tr h="8021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Благодарственное письмо за подготовку участников Всероссийского творческого конкурса, посвященного дню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А.С.Пушкина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2020 год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8521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0806"/>
            <a:ext cx="2332969" cy="342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632" y="249846"/>
            <a:ext cx="2482192" cy="34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34" r="-1"/>
          <a:stretch/>
        </p:blipFill>
        <p:spPr bwMode="auto">
          <a:xfrm>
            <a:off x="6380385" y="313938"/>
            <a:ext cx="2375944" cy="340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3164" y="3914290"/>
            <a:ext cx="3724275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7940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FF0000"/>
                </a:solidFill>
                <a:latin typeface="Times New Roman"/>
              </a:rPr>
              <a:t>Признание высокого профессионализма, наличие грамот, благодарственных писем, полученных за работу преподавателя (за </a:t>
            </a:r>
            <a:r>
              <a:rPr lang="ru-RU" sz="2200" dirty="0" err="1">
                <a:solidFill>
                  <a:srgbClr val="FF0000"/>
                </a:solidFill>
                <a:latin typeface="Times New Roman"/>
              </a:rPr>
              <a:t>межаттестационный</a:t>
            </a:r>
            <a:r>
              <a:rPr lang="ru-RU" sz="2200" dirty="0">
                <a:solidFill>
                  <a:srgbClr val="FF0000"/>
                </a:solidFill>
                <a:latin typeface="Times New Roman"/>
              </a:rPr>
              <a:t> период). </a:t>
            </a:r>
            <a:r>
              <a:rPr lang="ru-RU" sz="2200" dirty="0" smtClean="0">
                <a:solidFill>
                  <a:srgbClr val="FF0000"/>
                </a:solidFill>
                <a:latin typeface="Times New Roman"/>
              </a:rPr>
              <a:t>Республиканский и городской уровни</a:t>
            </a:r>
            <a:r>
              <a:rPr lang="ru-RU" sz="1600" b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</a:rPr>
              <a:t/>
            </a:r>
            <a:br>
              <a:rPr lang="ru-RU" sz="1600" b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9704001"/>
              </p:ext>
            </p:extLst>
          </p:nvPr>
        </p:nvGraphicFramePr>
        <p:xfrm>
          <a:off x="179512" y="1484783"/>
          <a:ext cx="8712968" cy="511256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32048"/>
                <a:gridCol w="8280920"/>
              </a:tblGrid>
              <a:tr h="4688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Форма поощрения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294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Благодарственное письмо за участия в Республиканской виртуальной выставке – конкурсе «Буэнос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диас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Степан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Эрьзя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!», 2017 год</a:t>
                      </a:r>
                    </a:p>
                  </a:txBody>
                  <a:tcPr/>
                </a:tc>
              </a:tr>
              <a:tr h="6046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за  помощь в  организации и проведении  мастер- класса «Поздравительная открытка ко дню матери» в МБУК «Дом культуры «Луч», 2017 год</a:t>
                      </a:r>
                    </a:p>
                  </a:txBody>
                  <a:tcPr/>
                </a:tc>
              </a:tr>
              <a:tr h="6046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Благодарность</a:t>
                      </a:r>
                      <a:r>
                        <a:rPr lang="ru-RU" sz="1600" baseline="0" dirty="0" smtClean="0"/>
                        <a:t>  за  сотрудничество и проведение мастер-класса во время Всероссийской акции «Ночь искусств», 2017 год</a:t>
                      </a:r>
                      <a:endParaRPr lang="ru-RU" sz="1600" dirty="0" smtClean="0"/>
                    </a:p>
                  </a:txBody>
                  <a:tcPr/>
                </a:tc>
              </a:tr>
              <a:tr h="6046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за организацию и проведение конкурса плакатов в ГБПОУ РМ «Саранский техникум энергетики и электронной техники им. А.И. Полежаева», 2018 год </a:t>
                      </a:r>
                    </a:p>
                  </a:txBody>
                  <a:tcPr/>
                </a:tc>
              </a:tr>
              <a:tr h="6046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за помощь в организации и проведении новогоднего мастер-класса в МБУК «Дом культуры «Луч», 2018</a:t>
                      </a:r>
                    </a:p>
                  </a:txBody>
                  <a:tcPr/>
                </a:tc>
              </a:tr>
              <a:tr h="8592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за участие в Открытой творческой олимпиаде по рисунку, живописи и композиции для учащихся ДХШ , ДШИ, общеобразовательных школ и студентов образовательных учреждений СПО, 2018 год</a:t>
                      </a:r>
                    </a:p>
                  </a:txBody>
                  <a:tcPr/>
                </a:tc>
              </a:tr>
              <a:tr h="3788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за участие в конкурсе детских рисунков «День птиц – 2019», 2019 год</a:t>
                      </a:r>
                    </a:p>
                  </a:txBody>
                  <a:tcPr/>
                </a:tc>
              </a:tr>
              <a:tr h="3573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18.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 за подготовку учащихся в проекте «Победа в наших сердцах!», 2019 год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5295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540" y="501950"/>
            <a:ext cx="1843608" cy="264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516" y="548681"/>
            <a:ext cx="1832288" cy="25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9048" y="3960322"/>
            <a:ext cx="1786756" cy="2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608" y="479206"/>
            <a:ext cx="1910544" cy="264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1"/>
            <a:ext cx="18288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2280" y="555821"/>
            <a:ext cx="1880771" cy="25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353" y="4614705"/>
            <a:ext cx="2117982" cy="147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3" y="3861040"/>
            <a:ext cx="1804870" cy="252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6956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+mn-lt"/>
              </a:rPr>
              <a:t>Наличие наград (грамот, благодарственных писем), полученных за работу в области культуры и искусства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1947367"/>
              </p:ext>
            </p:extLst>
          </p:nvPr>
        </p:nvGraphicFramePr>
        <p:xfrm>
          <a:off x="323528" y="1196753"/>
          <a:ext cx="8651304" cy="544876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28990"/>
                <a:gridCol w="8222314"/>
              </a:tblGrid>
              <a:tr h="30154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Форма поощрения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729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Почетная грамота Министра культуры и туризма РМ, за многолетний добросовестный труд и большой вклад в развитие культуры Республики Мордовия, 2016</a:t>
                      </a:r>
                    </a:p>
                  </a:txBody>
                  <a:tcPr/>
                </a:tc>
              </a:tr>
              <a:tr h="8141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Почетная грамота Заместителя Главы Администрации г. о. Саранск – Директора Департамента по социальной политике, за многолетний добросовестный труд в деле эстетического воспитания подрастающего поколения. 2011 год</a:t>
                      </a:r>
                    </a:p>
                  </a:txBody>
                  <a:tcPr/>
                </a:tc>
              </a:tr>
              <a:tr h="8141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/>
                        <a:t>Почетная</a:t>
                      </a:r>
                      <a:r>
                        <a:rPr lang="ru-RU" sz="1600" baseline="0" dirty="0" smtClean="0"/>
                        <a:t> грамота Начальника Управления культуры Администрации г. о. Саранск, за многолетний добросовестный труд и за вклад в развитие культуры городского округа Саранск, 2010 год</a:t>
                      </a:r>
                      <a:endParaRPr lang="ru-RU" sz="1600" dirty="0" smtClean="0"/>
                    </a:p>
                  </a:txBody>
                  <a:tcPr/>
                </a:tc>
              </a:tr>
              <a:tr h="8141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</a:t>
                      </a:r>
                    </a:p>
                    <a:p>
                      <a:pPr algn="ctr"/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Грамота Заместителя начальника Управления культуры Администрации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г.о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Саранск, за большой вклад  в развитие муниципального учреждения дополнительного образования детей «Детская художественная школа №4», 2007 год</a:t>
                      </a:r>
                    </a:p>
                  </a:txBody>
                  <a:tcPr/>
                </a:tc>
              </a:tr>
              <a:tr h="5729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Почетная грамота Главы Администрации  г. о. Саранск  за многолетний добросовестный труд в сфере культуры 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г.о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Саранск</a:t>
                      </a:r>
                    </a:p>
                  </a:txBody>
                  <a:tcPr/>
                </a:tc>
              </a:tr>
              <a:tr h="5729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 Главы города  Саранска, за многолетний добросовестный труд на благо города Саранска, 2003 год</a:t>
                      </a:r>
                    </a:p>
                  </a:txBody>
                  <a:tcPr/>
                </a:tc>
              </a:tr>
              <a:tr h="9377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Благодарность Начальника Управления культуры Департамента по социальной  политике Администрации г. Саранска, за большой вклад в художественное образование детей и подростков, 2003 год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50934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през\20220219_212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4672"/>
            <a:ext cx="1656184" cy="241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през\20220219_212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1832" y="548680"/>
            <a:ext cx="1718688" cy="247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User\Рабочий стол\през\20220219_212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963" y="548680"/>
            <a:ext cx="1774186" cy="249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User\Рабочий стол\през\20220219_212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3619201"/>
            <a:ext cx="1923578" cy="27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User\Рабочий стол\през\20220219_2125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0989" y="610866"/>
            <a:ext cx="1822653" cy="24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30983"/>
            <a:ext cx="1971092" cy="281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Documents and Settings\User\Рабочий стол\през\20220219_2126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0425" y="3573015"/>
            <a:ext cx="1980647" cy="28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269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102296" cy="30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2613" y="329191"/>
            <a:ext cx="2114798" cy="30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9191"/>
            <a:ext cx="2149691" cy="303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247" y="3655144"/>
            <a:ext cx="2013915" cy="286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137" y="3655144"/>
            <a:ext cx="2066769" cy="293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8441"/>
            <a:ext cx="3240360" cy="227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25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+mn-lt"/>
              </a:rPr>
              <a:t>Результаты участия обучающихся в мероприятиях различных уровней по учебной деятельности: предметные олимпиады, конкурсы, фестивали, 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выставки-конкурсы.</a:t>
            </a:r>
            <a:br>
              <a:rPr lang="ru-RU" sz="2000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Международный и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В</a:t>
            </a: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сероссийский уровень</a:t>
            </a:r>
            <a:endParaRPr lang="ru-RU" sz="2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5679377"/>
              </p:ext>
            </p:extLst>
          </p:nvPr>
        </p:nvGraphicFramePr>
        <p:xfrm>
          <a:off x="179512" y="1556791"/>
          <a:ext cx="8784976" cy="489654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32048"/>
                <a:gridCol w="6768752"/>
                <a:gridCol w="1584176"/>
              </a:tblGrid>
              <a:tr h="3683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Наименование конкурса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Уровень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109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Диплом </a:t>
                      </a:r>
                      <a:r>
                        <a:rPr lang="en-US" sz="1400" dirty="0" smtClean="0"/>
                        <a:t>I </a:t>
                      </a:r>
                      <a:r>
                        <a:rPr lang="ru-RU" sz="1400" dirty="0" smtClean="0"/>
                        <a:t>степени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baseline="0" dirty="0" smtClean="0"/>
                        <a:t>III</a:t>
                      </a:r>
                      <a:r>
                        <a:rPr lang="ru-RU" sz="1400" baseline="0" dirty="0" smtClean="0"/>
                        <a:t> Международного конкурса профессионального художественного творчества «Гордимся и помним. Блокада Ленинграда» - </a:t>
                      </a:r>
                      <a:r>
                        <a:rPr lang="ru-RU" sz="1400" baseline="0" dirty="0" err="1" smtClean="0"/>
                        <a:t>Карьгина</a:t>
                      </a:r>
                      <a:r>
                        <a:rPr lang="ru-RU" sz="1400" baseline="0" dirty="0" smtClean="0"/>
                        <a:t> Регина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endParaRPr lang="ru-RU" sz="1400" dirty="0"/>
                    </a:p>
                  </a:txBody>
                  <a:tcPr/>
                </a:tc>
              </a:tr>
              <a:tr h="6109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Диплом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Х</a:t>
                      </a:r>
                      <a:r>
                        <a:rPr lang="en-US" sz="1400" dirty="0" smtClean="0"/>
                        <a:t>I</a:t>
                      </a:r>
                      <a:r>
                        <a:rPr lang="ru-RU" sz="1400" baseline="0" dirty="0" smtClean="0"/>
                        <a:t> Международный проект детского изобразительного творчества «Духовные сокровища твои…», конкурс «Маэстро» – </a:t>
                      </a:r>
                      <a:r>
                        <a:rPr lang="ru-RU" sz="1400" baseline="0" dirty="0" err="1" smtClean="0"/>
                        <a:t>Наумкин</a:t>
                      </a:r>
                      <a:r>
                        <a:rPr lang="ru-RU" sz="1400" baseline="0" dirty="0" smtClean="0"/>
                        <a:t> Дмитрий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Международный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6109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Международного конкурса профессионального художественного творчества «Страна восходящего солнца» – Кирюхина Алина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Международный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6109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Лауреата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Международного конкурса детских рисунков «Юный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северовед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– Лобанова Ирина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Международный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8625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Международного конкурса профессионального художественного творчества «Гордимся и помним. Блокада Ленинграда» - Лобанова Ирина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Международный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6109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место) Всероссийского конкурса рисунков «Мой успех» в номинации «Война глазами детей» – Давыдкина Виктория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</a:tr>
              <a:tr h="6109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степени Всероссийского конкурса творческих работ учащихся детских художественных школ «Город моей мечты» – Круглов Максим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Всероссийский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9931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Documents and Settings\User\Рабочий стол\портфолио сжатие\20220215_082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00" y="499525"/>
            <a:ext cx="2019137" cy="285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Documents and Settings\User\Рабочий стол\портфолио сжатие\20220215_082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754" y="499525"/>
            <a:ext cx="1966074" cy="285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9850" y="499525"/>
            <a:ext cx="2028226" cy="285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646" y="3874591"/>
            <a:ext cx="3720380" cy="267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0868" y="499525"/>
            <a:ext cx="2004662" cy="281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58" y="3709392"/>
            <a:ext cx="2147742" cy="30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992" y="3683074"/>
            <a:ext cx="2221489" cy="310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628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Результаты участия обучающихся в мероприятиях различных уровней по учебной деятельности: предметные олимпиады, конкурсы, фестивали, </a:t>
            </a:r>
            <a:r>
              <a:rPr lang="ru-RU" sz="2000" dirty="0" smtClean="0">
                <a:solidFill>
                  <a:srgbClr val="FF0000"/>
                </a:solidFill>
              </a:rPr>
              <a:t>выставки-конкурсы.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Республиканский уровень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7821303"/>
              </p:ext>
            </p:extLst>
          </p:nvPr>
        </p:nvGraphicFramePr>
        <p:xfrm>
          <a:off x="251520" y="1600292"/>
          <a:ext cx="8712968" cy="499705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28506"/>
                <a:gridCol w="6713271"/>
                <a:gridCol w="1571191"/>
              </a:tblGrid>
              <a:tr h="3128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Наименование конкурса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Уровень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17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Диплом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степени Республиканского Отборочного тура Московского Международного форума «Одаренные дети – будущее России» – Лапшина Алёна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</a:tr>
              <a:tr h="7507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Диплом </a:t>
                      </a:r>
                      <a:r>
                        <a:rPr lang="en-US" sz="1400" dirty="0" smtClean="0"/>
                        <a:t>I</a:t>
                      </a:r>
                      <a:r>
                        <a:rPr lang="ru-RU" sz="1400" dirty="0" smtClean="0"/>
                        <a:t> место в открытой предметной олимпиаде по рисунку среди учащихся</a:t>
                      </a:r>
                      <a:r>
                        <a:rPr lang="ru-RU" sz="1400" baseline="0" dirty="0" smtClean="0"/>
                        <a:t> ДХШ, ДШИ, общеобразовательных школ, учащихся средних профессиональных образовательных учреждений художественной направленности – Ефремова Софья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</a:tr>
              <a:tr h="5317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Диплом лауреата </a:t>
                      </a:r>
                      <a:r>
                        <a:rPr lang="en-US" sz="1400" dirty="0" smtClean="0"/>
                        <a:t>I</a:t>
                      </a:r>
                      <a:r>
                        <a:rPr lang="ru-RU" sz="1400" dirty="0" smtClean="0"/>
                        <a:t> степени </a:t>
                      </a:r>
                      <a:r>
                        <a:rPr lang="en-US" sz="1400" dirty="0" smtClean="0"/>
                        <a:t>VI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 Республиканского конкурса по живописи учащихся ДХШ и ДШИ – Лобанова Ирина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</a:tr>
              <a:tr h="703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в Открытой предметной олимпиаде по живописи среди учащихся ДХШ, ДШИ, общеобразовательных школ и студентов образовательных учреждений  СПО –  Лобанова Ирина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</a:t>
                      </a:r>
                    </a:p>
                  </a:txBody>
                  <a:tcPr/>
                </a:tc>
              </a:tr>
              <a:tr h="5317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Диплом (</a:t>
                      </a:r>
                      <a:r>
                        <a:rPr lang="en-US" sz="1400" dirty="0" smtClean="0"/>
                        <a:t>III</a:t>
                      </a:r>
                      <a:r>
                        <a:rPr lang="ru-RU" sz="1400" dirty="0" smtClean="0"/>
                        <a:t> место) </a:t>
                      </a:r>
                      <a:r>
                        <a:rPr lang="en-US" sz="1400" dirty="0" smtClean="0"/>
                        <a:t> II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Республиканского детского фестиваля искусств «Радость творчества» – </a:t>
                      </a:r>
                      <a:r>
                        <a:rPr lang="ru-RU" sz="1400" baseline="0" dirty="0" err="1" smtClean="0"/>
                        <a:t>Трубенков</a:t>
                      </a:r>
                      <a:r>
                        <a:rPr lang="ru-RU" sz="1400" baseline="0" dirty="0" smtClean="0"/>
                        <a:t> Глеб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</a:tr>
              <a:tr h="5317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Диплом </a:t>
                      </a:r>
                      <a:r>
                        <a:rPr lang="en-US" sz="1400" dirty="0" smtClean="0"/>
                        <a:t>III </a:t>
                      </a:r>
                      <a:r>
                        <a:rPr lang="ru-RU" sz="1400" dirty="0" smtClean="0"/>
                        <a:t>Зональный , открытый конкурс детского художественного творчества «Благовест» – Аршинцева Софья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</a:tr>
              <a:tr h="5317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Грамота победителя (</a:t>
                      </a:r>
                      <a:r>
                        <a:rPr lang="en-US" sz="1400" dirty="0" smtClean="0"/>
                        <a:t>III </a:t>
                      </a:r>
                      <a:r>
                        <a:rPr lang="ru-RU" sz="1400" baseline="0" dirty="0" smtClean="0"/>
                        <a:t> место)  </a:t>
                      </a:r>
                      <a:r>
                        <a:rPr lang="en-US" sz="1400" baseline="0" dirty="0" smtClean="0"/>
                        <a:t>XIII </a:t>
                      </a:r>
                      <a:r>
                        <a:rPr lang="ru-RU" sz="1400" baseline="0" dirty="0" smtClean="0"/>
                        <a:t>Республиканского конкурса творческих работ «Святыни земли Мордовской» – </a:t>
                      </a:r>
                      <a:r>
                        <a:rPr lang="ru-RU" sz="1400" baseline="0" dirty="0" err="1" smtClean="0"/>
                        <a:t>Ошкина</a:t>
                      </a:r>
                      <a:r>
                        <a:rPr lang="ru-RU" sz="1400" baseline="0" dirty="0" smtClean="0"/>
                        <a:t> Яна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</a:tr>
              <a:tr h="5431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место)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Республиканского конкурса художественного творчества «Юный художник» –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Якемсева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Маргарита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69738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918900" cy="273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915" y="394891"/>
            <a:ext cx="1901315" cy="273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332" y="463449"/>
            <a:ext cx="1891905" cy="267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077" y="404664"/>
            <a:ext cx="1937133" cy="277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942" y="3720960"/>
            <a:ext cx="1868240" cy="272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915" y="3717032"/>
            <a:ext cx="1923355" cy="272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90342"/>
            <a:ext cx="1951213" cy="275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077" y="3671246"/>
            <a:ext cx="2028896" cy="277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942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+mn-lt"/>
              </a:rPr>
              <a:t>Результаты участия обучающихся в мероприятиях различных уровней по учебной деятельности: предметные олимпиады, конкурсы, фестивали, выставки-конкурсы.</a:t>
            </a:r>
            <a:br>
              <a:rPr lang="ru-RU" sz="2000" dirty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Городской 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уровень</a:t>
            </a:r>
            <a:endParaRPr lang="ru-RU" sz="4400" dirty="0"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6142503"/>
              </p:ext>
            </p:extLst>
          </p:nvPr>
        </p:nvGraphicFramePr>
        <p:xfrm>
          <a:off x="457200" y="1916831"/>
          <a:ext cx="8507288" cy="4392489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18391"/>
                <a:gridCol w="6554796"/>
                <a:gridCol w="1534101"/>
              </a:tblGrid>
              <a:tr h="42879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Наименование конкурса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Уровень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31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Грамота за 1 место в конкурсе рисунков</a:t>
                      </a:r>
                      <a:r>
                        <a:rPr lang="ru-RU" sz="1400" baseline="0" dirty="0" smtClean="0"/>
                        <a:t> на тему: «Остановим исчезновение животных и растений Красной Книги РМ!» - </a:t>
                      </a:r>
                      <a:r>
                        <a:rPr lang="ru-RU" sz="1400" baseline="0" dirty="0" err="1" smtClean="0"/>
                        <a:t>Бекшаева</a:t>
                      </a:r>
                      <a:r>
                        <a:rPr lang="ru-RU" sz="1400" baseline="0" dirty="0" smtClean="0"/>
                        <a:t> Оксана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Республиканский</a:t>
                      </a:r>
                      <a:endParaRPr lang="ru-RU" sz="1400" dirty="0"/>
                    </a:p>
                  </a:txBody>
                  <a:tcPr/>
                </a:tc>
              </a:tr>
              <a:tr h="878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Лауреата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Открытого конкурса мультимедийных проектов учащихся ДМШ, ДХШ и ДШИ «Культура моего народа» Республиканского –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Балаева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Алина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5614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степени в Городской олимпиаде по учебному предмету «История Искусств» для учащихся 8-11 лет ДХШ и ДШИ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г.о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Саранск –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Келина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Жанна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6431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Диплом лауреата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III</a:t>
                      </a:r>
                      <a:r>
                        <a:rPr lang="ru-RU" sz="1400" dirty="0" smtClean="0"/>
                        <a:t> степени</a:t>
                      </a:r>
                      <a:r>
                        <a:rPr lang="en-US" sz="1400" dirty="0" smtClean="0"/>
                        <a:t> II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Городского конкурса творческих работ «Они сражались за Родину», посвященный 75 </a:t>
                      </a:r>
                      <a:r>
                        <a:rPr lang="ru-RU" sz="1400" baseline="0" dirty="0" err="1" smtClean="0"/>
                        <a:t>летию</a:t>
                      </a:r>
                      <a:r>
                        <a:rPr lang="ru-RU" sz="1400" baseline="0" dirty="0" smtClean="0"/>
                        <a:t> Победы – Лапшина Алёна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Городской</a:t>
                      </a:r>
                      <a:endParaRPr lang="ru-RU" sz="1400" dirty="0"/>
                    </a:p>
                  </a:txBody>
                  <a:tcPr/>
                </a:tc>
              </a:tr>
              <a:tr h="6431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Грамота за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III </a:t>
                      </a:r>
                      <a:r>
                        <a:rPr lang="ru-RU" sz="1400" baseline="0" dirty="0" smtClean="0"/>
                        <a:t> место)  в Открытом районном конкурсе «Иллюстрация к произведениям В.С. Высоцкого»  - </a:t>
                      </a:r>
                      <a:r>
                        <a:rPr lang="ru-RU" sz="1400" baseline="0" dirty="0" err="1" smtClean="0"/>
                        <a:t>Каючкина</a:t>
                      </a:r>
                      <a:r>
                        <a:rPr lang="ru-RU" sz="1400" baseline="0" dirty="0" smtClean="0"/>
                        <a:t> Анна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Городской</a:t>
                      </a:r>
                      <a:endParaRPr lang="ru-RU" sz="1400" dirty="0"/>
                    </a:p>
                  </a:txBody>
                  <a:tcPr/>
                </a:tc>
              </a:tr>
              <a:tr h="594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 за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 в конкурсе творческих работ «Мой Полежаев» – Панова Екатерина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316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Рабочий стол\портфолио сжатие\20220215_083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4546"/>
            <a:ext cx="2088233" cy="29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4546"/>
            <a:ext cx="2024683" cy="293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4965"/>
            <a:ext cx="2007298" cy="29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30904"/>
            <a:ext cx="2070228" cy="297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11854"/>
            <a:ext cx="2119115" cy="296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7606" y="3507612"/>
            <a:ext cx="2103293" cy="29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47661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1144</TotalTime>
  <Words>2111</Words>
  <Application>Microsoft Office PowerPoint</Application>
  <PresentationFormat>Экран (4:3)</PresentationFormat>
  <Paragraphs>270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Министерство образования РМ   Портфолио  Депутатовой  Татьяны Федоровны  преподавателя живописного отделения МБУДО «Детская художественная школа №4» г. о. Саранск </vt:lpstr>
      <vt:lpstr>Результаты участия обучающихся в профессиональных конкурсах, проводимых под патронатом Министерств культуры  </vt:lpstr>
      <vt:lpstr>Слайд 3</vt:lpstr>
      <vt:lpstr>Результаты участия обучающихся в мероприятиях различных уровней по учебной деятельности: предметные олимпиады, конкурсы, фестивали, выставки-конкурсы. Международный и Всероссийский уровень</vt:lpstr>
      <vt:lpstr>Слайд 5</vt:lpstr>
      <vt:lpstr>Результаты участия обучающихся в мероприятиях различных уровней по учебной деятельности: предметные олимпиады, конкурсы, фестивали, выставки-конкурсы. Республиканский уровень</vt:lpstr>
      <vt:lpstr>Слайд 7</vt:lpstr>
      <vt:lpstr>Результаты участия обучающихся в мероприятиях различных уровней по учебной деятельности: предметные олимпиады, конкурсы, фестивали, выставки-конкурсы. Городской  уровень</vt:lpstr>
      <vt:lpstr>Слайд 9</vt:lpstr>
      <vt:lpstr>Количество учащихся, принимающих участие в конкурсах, фестивалях, выставках различного уровня за межаттестационный период</vt:lpstr>
      <vt:lpstr>Слайд 11</vt:lpstr>
      <vt:lpstr>Количество учащихся, принимающих участие в конкурсах, фестивалях,, выставках различного уровня за межаттестационный период</vt:lpstr>
      <vt:lpstr>Слайд 13</vt:lpstr>
      <vt:lpstr>Количество учащихся, принимающих участие в конкурсах, фестивалях,, выставках различного уровня за межаттестационный период</vt:lpstr>
      <vt:lpstr>Слайд 15</vt:lpstr>
      <vt:lpstr>Участие преподавателя или учащихся в мероприятиях художественно-творческого характера</vt:lpstr>
      <vt:lpstr>Слайд 17</vt:lpstr>
      <vt:lpstr>Поступление учащихся в ССУЗы, ВУЗы </vt:lpstr>
      <vt:lpstr>Признание высокого профессионализма, наличие грамот, благодарственных писем, полученных за работу преподавателя  (за межаттестационный период). Международный уровень </vt:lpstr>
      <vt:lpstr>Слайд 20</vt:lpstr>
      <vt:lpstr>Признание высокого профессионализма, наличие грамот, благодарственных писем, полученных за работу преподавателя (за межаттестационный период). Всероссийский уровень.  </vt:lpstr>
      <vt:lpstr>Слайд 22</vt:lpstr>
      <vt:lpstr>Признание высокого профессионализма, наличие грамот, благодарственных писем, полученных за работу преподавателя (за межаттестационный период). Республиканский и городской уровни </vt:lpstr>
      <vt:lpstr>Слайд 24</vt:lpstr>
      <vt:lpstr>Наличие наград (грамот, благодарственных писем), полученных за работу в области культуры и искусства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профессиональной деятельности преподавателя МБУДО «Детская художественная школа № 4», г. о. Саранск Депутатовой Татьяны Федоровны</dc:title>
  <cp:lastModifiedBy>Windows User</cp:lastModifiedBy>
  <cp:revision>94</cp:revision>
  <dcterms:modified xsi:type="dcterms:W3CDTF">2022-02-21T08:36:05Z</dcterms:modified>
</cp:coreProperties>
</file>