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1" r:id="rId3"/>
    <p:sldId id="282" r:id="rId4"/>
    <p:sldId id="284" r:id="rId5"/>
    <p:sldId id="286" r:id="rId6"/>
    <p:sldId id="291" r:id="rId7"/>
    <p:sldId id="289" r:id="rId8"/>
    <p:sldId id="259" r:id="rId9"/>
    <p:sldId id="268" r:id="rId10"/>
    <p:sldId id="274" r:id="rId11"/>
    <p:sldId id="275" r:id="rId12"/>
    <p:sldId id="293" r:id="rId13"/>
    <p:sldId id="258" r:id="rId14"/>
    <p:sldId id="260" r:id="rId15"/>
    <p:sldId id="278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98BC9-D90A-453C-8994-6F7A2D503245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A8F85-BB1F-4239-802E-911D9FE496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77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2880320"/>
          </a:xfrm>
        </p:spPr>
        <p:txBody>
          <a:bodyPr>
            <a:noAutofit/>
          </a:bodyPr>
          <a:lstStyle/>
          <a:p>
            <a:r>
              <a:rPr lang="ru-RU" sz="3600" dirty="0"/>
              <a:t/>
            </a:r>
            <a:br>
              <a:rPr lang="ru-RU" sz="3600" dirty="0"/>
            </a:br>
            <a:r>
              <a:rPr lang="ru-RU" sz="1800" dirty="0"/>
              <a:t>Структурное подразделение «Детский сад комбинированного вида</a:t>
            </a:r>
            <a:br>
              <a:rPr lang="ru-RU" sz="1800" dirty="0"/>
            </a:br>
            <a:r>
              <a:rPr lang="ru-RU" sz="1800" dirty="0"/>
              <a:t>«Ягодка» МБДОУ "Детский сад "Планета детства" комбинированного вида</a:t>
            </a:r>
            <a:br>
              <a:rPr lang="ru-RU" sz="1800" dirty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 smtClean="0">
                <a:solidFill>
                  <a:srgbClr val="FF0000"/>
                </a:solidFill>
              </a:rPr>
              <a:t>«Блоки </a:t>
            </a:r>
            <a:r>
              <a:rPr lang="ru-RU" sz="3600" b="1" dirty="0" err="1" smtClean="0">
                <a:solidFill>
                  <a:srgbClr val="FF0000"/>
                </a:solidFill>
              </a:rPr>
              <a:t>Дьенеша,их</a:t>
            </a:r>
            <a:r>
              <a:rPr lang="ru-RU" sz="3600" b="1" dirty="0" smtClean="0">
                <a:solidFill>
                  <a:srgbClr val="FF0000"/>
                </a:solidFill>
              </a:rPr>
              <a:t> роль в развитие детей дошкольного возраста»</a:t>
            </a: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500570"/>
            <a:ext cx="7848872" cy="2049182"/>
          </a:xfrm>
        </p:spPr>
        <p:txBody>
          <a:bodyPr>
            <a:normAutofit/>
          </a:bodyPr>
          <a:lstStyle/>
          <a:p>
            <a:pPr algn="r"/>
            <a:r>
              <a:rPr lang="ru-RU" sz="3300" dirty="0">
                <a:solidFill>
                  <a:schemeClr val="tx1"/>
                </a:solidFill>
              </a:rPr>
              <a:t>Подготовила : </a:t>
            </a:r>
            <a:r>
              <a:rPr lang="ru-RU" sz="3300" dirty="0" smtClean="0">
                <a:solidFill>
                  <a:schemeClr val="tx1"/>
                </a:solidFill>
              </a:rPr>
              <a:t>Кувакина Т.Н.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endParaRPr lang="ru-RU" sz="3300" dirty="0">
              <a:solidFill>
                <a:schemeClr val="tx1"/>
              </a:solidFill>
            </a:endParaRPr>
          </a:p>
          <a:p>
            <a:pPr algn="r"/>
            <a:endParaRPr lang="ru-RU" sz="3300" dirty="0">
              <a:solidFill>
                <a:schemeClr val="tx1"/>
              </a:solidFill>
            </a:endParaRPr>
          </a:p>
          <a:p>
            <a:r>
              <a:rPr lang="ru-RU" sz="3300" dirty="0" smtClean="0">
                <a:solidFill>
                  <a:schemeClr val="tx1"/>
                </a:solidFill>
              </a:rPr>
              <a:t>Чамзинка-2023</a:t>
            </a:r>
            <a:endParaRPr lang="ru-RU" sz="33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Picture 4" descr="C:\Users\Раиса\Downloads\bloki_denes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688508"/>
            <a:ext cx="2808312" cy="3169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36354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643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Ребенка  следует  научить  рассматриванию, ощупыванию, выслушиванию,  то  есть  сформировать  у  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него  </a:t>
            </a:r>
            <a:r>
              <a:rPr lang="ru-RU" sz="20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перцептивные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действия</a:t>
            </a:r>
            <a:r>
              <a:rPr lang="ru-RU" sz="2000" b="1" dirty="0">
                <a:solidFill>
                  <a:srgbClr val="FF0000"/>
                </a:solidFill>
              </a:rPr>
              <a:t>. </a:t>
            </a:r>
          </a:p>
        </p:txBody>
      </p:sp>
      <p:pic>
        <p:nvPicPr>
          <p:cNvPr id="5" name="Picture 2" descr="C:\Users\BaseComputer\Downloads\sveta-formy-velichin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6786610" cy="46408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42852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Развивающая игра «Логические блоки </a:t>
            </a:r>
            <a:r>
              <a:rPr lang="ru-RU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Дьенеша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» предназначена для детей от двух лет</a:t>
            </a:r>
          </a:p>
        </p:txBody>
      </p:sp>
      <p:pic>
        <p:nvPicPr>
          <p:cNvPr id="3" name="Picture 3" descr="C:\Documents and Settings\Татьяна\Рабочий стол\для работы\МО\albom-k-blokam-denesha-dlja-samyh-malenkih-2-3-goda800x800q80.v129229712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1098134"/>
            <a:ext cx="3571900" cy="25185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7" descr="C:\Documents and Settings\Татьяна\Рабочий стол\для работы\МО\albom_42_ful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7580" y="1071546"/>
            <a:ext cx="3697159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aseComputer\Downloads\4680000430449_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64" y="3714752"/>
            <a:ext cx="2281327" cy="1631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C:\Users\BaseComputer\Downloads\4680000430425_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6908" y="3714752"/>
            <a:ext cx="2379406" cy="1571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 descr="C:\Users\BaseComputer\Downloads\udiv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3870" y="5072075"/>
            <a:ext cx="2213644" cy="1571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2" name="Picture 4" descr="C:\Users\BaseComputer\Downloads\kor_007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44" y="5014318"/>
            <a:ext cx="2357454" cy="1685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53D1951-7137-4E10-A589-B78081792CC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3851920" cy="220486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EF799D9-1301-4065-A3F1-3236FAF8EA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0"/>
            <a:ext cx="4139952" cy="220486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B6218FD-A8C2-49ED-8312-4AE59FDB8FF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2204864"/>
            <a:ext cx="3528392" cy="220486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C4AAE78-DD71-4071-B45B-306111042C4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09728"/>
            <a:ext cx="3851920" cy="244827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2980376-207F-49B5-94DA-5B77E57EF35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4409728"/>
            <a:ext cx="399593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0507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Формами организации работы с блоками</a:t>
            </a:r>
            <a:r>
              <a:rPr lang="ru-RU" sz="48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8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sz="480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700188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Организованная образовательная деятельность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(в форме дидактической игры)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Предлагаю Вам педагоги свои варианты игры (сделанные своими руками):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Users\BaseComputer\Desktop\573934589.jpg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801549" cy="785832"/>
          </a:xfrm>
          <a:prstGeom prst="rect">
            <a:avLst/>
          </a:prstGeom>
          <a:noFill/>
        </p:spPr>
      </p:pic>
      <p:pic>
        <p:nvPicPr>
          <p:cNvPr id="9" name="Объект 8">
            <a:extLst>
              <a:ext uri="{FF2B5EF4-FFF2-40B4-BE49-F238E27FC236}">
                <a16:creationId xmlns:a16="http://schemas.microsoft.com/office/drawing/2014/main" id="{66285EC4-C5C6-4EE8-992A-DD5701500A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4293096"/>
            <a:ext cx="4213618" cy="2358749"/>
          </a:xfr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CC9D426-5E25-4EC1-88B6-1A084A70235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2873" y="4319985"/>
            <a:ext cx="3456384" cy="2331859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F75F35E-0241-4C3D-BDE9-F17B6F39012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1900516"/>
            <a:ext cx="3456384" cy="2248564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EA8B142-0D57-4B22-875F-30EAA5AC7C72}"/>
              </a:ext>
            </a:extLst>
          </p:cNvPr>
          <p:cNvSpPr/>
          <p:nvPr/>
        </p:nvSpPr>
        <p:spPr>
          <a:xfrm>
            <a:off x="251520" y="2828836"/>
            <a:ext cx="4247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</a:rPr>
              <a:t>Цель:</a:t>
            </a: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</a:rPr>
              <a:t> учить подбирать фигуры по предложенному образцу, закрепить знание цвета, формы, величины, развивать внимание.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42229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64096"/>
          </a:xfrm>
        </p:spPr>
        <p:txBody>
          <a:bodyPr>
            <a:normAutofit fontScale="90000"/>
          </a:bodyPr>
          <a:lstStyle/>
          <a:p>
            <a:pPr>
              <a:spcAft>
                <a:spcPts val="1000"/>
              </a:spcAft>
            </a:pP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Игры с блоками </a:t>
            </a:r>
            <a:r>
              <a:rPr lang="ru-RU" b="1" dirty="0" err="1">
                <a:latin typeface="Times New Roman" pitchFamily="18" charset="0"/>
                <a:ea typeface="Calibri"/>
                <a:cs typeface="Times New Roman" pitchFamily="18" charset="0"/>
              </a:rPr>
              <a:t>Дьенеша</a:t>
            </a:r>
            <a:r>
              <a:rPr lang="ru-RU" b="1" dirty="0">
                <a:latin typeface="Times New Roman" pitchFamily="18" charset="0"/>
                <a:ea typeface="Calibri"/>
                <a:cs typeface="Times New Roman" pitchFamily="18" charset="0"/>
              </a:rPr>
              <a:t> для малышей</a:t>
            </a:r>
            <a:r>
              <a:rPr lang="ru-RU" dirty="0">
                <a:ea typeface="Calibri"/>
                <a:cs typeface="Times New Roman"/>
              </a:rPr>
              <a:t/>
            </a:r>
            <a:br>
              <a:rPr lang="ru-RU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Для детей будет интересно выкладывать простые фигуры, группировать фигурки по цвету, по размеру (большие и маленькие), по форме (по признаку).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Найти недостающую фигуру. Положить три разных блока. Ребёнок закрывает глазки, взрослый прячет одну фигуру. «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Какую фигурку забрал Зайчик?»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Как и в предыдущей игре, берём три блока, но только не убираем, а меняем местами фигурки. «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Слонёнок прошел и всё перепутал. Что поменялось?»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«Что лишнее?»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 же три фигуры, но две из них похожи по какому-то признаку, третья нет. Пусть малыш найдет неправильную фигуру.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Мамы и малыши».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Составляем пары: большие и маленькие фигурки, общие по цвету (форме)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«Угадай, что я поймал?».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Сложить в мешочек фигуры, дать ребёнку возможность найти ту фигурку, которую его попросили поймать в мешочке на ощупь.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11140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00100" y="285728"/>
            <a:ext cx="771530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lang="ru-RU" sz="24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амостоятельная деятельность детей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(предложить на выбор и выполнить)</a:t>
            </a:r>
            <a:endParaRPr kumimoji="0" lang="ru-RU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Объект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92080" y="2951951"/>
            <a:ext cx="3566770" cy="2484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214546" y="5643578"/>
            <a:ext cx="57150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Совместная деятельность с детьми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ru-RU" sz="24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(это индивидуальные игры)</a:t>
            </a:r>
            <a:endParaRPr lang="ru-RU" sz="2400" dirty="0"/>
          </a:p>
        </p:txBody>
      </p:sp>
      <p:pic>
        <p:nvPicPr>
          <p:cNvPr id="7" name="Picture 2" descr="C:\Users\BaseComputer\Desktop\573934589.jpg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357166"/>
            <a:ext cx="801549" cy="785832"/>
          </a:xfrm>
          <a:prstGeom prst="rect">
            <a:avLst/>
          </a:prstGeom>
          <a:noFill/>
        </p:spPr>
      </p:pic>
      <p:pic>
        <p:nvPicPr>
          <p:cNvPr id="8" name="Picture 2" descr="C:\Users\BaseComputer\Desktop\573934589.jpg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5715016"/>
            <a:ext cx="801549" cy="785832"/>
          </a:xfrm>
          <a:prstGeom prst="rect">
            <a:avLst/>
          </a:prstGeom>
          <a:noFill/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DBCF30A-7F88-40A7-B47F-1ACF3C284C4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481" y="3356993"/>
            <a:ext cx="3418423" cy="207906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C4C2536E-BBCC-4177-9BC3-9B526B7E0FC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6" y="1169434"/>
            <a:ext cx="3312369" cy="198003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549"/>
            <a:ext cx="925252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8104" y="3140968"/>
            <a:ext cx="3250704" cy="216024"/>
          </a:xfrm>
        </p:spPr>
        <p:txBody>
          <a:bodyPr>
            <a:noAutofit/>
          </a:bodyPr>
          <a:lstStyle/>
          <a:p>
            <a:endParaRPr lang="ru-RU" sz="900" b="1" dirty="0"/>
          </a:p>
        </p:txBody>
      </p:sp>
      <p:sp>
        <p:nvSpPr>
          <p:cNvPr id="4" name="Лента лицом вверх 3"/>
          <p:cNvSpPr/>
          <p:nvPr/>
        </p:nvSpPr>
        <p:spPr>
          <a:xfrm>
            <a:off x="269776" y="620688"/>
            <a:ext cx="8712968" cy="6048672"/>
          </a:xfrm>
          <a:prstGeom prst="ribbon2">
            <a:avLst>
              <a:gd name="adj1" fmla="val 7517"/>
              <a:gd name="adj2" fmla="val 750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Блоки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Дьеныша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увлекательное и полезное занятие! Игры с блоками развивает у детей мыслительные операции ( анализ, сравнение), логическое мышление, творческие способности, и познавательные процессы ( память, внимание, воображение). Играя с блоками ребенок выполняет разнообразные предметные действия ( выкладывание, разбиение и др.) .Также  игры с блоками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Дьенеша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способствуют развитию речи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80312" y="5653794"/>
            <a:ext cx="1354088" cy="101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12956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BBFBA4-036A-43B9-866B-97CE2F9AA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Блоки </a:t>
            </a:r>
            <a:r>
              <a:rPr lang="ru-RU" dirty="0" err="1">
                <a:solidFill>
                  <a:srgbClr val="FF0000"/>
                </a:solidFill>
              </a:rPr>
              <a:t>Дьенеша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0DF4072-47CA-4662-91AA-DA82DA0176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268760"/>
            <a:ext cx="4464496" cy="3096344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A3B279-785F-4F9F-AD25-1460A1A75A7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3645025"/>
            <a:ext cx="3888432" cy="2938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90747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ds02.infourok.ru/uploads/ex/065e/0001b40d-e5ee3aa7/img1.jpg">
            <a:extLst>
              <a:ext uri="{FF2B5EF4-FFF2-40B4-BE49-F238E27FC236}">
                <a16:creationId xmlns:a16="http://schemas.microsoft.com/office/drawing/2014/main" id="{172F2578-97A0-4EB9-821B-F53D1F5F4EA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1" y="1600200"/>
            <a:ext cx="4978895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BADF332-E5A5-468B-B2F5-872F610C26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70599" y="274638"/>
            <a:ext cx="26162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84462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ds02.infourok.ru/uploads/ex/065e/0001b40d-e5ee3aa7/img5.jpg">
            <a:extLst>
              <a:ext uri="{FF2B5EF4-FFF2-40B4-BE49-F238E27FC236}">
                <a16:creationId xmlns:a16="http://schemas.microsoft.com/office/drawing/2014/main" id="{41853E91-238A-49AF-9950-125B73CB90C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116632"/>
            <a:ext cx="424847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ds02.infourok.ru/uploads/ex/065e/0001b40d-e5ee3aa7/img4.jpg">
            <a:extLst>
              <a:ext uri="{FF2B5EF4-FFF2-40B4-BE49-F238E27FC236}">
                <a16:creationId xmlns:a16="http://schemas.microsoft.com/office/drawing/2014/main" id="{9E807BEE-09AD-40A9-BE2C-F5759EBA6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446449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14637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7FAA1-3760-4290-9E6E-AFBC58AAB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s://ds02.infourok.ru/uploads/ex/065e/0001b40d-e5ee3aa7/img6.jpg">
            <a:extLst>
              <a:ext uri="{FF2B5EF4-FFF2-40B4-BE49-F238E27FC236}">
                <a16:creationId xmlns:a16="http://schemas.microsoft.com/office/drawing/2014/main" id="{EE924A0C-1762-49EB-8257-8D5B824FEF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440668"/>
            <a:ext cx="8229599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39570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Цели и задачи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u="sng" dirty="0">
                <a:latin typeface="Times New Roman" pitchFamily="18" charset="0"/>
                <a:ea typeface="Calibri"/>
                <a:cs typeface="Times New Roman" pitchFamily="18" charset="0"/>
              </a:rPr>
              <a:t>Цель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Формировать навыки работы с логическими блоками </a:t>
            </a:r>
            <a:r>
              <a:rPr lang="ru-RU" sz="2400" dirty="0" err="1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Дьенеша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Закрепить знания о геометрических фигурах (умение различать и называть их), о величине и цвете предметов.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u="sng" dirty="0">
                <a:latin typeface="Times New Roman" pitchFamily="18" charset="0"/>
                <a:ea typeface="Calibri"/>
                <a:cs typeface="Times New Roman" pitchFamily="18" charset="0"/>
              </a:rPr>
              <a:t>Задачи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Развивать пространственные представления.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Познакомить с формой, цветом, размером, толщиной объектов.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Воспитывать самостоятельность, инициативу, настойчивость в достижении цели. 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0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Развивать логическое мышление и психические функции; внимание, память, восприятие речи.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1153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66"/>
            <a:ext cx="8229600" cy="75343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683568" y="764704"/>
            <a:ext cx="8085584" cy="2880320"/>
          </a:xfrm>
        </p:spPr>
        <p:txBody>
          <a:bodyPr>
            <a:normAutofit fontScale="47500" lnSpcReduction="20000"/>
          </a:bodyPr>
          <a:lstStyle/>
          <a:p>
            <a:pPr marL="0" lvl="0" indent="0" algn="just">
              <a:buNone/>
            </a:pPr>
            <a:r>
              <a:rPr lang="ru-RU" sz="34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Сенсорное развитие является фундаментом для умственного развития ребенка.</a:t>
            </a:r>
          </a:p>
          <a:p>
            <a:pPr marL="0" lvl="0" indent="0" algn="just">
              <a:lnSpc>
                <a:spcPct val="120000"/>
              </a:lnSpc>
              <a:spcAft>
                <a:spcPts val="1000"/>
              </a:spcAft>
              <a:buNone/>
            </a:pPr>
            <a:r>
              <a:rPr lang="ru-RU" sz="3400" dirty="0">
                <a:solidFill>
                  <a:srgbClr val="FF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Сенсорными эталонами являются: цвет (цветовой спектр и его оттенки), форма (геометрические плоскостные и объемные фигуры) и величина (метрическая система мер). Исторически, человечество выработало основные сенсорные эталоны,  задача взрослого - передать этот опыт ребенку и, по возможности, научить его использовать этот опыт в дальнейшем.</a:t>
            </a:r>
            <a:endParaRPr lang="ru-RU" sz="3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34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Блоки </a:t>
            </a:r>
            <a:r>
              <a:rPr lang="ru-RU" sz="3400" dirty="0" err="1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Дьенеша</a:t>
            </a:r>
            <a:r>
              <a:rPr lang="ru-RU" sz="34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дают маленькому ребенку первое представление о цвете, форме и величине.</a:t>
            </a:r>
            <a:endParaRPr lang="ru-RU" sz="3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BaseComputer\Desktop\573934589.jpg">
            <a:extLst>
              <a:ext uri="{FF2B5EF4-FFF2-40B4-BE49-F238E27FC236}">
                <a16:creationId xmlns:a16="http://schemas.microsoft.com/office/drawing/2014/main" id="{5F6AEFFF-B940-446E-BE60-D7AEBB507CF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511" y="3025254"/>
            <a:ext cx="801549" cy="807492"/>
          </a:xfrm>
          <a:prstGeom prst="rect">
            <a:avLst/>
          </a:prstGeom>
          <a:noFill/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8BB3B70-95D4-4282-9D66-BF944157380F}"/>
              </a:ext>
            </a:extLst>
          </p:cNvPr>
          <p:cNvSpPr/>
          <p:nvPr/>
        </p:nvSpPr>
        <p:spPr>
          <a:xfrm>
            <a:off x="1115616" y="3140968"/>
            <a:ext cx="76535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Сенсорика — это важный компонент в развитии ребенка, начиная с самого раннего возраста. Ведь от сенсорного развития будет зависеть дальнейшее развитие физическое, умственное и эстетическое.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Цель сенсорики — сформировать у воспитанника способности, позволяющие ему максимально полно воспринимать окружающий мир.</a:t>
            </a:r>
          </a:p>
        </p:txBody>
      </p:sp>
    </p:spTree>
    <p:extLst>
      <p:ext uri="{BB962C8B-B14F-4D97-AF65-F5344CB8AC3E}">
        <p14:creationId xmlns:p14="http://schemas.microsoft.com/office/powerpoint/2010/main" val="280266014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Этапы ознакомления детей с блоками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Дьенеша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«Знакомство»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Дать детям возможность познакомиться с блоками: самостоятельно достать из коробки и рассмотреть, поиграть по своему усмотрению. На каждого ребенка дается комплект блоков. На этом этапе дети знакомятся с блоками самостоятельно, т.е. без заданий/поручений. 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«Обследование»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производят обследование блоков. При помощи воспитателя они познают внешние свойства предметов в их совокупности (цвет, форма, величина). </a:t>
            </a: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53400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854"/>
            <a:ext cx="8229600" cy="655272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«Игровой»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Используется дидактический материал, учитываются интеллектуальные возможности ребенка.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«Сравнение»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начинают устанавливать сходства и различия между фигурами. Важно, чтобы ребенок понимал смысл вопросов «Чем похожи фигуры?», «Чем отличаются фигуры?».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«Поисковый»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учатся находить блоки по словесному заданию по одному или нескольким признакам (по цвету и форме; по цвету, форме и размеру). </a:t>
            </a: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02930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713</Words>
  <Application>Microsoft Office PowerPoint</Application>
  <PresentationFormat>Экран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Тема Office</vt:lpstr>
      <vt:lpstr> Структурное подразделение «Детский сад комбинированного вида «Ягодка» МБДОУ "Детский сад "Планета детства" комбинированного вида  «Блоки Дьенеша,их роль в развитие детей дошкольного возраста» </vt:lpstr>
      <vt:lpstr>Блоки Дьенеша</vt:lpstr>
      <vt:lpstr>Презентация PowerPoint</vt:lpstr>
      <vt:lpstr>Презентация PowerPoint</vt:lpstr>
      <vt:lpstr>Презентация PowerPoint</vt:lpstr>
      <vt:lpstr>Цели и задачи </vt:lpstr>
      <vt:lpstr>Актуальность проблемы</vt:lpstr>
      <vt:lpstr>Этапы ознакомления детей с блоками Дьенеша</vt:lpstr>
      <vt:lpstr>Презентация PowerPoint</vt:lpstr>
      <vt:lpstr>Презентация PowerPoint</vt:lpstr>
      <vt:lpstr>Презентация PowerPoint</vt:lpstr>
      <vt:lpstr>Презентация PowerPoint</vt:lpstr>
      <vt:lpstr>Формами организации работы с блоками </vt:lpstr>
      <vt:lpstr>Игры с блоками Дьенеша для малышей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МКДОУ «Детский сад №4»  «Использование блоков Дьенеша и палочек Кюизенера в работе с детьми раннего возраста»</dc:title>
  <dc:creator>Sony</dc:creator>
  <cp:lastModifiedBy>User</cp:lastModifiedBy>
  <cp:revision>52</cp:revision>
  <dcterms:created xsi:type="dcterms:W3CDTF">2016-11-03T10:05:47Z</dcterms:created>
  <dcterms:modified xsi:type="dcterms:W3CDTF">2023-05-02T14:40:14Z</dcterms:modified>
</cp:coreProperties>
</file>