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62"/>
  </p:notesMasterIdLst>
  <p:sldIdLst>
    <p:sldId id="257" r:id="rId2"/>
    <p:sldId id="258" r:id="rId3"/>
    <p:sldId id="260" r:id="rId4"/>
    <p:sldId id="262" r:id="rId5"/>
    <p:sldId id="332" r:id="rId6"/>
    <p:sldId id="264" r:id="rId7"/>
    <p:sldId id="265" r:id="rId8"/>
    <p:sldId id="333" r:id="rId9"/>
    <p:sldId id="334" r:id="rId10"/>
    <p:sldId id="335" r:id="rId11"/>
    <p:sldId id="336" r:id="rId12"/>
    <p:sldId id="337" r:id="rId13"/>
    <p:sldId id="338" r:id="rId14"/>
    <p:sldId id="308" r:id="rId15"/>
    <p:sldId id="339" r:id="rId16"/>
    <p:sldId id="340" r:id="rId17"/>
    <p:sldId id="341" r:id="rId18"/>
    <p:sldId id="342" r:id="rId19"/>
    <p:sldId id="343" r:id="rId20"/>
    <p:sldId id="344" r:id="rId21"/>
    <p:sldId id="345" r:id="rId22"/>
    <p:sldId id="346" r:id="rId23"/>
    <p:sldId id="347" r:id="rId24"/>
    <p:sldId id="348" r:id="rId25"/>
    <p:sldId id="349" r:id="rId26"/>
    <p:sldId id="350" r:id="rId27"/>
    <p:sldId id="351" r:id="rId28"/>
    <p:sldId id="352" r:id="rId29"/>
    <p:sldId id="353" r:id="rId30"/>
    <p:sldId id="354" r:id="rId31"/>
    <p:sldId id="355" r:id="rId32"/>
    <p:sldId id="356" r:id="rId33"/>
    <p:sldId id="357" r:id="rId34"/>
    <p:sldId id="358" r:id="rId35"/>
    <p:sldId id="359" r:id="rId36"/>
    <p:sldId id="360" r:id="rId37"/>
    <p:sldId id="361" r:id="rId38"/>
    <p:sldId id="362" r:id="rId39"/>
    <p:sldId id="371" r:id="rId40"/>
    <p:sldId id="372" r:id="rId41"/>
    <p:sldId id="378" r:id="rId42"/>
    <p:sldId id="370" r:id="rId43"/>
    <p:sldId id="363" r:id="rId44"/>
    <p:sldId id="373" r:id="rId45"/>
    <p:sldId id="374" r:id="rId46"/>
    <p:sldId id="375" r:id="rId47"/>
    <p:sldId id="376" r:id="rId48"/>
    <p:sldId id="377" r:id="rId49"/>
    <p:sldId id="270" r:id="rId50"/>
    <p:sldId id="271" r:id="rId51"/>
    <p:sldId id="274" r:id="rId52"/>
    <p:sldId id="282" r:id="rId53"/>
    <p:sldId id="286" r:id="rId54"/>
    <p:sldId id="365" r:id="rId55"/>
    <p:sldId id="379" r:id="rId56"/>
    <p:sldId id="366" r:id="rId57"/>
    <p:sldId id="367" r:id="rId58"/>
    <p:sldId id="368" r:id="rId59"/>
    <p:sldId id="369" r:id="rId60"/>
    <p:sldId id="364" r:id="rId61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2268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3BA8C4-EE43-470E-9A97-8A4E8D32DEC0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6455B8-5856-4F91-AB31-D1110A2012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985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455B8-5856-4F91-AB31-D1110A2012FD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35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455B8-5856-4F91-AB31-D1110A2012FD}" type="slidenum">
              <a:rPr lang="ru-RU" smtClean="0"/>
              <a:pPr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936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228601" y="438913"/>
            <a:ext cx="6399041" cy="8262425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13947" y="578883"/>
            <a:ext cx="6230107" cy="414528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541782" y="2426941"/>
            <a:ext cx="5829300" cy="24384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541782" y="4913376"/>
            <a:ext cx="5829300" cy="12192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8193716-E058-4A1A-9C36-99D04E3397F4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080EE1-2D46-40DA-B094-81CE4952A1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190" y="6644640"/>
            <a:ext cx="6137910" cy="140208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77190" y="707136"/>
            <a:ext cx="6137910" cy="5583936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8193716-E058-4A1A-9C36-99D04E3397F4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080EE1-2D46-40DA-B094-81CE4952A1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711206"/>
            <a:ext cx="1485900" cy="70103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00050" y="711204"/>
            <a:ext cx="4457700" cy="70104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8193716-E058-4A1A-9C36-99D04E3397F4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080EE1-2D46-40DA-B094-81CE4952A1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190" y="6644640"/>
            <a:ext cx="6137910" cy="140208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7190" y="707136"/>
            <a:ext cx="6137910" cy="5583936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8193716-E058-4A1A-9C36-99D04E3397F4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080EE1-2D46-40DA-B094-81CE4952A1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228601" y="438913"/>
            <a:ext cx="6399041" cy="8262425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13947" y="578883"/>
            <a:ext cx="6230107" cy="578843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1258" y="6571488"/>
            <a:ext cx="6137910" cy="902208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1258" y="7499312"/>
            <a:ext cx="6137910" cy="560832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8193716-E058-4A1A-9C36-99D04E3397F4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080EE1-2D46-40DA-B094-81CE4952A1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5764" y="707136"/>
            <a:ext cx="2948940" cy="585216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566520" y="707136"/>
            <a:ext cx="2948940" cy="585216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8193716-E058-4A1A-9C36-99D04E3397F4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080EE1-2D46-40DA-B094-81CE4952A1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190" y="6644640"/>
            <a:ext cx="6137910" cy="140208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5418" y="772584"/>
            <a:ext cx="2948940" cy="1056216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3489127" y="772584"/>
            <a:ext cx="2948940" cy="1056216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5418" y="1930400"/>
            <a:ext cx="2948940" cy="465328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89127" y="1930400"/>
            <a:ext cx="2948940" cy="465328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8193716-E058-4A1A-9C36-99D04E3397F4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080EE1-2D46-40DA-B094-81CE4952A1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8193716-E058-4A1A-9C36-99D04E3397F4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080EE1-2D46-40DA-B094-81CE4952A1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228601" y="438913"/>
            <a:ext cx="6399041" cy="8262425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8193716-E058-4A1A-9C36-99D04E3397F4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080EE1-2D46-40DA-B094-81CE4952A1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4088" y="711200"/>
            <a:ext cx="2228850" cy="12192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154135" y="1930403"/>
            <a:ext cx="2228850" cy="5608149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571030" y="1240192"/>
            <a:ext cx="3469619" cy="629920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8193716-E058-4A1A-9C36-99D04E3397F4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080EE1-2D46-40DA-B094-81CE4952A1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228601" y="438913"/>
            <a:ext cx="6399041" cy="8262425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4800600" y="578883"/>
            <a:ext cx="1743454" cy="57912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6682741"/>
            <a:ext cx="6172200" cy="140208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4847034" y="711200"/>
            <a:ext cx="1680210" cy="5615307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8193716-E058-4A1A-9C36-99D04E3397F4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080EE1-2D46-40DA-B094-81CE4952A13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16110" y="581024"/>
            <a:ext cx="4443984" cy="57912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228601" y="438913"/>
            <a:ext cx="6399041" cy="8262425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13947" y="578883"/>
            <a:ext cx="6230107" cy="73152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377190" y="6647453"/>
            <a:ext cx="6137910" cy="140208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77190" y="707136"/>
            <a:ext cx="6137910" cy="5583936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2832246" y="8149168"/>
            <a:ext cx="1714500" cy="486833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E8193716-E058-4A1A-9C36-99D04E3397F4}" type="datetimeFigureOut">
              <a:rPr lang="ru-RU" smtClean="0"/>
              <a:pPr/>
              <a:t>09.11.2018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4546746" y="8149168"/>
            <a:ext cx="1714500" cy="486833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6261246" y="8149168"/>
            <a:ext cx="342900" cy="486833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2F080EE1-2D46-40DA-B094-81CE4952A13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447" y="304800"/>
            <a:ext cx="6268685" cy="1123928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en-US" sz="4800" b="1" dirty="0" smtClean="0"/>
              <a:t> </a:t>
            </a:r>
            <a:r>
              <a:rPr lang="ru-RU" sz="4800" b="1" dirty="0" smtClean="0"/>
              <a:t/>
            </a:r>
            <a:br>
              <a:rPr lang="ru-RU" sz="4800" b="1" dirty="0" smtClean="0"/>
            </a:br>
            <a:r>
              <a:rPr lang="ru-RU" sz="4800" b="1" dirty="0" smtClean="0"/>
              <a:t/>
            </a:r>
            <a:br>
              <a:rPr lang="ru-RU" sz="4800" b="1" dirty="0" smtClean="0"/>
            </a:br>
            <a:r>
              <a:rPr lang="ru-RU" sz="4800" b="1" dirty="0" smtClean="0"/>
              <a:t/>
            </a:r>
            <a:br>
              <a:rPr lang="ru-RU" sz="4800" b="1" dirty="0" smtClean="0"/>
            </a:br>
            <a:endParaRPr lang="ru-RU" sz="32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7868" y="2190733"/>
            <a:ext cx="6268685" cy="5941331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endParaRPr lang="ru-RU" sz="31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/>
              <a:t>   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sz="19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преподавателя  МБУДО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«Детская художественная школа №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3 г.о. Саранск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6.0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1900" smtClean="0">
                <a:latin typeface="Times New Roman" pitchFamily="18" charset="0"/>
                <a:cs typeface="Times New Roman" pitchFamily="18" charset="0"/>
              </a:rPr>
              <a:t>.1976 г.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высшее по специальности «Педагогика и методика начального образования» (МГПИ им. Евсевьева,  диплом ВСГ 0606126, дата выдачи:25 января 2007г.)</a:t>
            </a:r>
          </a:p>
          <a:p>
            <a:pPr algn="just">
              <a:buNone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среднее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специальное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художник - оформитель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(Саранское  художественное училище, диплом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№ 513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, дата выдачи:  27 июня 1997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г.)</a:t>
            </a:r>
          </a:p>
          <a:p>
            <a:pPr>
              <a:buNone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21 год</a:t>
            </a:r>
          </a:p>
          <a:p>
            <a:pPr>
              <a:buNone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Общий трудовой стаж: 21 год</a:t>
            </a:r>
          </a:p>
          <a:p>
            <a:pPr>
              <a:buNone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Наличие квалификационной категории: высшая</a:t>
            </a:r>
          </a:p>
          <a:p>
            <a:pPr>
              <a:buNone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Дата последней аттестации: 26. 12. 13г. Приказ  № 1173 от 26.12.13г.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6672" y="2195736"/>
            <a:ext cx="34563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ШИЛИНОЙ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НАТАЛЬИ ГЕННАДЬЕВНЫ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3249" y="1547664"/>
            <a:ext cx="2249088" cy="31287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88" y="683568"/>
            <a:ext cx="5732859" cy="788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00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8" y="492282"/>
            <a:ext cx="5976664" cy="821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678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56" y="467544"/>
            <a:ext cx="5988676" cy="823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21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4" y="467544"/>
            <a:ext cx="5889934" cy="810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941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92696" y="827584"/>
            <a:ext cx="5544616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5.Результаты участия обучающихся в мероприятиях различных уровней по учебной деятельности: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предметные олимпиады;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конкурсы;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-фестивали;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выставки-конкурсы и т.д.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8" y="611560"/>
            <a:ext cx="6137910" cy="8064896"/>
          </a:xfrm>
        </p:spPr>
      </p:pic>
    </p:spTree>
    <p:extLst>
      <p:ext uri="{BB962C8B-B14F-4D97-AF65-F5344CB8AC3E}">
        <p14:creationId xmlns:p14="http://schemas.microsoft.com/office/powerpoint/2010/main" val="2172241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00" y="539552"/>
            <a:ext cx="5792289" cy="7966101"/>
          </a:xfrm>
        </p:spPr>
      </p:pic>
    </p:spTree>
    <p:extLst>
      <p:ext uri="{BB962C8B-B14F-4D97-AF65-F5344CB8AC3E}">
        <p14:creationId xmlns:p14="http://schemas.microsoft.com/office/powerpoint/2010/main" val="2283424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84" y="611560"/>
            <a:ext cx="5855522" cy="8053066"/>
          </a:xfrm>
        </p:spPr>
      </p:pic>
    </p:spTree>
    <p:extLst>
      <p:ext uri="{BB962C8B-B14F-4D97-AF65-F5344CB8AC3E}">
        <p14:creationId xmlns:p14="http://schemas.microsoft.com/office/powerpoint/2010/main" val="2262390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41" y="611560"/>
            <a:ext cx="5861807" cy="8061709"/>
          </a:xfrm>
        </p:spPr>
      </p:pic>
    </p:spTree>
    <p:extLst>
      <p:ext uri="{BB962C8B-B14F-4D97-AF65-F5344CB8AC3E}">
        <p14:creationId xmlns:p14="http://schemas.microsoft.com/office/powerpoint/2010/main" val="3258566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" y="611560"/>
            <a:ext cx="5911733" cy="8137328"/>
          </a:xfrm>
        </p:spPr>
      </p:pic>
    </p:spTree>
    <p:extLst>
      <p:ext uri="{BB962C8B-B14F-4D97-AF65-F5344CB8AC3E}">
        <p14:creationId xmlns:p14="http://schemas.microsoft.com/office/powerpoint/2010/main" val="1232913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" y="395536"/>
            <a:ext cx="6408712" cy="8352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" y="611560"/>
            <a:ext cx="6140669" cy="7704856"/>
          </a:xfrm>
        </p:spPr>
      </p:pic>
    </p:spTree>
    <p:extLst>
      <p:ext uri="{BB962C8B-B14F-4D97-AF65-F5344CB8AC3E}">
        <p14:creationId xmlns:p14="http://schemas.microsoft.com/office/powerpoint/2010/main" val="11478764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" y="611559"/>
            <a:ext cx="5990203" cy="8245339"/>
          </a:xfrm>
        </p:spPr>
      </p:pic>
    </p:spTree>
    <p:extLst>
      <p:ext uri="{BB962C8B-B14F-4D97-AF65-F5344CB8AC3E}">
        <p14:creationId xmlns:p14="http://schemas.microsoft.com/office/powerpoint/2010/main" val="22602055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12" y="611561"/>
            <a:ext cx="6013266" cy="8136904"/>
          </a:xfrm>
        </p:spPr>
      </p:pic>
    </p:spTree>
    <p:extLst>
      <p:ext uri="{BB962C8B-B14F-4D97-AF65-F5344CB8AC3E}">
        <p14:creationId xmlns:p14="http://schemas.microsoft.com/office/powerpoint/2010/main" val="38988772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53" y="539552"/>
            <a:ext cx="5790183" cy="7970018"/>
          </a:xfrm>
        </p:spPr>
      </p:pic>
    </p:spTree>
    <p:extLst>
      <p:ext uri="{BB962C8B-B14F-4D97-AF65-F5344CB8AC3E}">
        <p14:creationId xmlns:p14="http://schemas.microsoft.com/office/powerpoint/2010/main" val="38773727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83" y="539552"/>
            <a:ext cx="5947124" cy="7848872"/>
          </a:xfrm>
        </p:spPr>
      </p:pic>
    </p:spTree>
    <p:extLst>
      <p:ext uri="{BB962C8B-B14F-4D97-AF65-F5344CB8AC3E}">
        <p14:creationId xmlns:p14="http://schemas.microsoft.com/office/powerpoint/2010/main" val="5162396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83" y="611560"/>
            <a:ext cx="5966523" cy="8205724"/>
          </a:xfrm>
        </p:spPr>
      </p:pic>
    </p:spTree>
    <p:extLst>
      <p:ext uri="{BB962C8B-B14F-4D97-AF65-F5344CB8AC3E}">
        <p14:creationId xmlns:p14="http://schemas.microsoft.com/office/powerpoint/2010/main" val="23746656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89" y="611560"/>
            <a:ext cx="5979512" cy="7970018"/>
          </a:xfrm>
        </p:spPr>
      </p:pic>
    </p:spTree>
    <p:extLst>
      <p:ext uri="{BB962C8B-B14F-4D97-AF65-F5344CB8AC3E}">
        <p14:creationId xmlns:p14="http://schemas.microsoft.com/office/powerpoint/2010/main" val="11484714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49" y="539552"/>
            <a:ext cx="6051751" cy="8136904"/>
          </a:xfrm>
        </p:spPr>
      </p:pic>
    </p:spTree>
    <p:extLst>
      <p:ext uri="{BB962C8B-B14F-4D97-AF65-F5344CB8AC3E}">
        <p14:creationId xmlns:p14="http://schemas.microsoft.com/office/powerpoint/2010/main" val="9581282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83" y="539552"/>
            <a:ext cx="5947124" cy="8186042"/>
          </a:xfrm>
        </p:spPr>
      </p:pic>
    </p:spTree>
    <p:extLst>
      <p:ext uri="{BB962C8B-B14F-4D97-AF65-F5344CB8AC3E}">
        <p14:creationId xmlns:p14="http://schemas.microsoft.com/office/powerpoint/2010/main" val="553139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97" y="611560"/>
            <a:ext cx="5847495" cy="8042026"/>
          </a:xfrm>
        </p:spPr>
      </p:pic>
    </p:spTree>
    <p:extLst>
      <p:ext uri="{BB962C8B-B14F-4D97-AF65-F5344CB8AC3E}">
        <p14:creationId xmlns:p14="http://schemas.microsoft.com/office/powerpoint/2010/main" val="1153305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190" y="611561"/>
            <a:ext cx="6137910" cy="180019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smtClean="0">
                <a:effectLst/>
              </a:rPr>
              <a:t> </a:t>
            </a:r>
            <a:r>
              <a:rPr lang="ru-RU" sz="2200" dirty="0">
                <a:solidFill>
                  <a:schemeClr val="tx1"/>
                </a:solidFill>
                <a:effectLst/>
              </a:rPr>
              <a:t>1.Повышение квалификации, профессиональная переподготовка</a:t>
            </a:r>
            <a:br>
              <a:rPr lang="ru-RU" sz="2200" dirty="0">
                <a:solidFill>
                  <a:schemeClr val="tx1"/>
                </a:solidFill>
                <a:effectLst/>
              </a:rPr>
            </a:br>
            <a:endParaRPr lang="ru-RU" sz="22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37" y="2699792"/>
            <a:ext cx="6223615" cy="50377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97" y="611560"/>
            <a:ext cx="5847495" cy="8042026"/>
          </a:xfrm>
        </p:spPr>
      </p:pic>
    </p:spTree>
    <p:extLst>
      <p:ext uri="{BB962C8B-B14F-4D97-AF65-F5344CB8AC3E}">
        <p14:creationId xmlns:p14="http://schemas.microsoft.com/office/powerpoint/2010/main" val="7458453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66" y="611560"/>
            <a:ext cx="6137909" cy="7753994"/>
          </a:xfrm>
        </p:spPr>
      </p:pic>
    </p:spTree>
    <p:extLst>
      <p:ext uri="{BB962C8B-B14F-4D97-AF65-F5344CB8AC3E}">
        <p14:creationId xmlns:p14="http://schemas.microsoft.com/office/powerpoint/2010/main" val="36992886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96" y="611560"/>
            <a:ext cx="5842497" cy="8042026"/>
          </a:xfrm>
        </p:spPr>
      </p:pic>
    </p:spTree>
    <p:extLst>
      <p:ext uri="{BB962C8B-B14F-4D97-AF65-F5344CB8AC3E}">
        <p14:creationId xmlns:p14="http://schemas.microsoft.com/office/powerpoint/2010/main" val="17618059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" y="539551"/>
            <a:ext cx="5887986" cy="8097713"/>
          </a:xfrm>
        </p:spPr>
      </p:pic>
    </p:spTree>
    <p:extLst>
      <p:ext uri="{BB962C8B-B14F-4D97-AF65-F5344CB8AC3E}">
        <p14:creationId xmlns:p14="http://schemas.microsoft.com/office/powerpoint/2010/main" val="5496133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73" y="539552"/>
            <a:ext cx="5940344" cy="8169721"/>
          </a:xfrm>
        </p:spPr>
      </p:pic>
    </p:spTree>
    <p:extLst>
      <p:ext uri="{BB962C8B-B14F-4D97-AF65-F5344CB8AC3E}">
        <p14:creationId xmlns:p14="http://schemas.microsoft.com/office/powerpoint/2010/main" val="15219795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76" y="539552"/>
            <a:ext cx="5795137" cy="7970018"/>
          </a:xfrm>
        </p:spPr>
      </p:pic>
    </p:spTree>
    <p:extLst>
      <p:ext uri="{BB962C8B-B14F-4D97-AF65-F5344CB8AC3E}">
        <p14:creationId xmlns:p14="http://schemas.microsoft.com/office/powerpoint/2010/main" val="4067497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76" y="611560"/>
            <a:ext cx="5795137" cy="7970018"/>
          </a:xfrm>
        </p:spPr>
      </p:pic>
    </p:spTree>
    <p:extLst>
      <p:ext uri="{BB962C8B-B14F-4D97-AF65-F5344CB8AC3E}">
        <p14:creationId xmlns:p14="http://schemas.microsoft.com/office/powerpoint/2010/main" val="9080582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97" y="539552"/>
            <a:ext cx="5847495" cy="8042026"/>
          </a:xfrm>
        </p:spPr>
      </p:pic>
    </p:spTree>
    <p:extLst>
      <p:ext uri="{BB962C8B-B14F-4D97-AF65-F5344CB8AC3E}">
        <p14:creationId xmlns:p14="http://schemas.microsoft.com/office/powerpoint/2010/main" val="31184045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48680" y="1259632"/>
            <a:ext cx="5832648" cy="1673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6.Количество учащихся (коллективов), принимающих участие в конкурсах, фестивалях, выставках различного уровня за </a:t>
            </a:r>
            <a:r>
              <a:rPr lang="ru-RU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межаттестационный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период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6" y="3635896"/>
            <a:ext cx="5815896" cy="422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542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878">
            <a:off x="116632" y="395536"/>
            <a:ext cx="6336704" cy="842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99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41782" y="755577"/>
            <a:ext cx="5829300" cy="20882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chemeClr val="tx1"/>
                </a:solidFill>
                <a:effectLst/>
              </a:rPr>
              <a:t>2.Выступления на научно-практических конференциях, семинарах, секциях, методических объединениях</a:t>
            </a:r>
            <a:r>
              <a:rPr lang="ru-RU" sz="2800" dirty="0">
                <a:effectLst/>
              </a:rPr>
              <a:t/>
            </a:r>
            <a:br>
              <a:rPr lang="ru-RU" sz="2800" dirty="0">
                <a:effectLst/>
              </a:rPr>
            </a:br>
            <a:endParaRPr lang="ru-RU" sz="27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 flipV="1">
            <a:off x="785794" y="3419872"/>
            <a:ext cx="5429288" cy="792088"/>
          </a:xfrm>
        </p:spPr>
        <p:txBody>
          <a:bodyPr/>
          <a:lstStyle/>
          <a:p>
            <a:pPr marL="342900" indent="-34290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ru-RU" sz="14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60" y="2483768"/>
            <a:ext cx="4525488" cy="6192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8" y="179512"/>
            <a:ext cx="6204700" cy="853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767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56" y="467544"/>
            <a:ext cx="6047009" cy="831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9479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23" y="323528"/>
            <a:ext cx="6643077" cy="838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147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6" y="683568"/>
            <a:ext cx="6137910" cy="7749549"/>
          </a:xfrm>
        </p:spPr>
      </p:pic>
    </p:spTree>
    <p:extLst>
      <p:ext uri="{BB962C8B-B14F-4D97-AF65-F5344CB8AC3E}">
        <p14:creationId xmlns:p14="http://schemas.microsoft.com/office/powerpoint/2010/main" val="5203215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" y="395536"/>
            <a:ext cx="5864297" cy="8065134"/>
          </a:xfrm>
        </p:spPr>
      </p:pic>
    </p:spTree>
    <p:extLst>
      <p:ext uri="{BB962C8B-B14F-4D97-AF65-F5344CB8AC3E}">
        <p14:creationId xmlns:p14="http://schemas.microsoft.com/office/powerpoint/2010/main" val="20655404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61" y="611560"/>
            <a:ext cx="6264539" cy="7579176"/>
          </a:xfrm>
        </p:spPr>
      </p:pic>
    </p:spTree>
    <p:extLst>
      <p:ext uri="{BB962C8B-B14F-4D97-AF65-F5344CB8AC3E}">
        <p14:creationId xmlns:p14="http://schemas.microsoft.com/office/powerpoint/2010/main" val="35840768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" y="539552"/>
            <a:ext cx="6137910" cy="7768037"/>
          </a:xfrm>
        </p:spPr>
      </p:pic>
    </p:spTree>
    <p:extLst>
      <p:ext uri="{BB962C8B-B14F-4D97-AF65-F5344CB8AC3E}">
        <p14:creationId xmlns:p14="http://schemas.microsoft.com/office/powerpoint/2010/main" val="18549976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50" y="539552"/>
            <a:ext cx="5931087" cy="8128883"/>
          </a:xfrm>
        </p:spPr>
      </p:pic>
    </p:spTree>
    <p:extLst>
      <p:ext uri="{BB962C8B-B14F-4D97-AF65-F5344CB8AC3E}">
        <p14:creationId xmlns:p14="http://schemas.microsoft.com/office/powerpoint/2010/main" val="16481383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1" y="539551"/>
            <a:ext cx="5964046" cy="8209335"/>
          </a:xfrm>
        </p:spPr>
      </p:pic>
    </p:spTree>
    <p:extLst>
      <p:ext uri="{BB962C8B-B14F-4D97-AF65-F5344CB8AC3E}">
        <p14:creationId xmlns:p14="http://schemas.microsoft.com/office/powerpoint/2010/main" val="25233214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664" y="755576"/>
            <a:ext cx="6137910" cy="1402080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.Участие преподавателя или учащихся в мероприятиях художественно-творческого характера.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39" y="2139336"/>
            <a:ext cx="4278359" cy="6050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" y="395536"/>
            <a:ext cx="6336704" cy="5400675"/>
          </a:xfrm>
        </p:spPr>
      </p:pic>
    </p:spTree>
    <p:extLst>
      <p:ext uri="{BB962C8B-B14F-4D97-AF65-F5344CB8AC3E}">
        <p14:creationId xmlns:p14="http://schemas.microsoft.com/office/powerpoint/2010/main" val="4361599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190" y="683569"/>
            <a:ext cx="6137910" cy="1296143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Поступление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учащихся в </a:t>
            </a:r>
            <a:r>
              <a:rPr lang="ru-RU" sz="2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ССУЗы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ВУЗы за межаттестационный период.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76" y="1979712"/>
            <a:ext cx="6004138" cy="6696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88" y="498901"/>
            <a:ext cx="5833737" cy="8249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190" y="755577"/>
            <a:ext cx="6137910" cy="136815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9.Наличие 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авторских учебно-методических пособий</a:t>
            </a:r>
            <a:b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894" y="611560"/>
            <a:ext cx="6120680" cy="17281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effectLst/>
              </a:rPr>
              <a:t> 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10. Признание высокого профессионализма, в </a:t>
            </a:r>
            <a:r>
              <a:rPr lang="ru-RU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.: наличие 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грамот, благодарственных писем, полученных за работу преподавателя</a:t>
            </a:r>
            <a:b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27" y="1986539"/>
            <a:ext cx="5027814" cy="61138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14" y="611559"/>
            <a:ext cx="5912706" cy="763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6009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4850" y="1018180"/>
            <a:ext cx="7581990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822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" y="683568"/>
            <a:ext cx="6137910" cy="762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27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" y="539552"/>
            <a:ext cx="6137910" cy="784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778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" y="467544"/>
            <a:ext cx="6004138" cy="793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7801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89" y="2987824"/>
            <a:ext cx="6237312" cy="50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734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190" y="611561"/>
            <a:ext cx="6137910" cy="172819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effectLst/>
              </a:rPr>
              <a:t>3. Позитивная динамика доли учащихся, успевающих на «4»и «5» за предшествующий учебный год(%)</a:t>
            </a:r>
            <a:br>
              <a:rPr lang="ru-RU" sz="2400" dirty="0">
                <a:solidFill>
                  <a:schemeClr val="tx1"/>
                </a:solidFill>
                <a:effectLst/>
              </a:rPr>
            </a:b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32" y="2051720"/>
            <a:ext cx="6270225" cy="65154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77190" y="611560"/>
            <a:ext cx="6137910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11.Наличие наград (грамот, благодарственных писем), полученных за работу в области культуры и искусства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" y="1916834"/>
            <a:ext cx="6137910" cy="668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47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90" y="285720"/>
            <a:ext cx="6412824" cy="1982024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4.Результаты участия обучающихся в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профессиональны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конкурсах, проводимых под патронатом Министерств культуры.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751" y="2267744"/>
            <a:ext cx="4712811" cy="6487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96" y="467544"/>
            <a:ext cx="5545231" cy="763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896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64" y="412649"/>
            <a:ext cx="6061116" cy="833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0417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993</TotalTime>
  <Words>257</Words>
  <Application>Microsoft Office PowerPoint</Application>
  <PresentationFormat>Экран (4:3)</PresentationFormat>
  <Paragraphs>38</Paragraphs>
  <Slides>60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5" baseType="lpstr">
      <vt:lpstr>Calibri</vt:lpstr>
      <vt:lpstr>Times New Roman</vt:lpstr>
      <vt:lpstr>Verdana</vt:lpstr>
      <vt:lpstr>Wingdings 2</vt:lpstr>
      <vt:lpstr>Аспект</vt:lpstr>
      <vt:lpstr>     </vt:lpstr>
      <vt:lpstr>Презентация PowerPoint</vt:lpstr>
      <vt:lpstr>  1.Повышение квалификации, профессиональная переподготовка </vt:lpstr>
      <vt:lpstr> 2.Выступления на научно-практических конференциях, семинарах, секциях, методических объединениях </vt:lpstr>
      <vt:lpstr>Презентация PowerPoint</vt:lpstr>
      <vt:lpstr>3. Позитивная динамика доли учащихся, успевающих на «4»и «5» за предшествующий учебный год(%) </vt:lpstr>
      <vt:lpstr>4.Результаты участия обучающихся в профессиональных конкурсах, проводимых под патронатом Министерств культуры.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7.Участие преподавателя или учащихся в мероприятиях художественно-творческого характера.</vt:lpstr>
      <vt:lpstr>8. Поступление учащихся в ССУЗы и ВУЗы за межаттестационный период.</vt:lpstr>
      <vt:lpstr>Презентация PowerPoint</vt:lpstr>
      <vt:lpstr>9.Наличие авторских учебно-методических пособий .</vt:lpstr>
      <vt:lpstr> 10. Признание высокого профессионализма, в т.ч.: наличие грамот, благодарственных писем, полученных за работу преподавателя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Admin</dc:creator>
  <cp:lastModifiedBy>Виталя</cp:lastModifiedBy>
  <cp:revision>146</cp:revision>
  <dcterms:created xsi:type="dcterms:W3CDTF">2013-02-21T19:27:44Z</dcterms:created>
  <dcterms:modified xsi:type="dcterms:W3CDTF">2018-11-09T09:13:19Z</dcterms:modified>
</cp:coreProperties>
</file>