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76" r:id="rId1"/>
  </p:sldMasterIdLst>
  <p:sldIdLst>
    <p:sldId id="256" r:id="rId2"/>
    <p:sldId id="265" r:id="rId3"/>
    <p:sldId id="275" r:id="rId4"/>
    <p:sldId id="280" r:id="rId5"/>
    <p:sldId id="296" r:id="rId6"/>
    <p:sldId id="304" r:id="rId7"/>
    <p:sldId id="302" r:id="rId8"/>
    <p:sldId id="303" r:id="rId9"/>
    <p:sldId id="285" r:id="rId10"/>
    <p:sldId id="305" r:id="rId11"/>
    <p:sldId id="306" r:id="rId12"/>
    <p:sldId id="284" r:id="rId13"/>
    <p:sldId id="287" r:id="rId14"/>
    <p:sldId id="300" r:id="rId15"/>
    <p:sldId id="288" r:id="rId16"/>
    <p:sldId id="289" r:id="rId17"/>
    <p:sldId id="290" r:id="rId18"/>
    <p:sldId id="307" r:id="rId19"/>
    <p:sldId id="291" r:id="rId20"/>
    <p:sldId id="292" r:id="rId21"/>
    <p:sldId id="293" r:id="rId22"/>
    <p:sldId id="294" r:id="rId23"/>
    <p:sldId id="308" r:id="rId24"/>
    <p:sldId id="309" r:id="rId25"/>
    <p:sldId id="295" r:id="rId26"/>
    <p:sldId id="297" r:id="rId27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87536" autoAdjust="0"/>
  </p:normalViewPr>
  <p:slideViewPr>
    <p:cSldViewPr>
      <p:cViewPr>
        <p:scale>
          <a:sx n="87" d="100"/>
          <a:sy n="87" d="100"/>
        </p:scale>
        <p:origin x="-978" y="2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10/3/2019</a:t>
            </a:fld>
            <a:endParaRPr lang="en-US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10/3/2019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10/3/2019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10/3/2019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10/3/2019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10/3/2019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10/3/2019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10/3/2019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10/3/2019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10/3/2019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10/3/2019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10/3/2019</a:t>
            </a:fld>
            <a:endParaRPr lang="en-US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77" r:id="rId1"/>
    <p:sldLayoutId id="2147484178" r:id="rId2"/>
    <p:sldLayoutId id="2147484179" r:id="rId3"/>
    <p:sldLayoutId id="2147484180" r:id="rId4"/>
    <p:sldLayoutId id="2147484181" r:id="rId5"/>
    <p:sldLayoutId id="2147484182" r:id="rId6"/>
    <p:sldLayoutId id="2147484183" r:id="rId7"/>
    <p:sldLayoutId id="2147484184" r:id="rId8"/>
    <p:sldLayoutId id="2147484185" r:id="rId9"/>
    <p:sldLayoutId id="2147484186" r:id="rId10"/>
    <p:sldLayoutId id="214748418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57200"/>
            <a:ext cx="7772400" cy="27432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dirty="0" smtClean="0">
                <a:solidFill>
                  <a:srgbClr val="C00000"/>
                </a:solidFill>
              </a:rPr>
              <a:t/>
            </a:r>
            <a:br>
              <a:rPr lang="ru-RU" sz="3100" dirty="0" smtClean="0">
                <a:solidFill>
                  <a:srgbClr val="C00000"/>
                </a:solidFill>
              </a:rPr>
            </a:br>
            <a:r>
              <a:rPr lang="ru-RU" sz="3100" dirty="0" smtClean="0">
                <a:solidFill>
                  <a:srgbClr val="C00000"/>
                </a:solidFill>
              </a:rPr>
              <a:t/>
            </a:r>
            <a:br>
              <a:rPr lang="ru-RU" sz="3100" dirty="0" smtClean="0">
                <a:solidFill>
                  <a:srgbClr val="C00000"/>
                </a:solidFill>
              </a:rPr>
            </a:br>
            <a:r>
              <a:rPr lang="ru-RU" sz="3100" dirty="0" smtClean="0">
                <a:solidFill>
                  <a:srgbClr val="C00000"/>
                </a:solidFill>
              </a:rPr>
              <a:t/>
            </a:r>
            <a:br>
              <a:rPr lang="ru-RU" sz="3100" dirty="0" smtClean="0">
                <a:solidFill>
                  <a:srgbClr val="C00000"/>
                </a:solidFill>
              </a:rPr>
            </a:br>
            <a:r>
              <a:rPr lang="ru-RU" sz="3100" dirty="0" smtClean="0">
                <a:solidFill>
                  <a:srgbClr val="C00000"/>
                </a:solidFill>
              </a:rPr>
              <a:t/>
            </a:r>
            <a:br>
              <a:rPr lang="ru-RU" sz="3100" dirty="0" smtClean="0">
                <a:solidFill>
                  <a:srgbClr val="C00000"/>
                </a:solidFill>
              </a:rPr>
            </a:br>
            <a:r>
              <a:rPr lang="ru-RU" sz="3100" dirty="0" smtClean="0">
                <a:solidFill>
                  <a:srgbClr val="C00000"/>
                </a:solidFill>
              </a:rPr>
              <a:t/>
            </a:r>
            <a:br>
              <a:rPr lang="ru-RU" sz="3100" dirty="0" smtClean="0">
                <a:solidFill>
                  <a:srgbClr val="C00000"/>
                </a:solidFill>
              </a:rPr>
            </a:br>
            <a:r>
              <a:rPr lang="ru-RU" sz="3100" dirty="0" smtClean="0">
                <a:solidFill>
                  <a:srgbClr val="C00000"/>
                </a:solidFill>
              </a:rPr>
              <a:t/>
            </a:r>
            <a:br>
              <a:rPr lang="ru-RU" sz="3100" dirty="0" smtClean="0">
                <a:solidFill>
                  <a:srgbClr val="C00000"/>
                </a:solidFill>
              </a:rPr>
            </a:br>
            <a:r>
              <a:rPr lang="ru-RU" sz="3100" dirty="0" smtClean="0">
                <a:solidFill>
                  <a:srgbClr val="C00000"/>
                </a:solidFill>
              </a:rPr>
              <a:t/>
            </a:r>
            <a:br>
              <a:rPr lang="ru-RU" sz="3100" dirty="0" smtClean="0">
                <a:solidFill>
                  <a:srgbClr val="C00000"/>
                </a:solidFill>
              </a:rPr>
            </a:br>
            <a:r>
              <a:rPr lang="ru-RU" sz="3100" dirty="0" smtClean="0">
                <a:solidFill>
                  <a:srgbClr val="C00000"/>
                </a:solidFill>
              </a:rPr>
              <a:t/>
            </a:r>
            <a:br>
              <a:rPr lang="ru-RU" sz="3100" dirty="0" smtClean="0">
                <a:solidFill>
                  <a:srgbClr val="C00000"/>
                </a:solidFill>
              </a:rPr>
            </a:br>
            <a:r>
              <a:rPr lang="ru-RU" sz="3100" dirty="0" smtClean="0">
                <a:solidFill>
                  <a:srgbClr val="C00000"/>
                </a:solidFill>
              </a:rPr>
              <a:t/>
            </a:r>
            <a:br>
              <a:rPr lang="ru-RU" sz="3100" dirty="0" smtClean="0">
                <a:solidFill>
                  <a:srgbClr val="C00000"/>
                </a:solidFill>
              </a:rPr>
            </a:br>
            <a:r>
              <a:rPr lang="ru-RU" sz="3100" dirty="0" smtClean="0">
                <a:solidFill>
                  <a:srgbClr val="C00000"/>
                </a:solidFill>
              </a:rPr>
              <a:t/>
            </a:r>
            <a:br>
              <a:rPr lang="ru-RU" sz="3100" dirty="0" smtClean="0">
                <a:solidFill>
                  <a:srgbClr val="C00000"/>
                </a:solidFill>
              </a:rPr>
            </a:br>
            <a:r>
              <a:rPr lang="ru-RU" sz="3100" dirty="0" smtClean="0">
                <a:solidFill>
                  <a:srgbClr val="C00000"/>
                </a:solidFill>
              </a:rPr>
              <a:t/>
            </a:r>
            <a:br>
              <a:rPr lang="ru-RU" sz="3100" dirty="0" smtClean="0">
                <a:solidFill>
                  <a:srgbClr val="C00000"/>
                </a:solidFill>
              </a:rPr>
            </a:br>
            <a:r>
              <a:rPr lang="ru-RU" sz="3100" dirty="0" smtClean="0">
                <a:solidFill>
                  <a:srgbClr val="C00000"/>
                </a:solidFill>
              </a:rPr>
              <a:t/>
            </a:r>
            <a:br>
              <a:rPr lang="ru-RU" sz="3100" dirty="0" smtClean="0">
                <a:solidFill>
                  <a:srgbClr val="C00000"/>
                </a:solidFill>
              </a:rPr>
            </a:br>
            <a:r>
              <a:rPr lang="ru-RU" sz="3100" dirty="0" smtClean="0">
                <a:solidFill>
                  <a:srgbClr val="C00000"/>
                </a:solidFill>
              </a:rPr>
              <a:t/>
            </a:r>
            <a:br>
              <a:rPr lang="ru-RU" sz="3100" dirty="0" smtClean="0">
                <a:solidFill>
                  <a:srgbClr val="C00000"/>
                </a:solidFill>
              </a:rPr>
            </a:br>
            <a:r>
              <a:rPr lang="ru-RU" sz="3100" dirty="0" smtClean="0">
                <a:solidFill>
                  <a:srgbClr val="C00000"/>
                </a:solidFill>
              </a:rPr>
              <a:t>Министерство образования РМ</a:t>
            </a:r>
            <a:br>
              <a:rPr lang="ru-RU" sz="3100" dirty="0" smtClean="0">
                <a:solidFill>
                  <a:srgbClr val="C00000"/>
                </a:solidFill>
              </a:rPr>
            </a:br>
            <a:r>
              <a:rPr lang="ru-RU" sz="3100" dirty="0" err="1" smtClean="0">
                <a:solidFill>
                  <a:srgbClr val="C00000"/>
                </a:solidFill>
              </a:rPr>
              <a:t>Портфолио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err="1" smtClean="0"/>
              <a:t>Хонявиной</a:t>
            </a:r>
            <a:r>
              <a:rPr lang="ru-RU" sz="2400" dirty="0" smtClean="0"/>
              <a:t> Веры Васильевны</a:t>
            </a:r>
            <a:br>
              <a:rPr lang="ru-RU" sz="2400" dirty="0" smtClean="0"/>
            </a:br>
            <a:r>
              <a:rPr lang="ru-RU" sz="2400" dirty="0" smtClean="0"/>
              <a:t>воспитателя МАДОУ</a:t>
            </a:r>
            <a:br>
              <a:rPr lang="ru-RU" sz="2400" dirty="0" smtClean="0"/>
            </a:br>
            <a:r>
              <a:rPr lang="ru-RU" sz="2400" dirty="0" smtClean="0"/>
              <a:t> «</a:t>
            </a:r>
            <a:r>
              <a:rPr lang="ru-RU" sz="2400" dirty="0" err="1" smtClean="0"/>
              <a:t>Атяшевский</a:t>
            </a:r>
            <a:r>
              <a:rPr lang="ru-RU" sz="2400" dirty="0" smtClean="0"/>
              <a:t> детский сад комбинированного вида №1»</a:t>
            </a:r>
            <a:br>
              <a:rPr lang="ru-RU" sz="2400" dirty="0" smtClean="0"/>
            </a:br>
            <a:r>
              <a:rPr lang="ru-RU" sz="2400" dirty="0" err="1" smtClean="0"/>
              <a:t>Атяшевского</a:t>
            </a:r>
            <a:r>
              <a:rPr lang="ru-RU" sz="2400" dirty="0" smtClean="0"/>
              <a:t> муниципального района</a:t>
            </a:r>
            <a:br>
              <a:rPr lang="ru-RU" sz="2400" dirty="0" smtClean="0"/>
            </a:br>
            <a:r>
              <a:rPr lang="ru-RU" sz="2400" dirty="0" smtClean="0"/>
              <a:t>Республики Мордовия</a:t>
            </a:r>
            <a:br>
              <a:rPr lang="ru-RU" sz="2400" dirty="0" smtClean="0"/>
            </a:br>
            <a:endParaRPr lang="ru-RU" sz="2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76600" y="3228536"/>
            <a:ext cx="2362200" cy="309606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Home\Pictures\img00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76600" y="3200400"/>
            <a:ext cx="2362200" cy="304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5918" y="1428736"/>
            <a:ext cx="5357850" cy="41835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5" name="Содержимое 4" descr="C:\Users\Home\Downloads\Калабаев Богдан диплом Мы за мир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285860"/>
            <a:ext cx="3284617" cy="443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5" descr="https://upload2.schoolrm.ru/resize_cache/1273978/c3bed4c46e3bebf9034448fed65e7b8e/iblock/8e8/8e8fdf1ff4c494640b52dc4f7b209cbe/47708df988f01d9314eac660c4ce4bf0.jpg"/>
          <p:cNvPicPr>
            <a:picLocks noGrp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143504" y="1285860"/>
            <a:ext cx="3133628" cy="443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52600" y="2000240"/>
            <a:ext cx="1752600" cy="2786082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3074" name="Picture 2" descr="L:\Грам В,В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785794"/>
            <a:ext cx="3527837" cy="5043488"/>
          </a:xfrm>
          <a:prstGeom prst="rect">
            <a:avLst/>
          </a:prstGeom>
          <a:noFill/>
        </p:spPr>
      </p:pic>
      <p:pic>
        <p:nvPicPr>
          <p:cNvPr id="6" name="Содержимое 5" descr="C:\Users\Home\Documents\Грамота воспитанника.jpg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8078" y="1933700"/>
            <a:ext cx="4486123" cy="3319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609600"/>
            <a:ext cx="7772400" cy="1447800"/>
          </a:xfrm>
        </p:spPr>
        <p:txBody>
          <a:bodyPr/>
          <a:lstStyle/>
          <a:p>
            <a:pPr algn="ctr"/>
            <a:r>
              <a:rPr lang="ru-RU" sz="2800" dirty="0" smtClean="0"/>
              <a:t>5. Наличие авторских программ, методических пособий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304800"/>
            <a:ext cx="7772400" cy="1524000"/>
          </a:xfrm>
        </p:spPr>
        <p:txBody>
          <a:bodyPr/>
          <a:lstStyle/>
          <a:p>
            <a:pPr algn="ctr"/>
            <a:r>
              <a:rPr lang="ru-RU" sz="2400" dirty="0" smtClean="0"/>
              <a:t>6. Выступления на заседаниях методических советов, научно-практических конференциях, педагогических чтениях, семинарах, секциях, форумах.</a:t>
            </a:r>
            <a:endParaRPr lang="ru-RU" sz="2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48000" y="2704664"/>
            <a:ext cx="3505200" cy="150971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146" name="Picture 2" descr="L:\ВВ\ВВ7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1524000"/>
            <a:ext cx="3810000" cy="5181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2667000"/>
            <a:ext cx="1905000" cy="76200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47800" y="2971799"/>
            <a:ext cx="2209800" cy="274320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L:\1.jpe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838200"/>
            <a:ext cx="4267201" cy="5516563"/>
          </a:xfrm>
          <a:prstGeom prst="rect">
            <a:avLst/>
          </a:prstGeom>
          <a:noFill/>
        </p:spPr>
      </p:pic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28600" y="762000"/>
          <a:ext cx="4343400" cy="5638800"/>
        </p:xfrm>
        <a:graphic>
          <a:graphicData uri="http://schemas.openxmlformats.org/presentationml/2006/ole">
            <p:oleObj spid="_x0000_s1027" name="PDF" r:id="rId4" imgW="0" imgH="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381000"/>
            <a:ext cx="7772400" cy="1066800"/>
          </a:xfrm>
        </p:spPr>
        <p:txBody>
          <a:bodyPr/>
          <a:lstStyle/>
          <a:p>
            <a:pPr algn="ctr"/>
            <a:r>
              <a:rPr lang="ru-RU" sz="2400" dirty="0" smtClean="0"/>
              <a:t>7. Проведение открытых занятий, мастер-классов, мероприятий.</a:t>
            </a:r>
            <a:endParaRPr lang="ru-RU" sz="2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800600" y="2704664"/>
            <a:ext cx="3502152" cy="150971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4" name="Picture 2" descr="L:\ВВ\ВВ зан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676400"/>
            <a:ext cx="3733800" cy="5029200"/>
          </a:xfrm>
          <a:prstGeom prst="rect">
            <a:avLst/>
          </a:prstGeom>
          <a:noFill/>
        </p:spPr>
      </p:pic>
      <p:pic>
        <p:nvPicPr>
          <p:cNvPr id="3075" name="Picture 3" descr="L:\ВВ\ВВ зан2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600200"/>
            <a:ext cx="3886200" cy="5105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533400"/>
            <a:ext cx="7772400" cy="533400"/>
          </a:xfrm>
        </p:spPr>
        <p:txBody>
          <a:bodyPr/>
          <a:lstStyle/>
          <a:p>
            <a:pPr algn="ctr"/>
            <a:r>
              <a:rPr lang="ru-RU" sz="2400" dirty="0" smtClean="0"/>
              <a:t>8. Экспертная деятельность</a:t>
            </a:r>
            <a:endParaRPr lang="ru-RU" sz="2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304800"/>
            <a:ext cx="7772400" cy="1066800"/>
          </a:xfrm>
        </p:spPr>
        <p:txBody>
          <a:bodyPr/>
          <a:lstStyle/>
          <a:p>
            <a:pPr algn="ctr"/>
            <a:r>
              <a:rPr lang="ru-RU" sz="2400" dirty="0" smtClean="0"/>
              <a:t>9. Общественно-педагогическая активность педагога: участие в комиссиях, педагогических сообществах, в жюри конкурсов</a:t>
            </a:r>
            <a:endParaRPr lang="ru-RU" sz="2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352800" y="2704664"/>
            <a:ext cx="838200" cy="150971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170" name="Picture 2" descr="L:\ВВ\ВВ8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524000"/>
            <a:ext cx="3733800" cy="5029200"/>
          </a:xfrm>
          <a:prstGeom prst="rect">
            <a:avLst/>
          </a:prstGeom>
          <a:noFill/>
        </p:spPr>
      </p:pic>
      <p:pic>
        <p:nvPicPr>
          <p:cNvPr id="27651" name="Picture 3" descr="L:\ВВ профсоюз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524000"/>
            <a:ext cx="3962400" cy="5029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L:\Форум.jpe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647698" y="-38098"/>
            <a:ext cx="4343403" cy="5638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Содержимое 7" descr="https://upload2.schoolrm.ru/resize_cache/1285682/c3bed4c46e3bebf9034448fed65e7b8e/iblock/cf6/cf60d55e51c6672e7ef6f424afa14b18/da0ce6c0369eb5a74b2668beb410ccff.jpg"/>
          <p:cNvPicPr>
            <a:picLocks noGrp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105400" y="762000"/>
            <a:ext cx="3736984" cy="559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228600"/>
            <a:ext cx="7772400" cy="685800"/>
          </a:xfrm>
        </p:spPr>
        <p:txBody>
          <a:bodyPr/>
          <a:lstStyle/>
          <a:p>
            <a:pPr algn="ctr"/>
            <a:r>
              <a:rPr lang="ru-RU" sz="2400" dirty="0" smtClean="0"/>
              <a:t>10. Позитивные результаты работы с воспитанниками</a:t>
            </a:r>
            <a:endParaRPr lang="ru-RU" sz="2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553200" y="2704664"/>
            <a:ext cx="1749552" cy="150971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100" name="Picture 4" descr="L:\ВВ\ВВ поз3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40052" y="2590800"/>
            <a:ext cx="3003948" cy="4267200"/>
          </a:xfrm>
          <a:prstGeom prst="rect">
            <a:avLst/>
          </a:prstGeom>
          <a:noFill/>
        </p:spPr>
      </p:pic>
      <p:pic>
        <p:nvPicPr>
          <p:cNvPr id="27650" name="Picture 2" descr="L:\мониторинг1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071546"/>
            <a:ext cx="2857520" cy="4071966"/>
          </a:xfrm>
          <a:prstGeom prst="rect">
            <a:avLst/>
          </a:prstGeom>
          <a:noFill/>
        </p:spPr>
      </p:pic>
      <p:pic>
        <p:nvPicPr>
          <p:cNvPr id="27651" name="Picture 3" descr="L:\мониторинг2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2" y="1857364"/>
            <a:ext cx="3000396" cy="40719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57201"/>
            <a:ext cx="7772400" cy="838199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</a:rPr>
              <a:t>ОБЩИЕ СВЕДЕНИЯ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676400"/>
            <a:ext cx="7086600" cy="3962400"/>
          </a:xfrm>
          <a:noFill/>
        </p:spPr>
        <p:txBody>
          <a:bodyPr>
            <a:normAutofit/>
          </a:bodyPr>
          <a:lstStyle/>
          <a:p>
            <a:pPr algn="l"/>
            <a:r>
              <a:rPr lang="ru-RU" sz="14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  рождения: 29.11.1968 г.</a:t>
            </a:r>
          </a:p>
          <a:p>
            <a:pPr algn="l"/>
            <a:r>
              <a:rPr lang="ru-RU" sz="14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образование: высшее, МГУ им. Н.П.Огарева,  преподаватель географии. </a:t>
            </a:r>
          </a:p>
          <a:p>
            <a:pPr algn="l"/>
            <a:r>
              <a:rPr lang="ru-RU" sz="14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Диплом № УВ 436356, дата выдачи 25.06.1990г.</a:t>
            </a:r>
          </a:p>
          <a:p>
            <a:pPr algn="l"/>
            <a:r>
              <a:rPr lang="ru-RU" sz="14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работы: 29лет</a:t>
            </a:r>
          </a:p>
          <a:p>
            <a:pPr algn="l"/>
            <a:r>
              <a:rPr lang="ru-RU" sz="14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Общий трудовой стаж: 29 лет</a:t>
            </a:r>
          </a:p>
          <a:p>
            <a:pPr algn="l"/>
            <a:r>
              <a:rPr lang="ru-RU" sz="14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Наличие квалификационной категории: первая</a:t>
            </a:r>
          </a:p>
          <a:p>
            <a:pPr algn="l"/>
            <a:r>
              <a:rPr lang="ru-RU" sz="14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Дата последней аттестации: 14.12.2014г.</a:t>
            </a:r>
          </a:p>
          <a:p>
            <a:pPr algn="l"/>
            <a:r>
              <a:rPr lang="ru-RU" sz="14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Занимаемая должность: воспитатель</a:t>
            </a:r>
          </a:p>
          <a:p>
            <a:pPr algn="l"/>
            <a:r>
              <a:rPr lang="ru-RU" sz="14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переподготовка: 2016 г. - по программе ""Педагогика и методика дошкольного образования"" в ГБУ  ДПО «МРИО»</a:t>
            </a:r>
          </a:p>
          <a:p>
            <a:pPr algn="l"/>
            <a:r>
              <a:rPr lang="ru-RU" sz="14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№ диплома 132402510035 , дата выдачи 20 мая 2016г.</a:t>
            </a:r>
          </a:p>
          <a:p>
            <a:pPr algn="l"/>
            <a:r>
              <a:rPr lang="ru-RU" sz="14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Повышение квалификации: 09.10-02.11.2017г.</a:t>
            </a:r>
          </a:p>
          <a:p>
            <a:pPr algn="l"/>
            <a:endParaRPr lang="ru-RU" sz="14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228600"/>
            <a:ext cx="7772400" cy="685800"/>
          </a:xfrm>
        </p:spPr>
        <p:txBody>
          <a:bodyPr/>
          <a:lstStyle/>
          <a:p>
            <a:pPr algn="ctr"/>
            <a:r>
              <a:rPr lang="ru-RU" sz="2400" dirty="0" smtClean="0"/>
              <a:t>11. Качество взаимодействия с родителями</a:t>
            </a:r>
            <a:endParaRPr lang="ru-RU" sz="2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0" y="2704664"/>
            <a:ext cx="2206752" cy="150971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122" name="Picture 2" descr="L:\ВВ\ВВ РОД.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219200"/>
            <a:ext cx="3657600" cy="5410200"/>
          </a:xfrm>
          <a:prstGeom prst="rect">
            <a:avLst/>
          </a:prstGeom>
          <a:noFill/>
        </p:spPr>
      </p:pic>
      <p:pic>
        <p:nvPicPr>
          <p:cNvPr id="27650" name="Picture 2" descr="L:\ВВ\ВВрод2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214422"/>
            <a:ext cx="3985016" cy="53578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304800"/>
            <a:ext cx="7772400" cy="685800"/>
          </a:xfrm>
        </p:spPr>
        <p:txBody>
          <a:bodyPr/>
          <a:lstStyle/>
          <a:p>
            <a:pPr algn="ctr"/>
            <a:r>
              <a:rPr lang="ru-RU" sz="2400" dirty="0" smtClean="0"/>
              <a:t>12. Работа с детьми из социально-неблагополучных семей</a:t>
            </a:r>
            <a:endParaRPr lang="ru-RU" sz="2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228600"/>
            <a:ext cx="7772400" cy="685800"/>
          </a:xfrm>
        </p:spPr>
        <p:txBody>
          <a:bodyPr/>
          <a:lstStyle/>
          <a:p>
            <a:pPr algn="ctr"/>
            <a:r>
              <a:rPr lang="ru-RU" sz="2400" dirty="0" smtClean="0"/>
              <a:t>13. Участие педагога в профессиональных конкурсах</a:t>
            </a:r>
            <a:endParaRPr lang="ru-RU" sz="2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0" y="2704664"/>
            <a:ext cx="3124200" cy="150971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194" name="Picture 2" descr="L:\ВВ\ВВ!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4200" y="1143000"/>
            <a:ext cx="3657600" cy="4953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L:\Большой этногр. диктант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052277" y="-909277"/>
            <a:ext cx="5115645" cy="8153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L:\66838.jpe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971800" cy="4433888"/>
          </a:xfrm>
          <a:prstGeom prst="rect">
            <a:avLst/>
          </a:prstGeom>
          <a:noFill/>
        </p:spPr>
      </p:pic>
      <p:pic>
        <p:nvPicPr>
          <p:cNvPr id="5123" name="Picture 3" descr="L:\диплом\диплом победитель 2 место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9444" y="2424112"/>
            <a:ext cx="3134556" cy="4433888"/>
          </a:xfrm>
          <a:prstGeom prst="rect">
            <a:avLst/>
          </a:prstGeom>
          <a:noFill/>
        </p:spPr>
      </p:pic>
      <p:pic>
        <p:nvPicPr>
          <p:cNvPr id="5125" name="Picture 5" descr="C:\Users\Home\Downloads\Диплом Победитель конспект занятия маам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71800" y="990600"/>
            <a:ext cx="3048000" cy="4419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381000"/>
            <a:ext cx="7772400" cy="685800"/>
          </a:xfrm>
        </p:spPr>
        <p:txBody>
          <a:bodyPr/>
          <a:lstStyle/>
          <a:p>
            <a:pPr algn="ctr"/>
            <a:r>
              <a:rPr lang="ru-RU" sz="2400" dirty="0" smtClean="0"/>
              <a:t>14. Награды и поощрения</a:t>
            </a:r>
            <a:endParaRPr lang="ru-RU" sz="2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0" y="2704664"/>
            <a:ext cx="2743200" cy="150971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9218" name="Picture 2" descr="L:\ВВ\ВВ2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1219200"/>
            <a:ext cx="3505200" cy="5181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https://upload2.schoolrm.ru/resize_cache/1152939/c3bed4c46e3bebf9034448fed65e7b8e/iblock/fe6/fe64be0420835f63ead9e64014a8ed57/000376df6224a7dc965e3ade4de09705.jpeg"/>
          <p:cNvPicPr>
            <a:picLocks noGrp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685800"/>
            <a:ext cx="4191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5" descr="C:\Users\Home\Downloads\Благодарность МААМ.jpg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685800"/>
            <a:ext cx="4267200" cy="566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914400"/>
            <a:ext cx="3584448" cy="2743200"/>
          </a:xfrm>
        </p:spPr>
        <p:txBody>
          <a:bodyPr/>
          <a:lstStyle/>
          <a:p>
            <a:pPr algn="ctr"/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181600" y="2704664"/>
            <a:ext cx="3121152" cy="150971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Picture 2" descr="L:\ВВ\ВВ хар-ка предст.jpe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81000" y="685800"/>
            <a:ext cx="4038600" cy="5715000"/>
          </a:xfrm>
          <a:prstGeom prst="rect">
            <a:avLst/>
          </a:prstGeom>
          <a:noFill/>
        </p:spPr>
      </p:pic>
      <p:pic>
        <p:nvPicPr>
          <p:cNvPr id="2050" name="Picture 2" descr="L:\ВВ\Хар=ка ВВ2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685800"/>
            <a:ext cx="4146948" cy="571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381000"/>
            <a:ext cx="7772400" cy="914400"/>
          </a:xfrm>
        </p:spPr>
        <p:txBody>
          <a:bodyPr/>
          <a:lstStyle/>
          <a:p>
            <a:pPr algn="ctr"/>
            <a:r>
              <a:rPr lang="ru-RU" sz="2800" dirty="0" smtClean="0"/>
              <a:t>1. Участие в инновационной (экспериментальной) деятельности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124200" y="2704664"/>
            <a:ext cx="2971800" cy="150971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Picture 2" descr="L:\ВВ\ВВ 3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667000" y="1524000"/>
            <a:ext cx="3810000" cy="5181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19800" y="3276600"/>
            <a:ext cx="2667000" cy="137160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7" name="Содержимое 6" descr="C:\Users\Мария Андреевна\Desktop\Рисунок (191).jpg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2971800" cy="4205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Содержимое 8" descr="C:\Users\Мария Андреевна\Desktop\Рисунок (192).jpg"/>
          <p:cNvPicPr>
            <a:picLocks noGrp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143000"/>
            <a:ext cx="2971800" cy="403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2" descr="L:\Приказ иновац..jpe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55796" y="2468563"/>
            <a:ext cx="3188204" cy="4389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762000"/>
            <a:ext cx="7772400" cy="838200"/>
          </a:xfrm>
        </p:spPr>
        <p:txBody>
          <a:bodyPr/>
          <a:lstStyle/>
          <a:p>
            <a:pPr algn="ctr"/>
            <a:r>
              <a:rPr lang="ru-RU" sz="2800" dirty="0" smtClean="0"/>
              <a:t>2. Наставничество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76600" y="2704664"/>
            <a:ext cx="2514600" cy="150971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Мария Андреевна\Documents\Scanned Documents\наставничество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828800"/>
            <a:ext cx="3581400" cy="4876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62000"/>
            <a:ext cx="7772400" cy="838200"/>
          </a:xfrm>
        </p:spPr>
        <p:txBody>
          <a:bodyPr/>
          <a:lstStyle/>
          <a:p>
            <a:pPr algn="ctr"/>
            <a:r>
              <a:rPr lang="ru-RU" sz="2800" dirty="0" smtClean="0"/>
              <a:t>3. Наличие публикаций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124200" y="2704664"/>
            <a:ext cx="2819400" cy="150971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Picture 2" descr="L:\ВВ\ВВ 4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743200" y="1752600"/>
            <a:ext cx="3505200" cy="4953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2057400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https://upload2.schoolrm.ru/resize_cache/1155132/c3bed4c46e3bebf9034448fed65e7b8e/iblock/446/446db8ad866bcec6bf2320be9a12db15/0a784cdd3659bee54eeb6920683034c4.jpg"/>
          <p:cNvPicPr>
            <a:picLocks noGrp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95600" y="1600200"/>
            <a:ext cx="3134897" cy="443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5" descr="https://upload2.schoolrm.ru/resize_cache/1217773/c3bed4c46e3bebf9034448fed65e7b8e/iblock/bde/bde1e7ec19b23b4c75d4e1f7121352b0/cbb2ea48b937117a6eb502d05e446aee.jpg"/>
          <p:cNvPicPr>
            <a:picLocks noGrp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6009103" y="2424112"/>
            <a:ext cx="3134897" cy="443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L:\Светлая пасха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971800" cy="4267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457200"/>
            <a:ext cx="7772400" cy="1371600"/>
          </a:xfrm>
        </p:spPr>
        <p:txBody>
          <a:bodyPr/>
          <a:lstStyle/>
          <a:p>
            <a:pPr algn="ctr"/>
            <a:r>
              <a:rPr lang="ru-RU" sz="2800" dirty="0" smtClean="0"/>
              <a:t>4. Результаты участия воспитанников в:</a:t>
            </a:r>
            <a:r>
              <a:rPr lang="ru-RU" sz="2800" dirty="0" smtClean="0">
                <a:solidFill>
                  <a:srgbClr val="FF0066"/>
                </a:solidFill>
              </a:rPr>
              <a:t> </a:t>
            </a:r>
            <a:r>
              <a:rPr lang="ru-RU" sz="2800" dirty="0" smtClean="0"/>
              <a:t>конкурсах, выставках, турнирах, соревнованиях, акциях, фестивалях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00400" y="2704664"/>
            <a:ext cx="2590800" cy="150971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Picture 3" descr="L:\ВВ\ВВ5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1800" y="2133600"/>
            <a:ext cx="3124200" cy="4495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501</TotalTime>
  <Words>218</Words>
  <Application>Microsoft Office PowerPoint</Application>
  <PresentationFormat>Экран (4:3)</PresentationFormat>
  <Paragraphs>27</Paragraphs>
  <Slides>26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8" baseType="lpstr">
      <vt:lpstr>Поток</vt:lpstr>
      <vt:lpstr>PDF</vt:lpstr>
      <vt:lpstr>             Министерство образования РМ Портфолио Хонявиной Веры Васильевны воспитателя МАДОУ  «Атяшевский детский сад комбинированного вида №1» Атяшевского муниципального района Республики Мордовия </vt:lpstr>
      <vt:lpstr>ОБЩИЕ СВЕДЕНИЯ</vt:lpstr>
      <vt:lpstr>Слайд 3</vt:lpstr>
      <vt:lpstr>1. Участие в инновационной (экспериментальной) деятельности</vt:lpstr>
      <vt:lpstr>Слайд 5</vt:lpstr>
      <vt:lpstr>2. Наставничество</vt:lpstr>
      <vt:lpstr>3. Наличие публикаций</vt:lpstr>
      <vt:lpstr>Слайд 8</vt:lpstr>
      <vt:lpstr>4. Результаты участия воспитанников в: конкурсах, выставках, турнирах, соревнованиях, акциях, фестивалях</vt:lpstr>
      <vt:lpstr>Слайд 10</vt:lpstr>
      <vt:lpstr>Слайд 11</vt:lpstr>
      <vt:lpstr>5. Наличие авторских программ, методических пособий</vt:lpstr>
      <vt:lpstr>6. Выступления на заседаниях методических советов, научно-практических конференциях, педагогических чтениях, семинарах, секциях, форумах.</vt:lpstr>
      <vt:lpstr>Слайд 14</vt:lpstr>
      <vt:lpstr>7. Проведение открытых занятий, мастер-классов, мероприятий.</vt:lpstr>
      <vt:lpstr>8. Экспертная деятельность</vt:lpstr>
      <vt:lpstr>9. Общественно-педагогическая активность педагога: участие в комиссиях, педагогических сообществах, в жюри конкурсов</vt:lpstr>
      <vt:lpstr>Слайд 18</vt:lpstr>
      <vt:lpstr>10. Позитивные результаты работы с воспитанниками</vt:lpstr>
      <vt:lpstr>11. Качество взаимодействия с родителями</vt:lpstr>
      <vt:lpstr>12. Работа с детьми из социально-неблагополучных семей</vt:lpstr>
      <vt:lpstr>13. Участие педагога в профессиональных конкурсах</vt:lpstr>
      <vt:lpstr>Слайд 23</vt:lpstr>
      <vt:lpstr>Слайд 24</vt:lpstr>
      <vt:lpstr>14. Награды и поощрения</vt:lpstr>
      <vt:lpstr>Слайд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 М  Портфолио Хонявиной Веры Васильевны воспитателя МАДОУ  «Атяшевский детский сад комбинированного вида №1» Атяшевского муниципального района Республики Мордовия</dc:title>
  <dc:creator>Home</dc:creator>
  <cp:lastModifiedBy>Home</cp:lastModifiedBy>
  <cp:revision>58</cp:revision>
  <dcterms:created xsi:type="dcterms:W3CDTF">2019-09-29T15:32:16Z</dcterms:created>
  <dcterms:modified xsi:type="dcterms:W3CDTF">2019-10-03T00:10:57Z</dcterms:modified>
</cp:coreProperties>
</file>