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МАДОУ «Центр развития ребенка-детский сад № 17»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Мои документы\Мои рисунки\скачанные файлы (5).jpg"/>
          <p:cNvPicPr>
            <a:picLocks noChangeAspect="1" noChangeArrowheads="1"/>
          </p:cNvPicPr>
          <p:nvPr/>
        </p:nvPicPr>
        <p:blipFill rotWithShape="1">
          <a:blip r:embed="rId3"/>
          <a:srcRect l="11465" r="11048"/>
          <a:stretch/>
        </p:blipFill>
        <p:spPr bwMode="auto">
          <a:xfrm>
            <a:off x="2438400" y="2348880"/>
            <a:ext cx="4073236" cy="169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150336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Математический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2770" y="5125834"/>
            <a:ext cx="463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Подготовила: М.В.  </a:t>
            </a:r>
            <a:r>
              <a:rPr lang="ru-RU" sz="2000" dirty="0" err="1" smtClean="0">
                <a:solidFill>
                  <a:srgbClr val="002060"/>
                </a:solidFill>
              </a:rPr>
              <a:t>Бякина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Воспитатель подготовительной к школе группе № 12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982998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Игра между  </a:t>
            </a:r>
            <a:r>
              <a:rPr lang="ru-RU" sz="2400" dirty="0">
                <a:solidFill>
                  <a:srgbClr val="FF0000"/>
                </a:solidFill>
              </a:rPr>
              <a:t>детьми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548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84806" y="260648"/>
            <a:ext cx="6063658" cy="6048672"/>
          </a:xfrm>
          <a:prstGeom prst="wedgeRoundRectCallout">
            <a:avLst>
              <a:gd name="adj1" fmla="val -66195"/>
              <a:gd name="adj2" fmla="val -326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 № 2 «СМЕКАЛКА»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Решение логических задач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Сколько </a:t>
            </a:r>
            <a:r>
              <a:rPr lang="ru-RU" sz="3200" dirty="0"/>
              <a:t>ушей у двух ежей?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Сколько хвостов у четырёх котов?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Сколько </a:t>
            </a:r>
            <a:r>
              <a:rPr lang="ru-RU" sz="3200" dirty="0"/>
              <a:t>углов у круга?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Сколько орехов в пустом стакане?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РАЗВИТИЕ РЕБЕНКА: Дети от 3 до 4 л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1369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42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140046" y="260649"/>
            <a:ext cx="4633664" cy="648072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mojfon.ru/admin/uploads/b7b86446da6efe11197c997415219c84_mojf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433" y="929472"/>
            <a:ext cx="2255758" cy="140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bigpicture.ru/wp-content/uploads/2013/09/catvshedgehog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0191" y="920572"/>
            <a:ext cx="1898073" cy="141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zviter.ru/mw/41/dva_kotenka_trava_cat_kot_zhivotnye_1920x1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2450941"/>
            <a:ext cx="2943250" cy="16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zviter.ru/mw/41/dva_kotenka_trava_cat_kot_zhivotnye_1920x1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707" y="2422132"/>
            <a:ext cx="2943250" cy="16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ledidi.ru/wp-content/uploads/2015/01/net-24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1215" y="4381169"/>
            <a:ext cx="334072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publicdomainvectors.org/photos/stiklin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5494" y="4068738"/>
            <a:ext cx="2719915" cy="272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76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84806" y="260648"/>
            <a:ext cx="6063658" cy="6048672"/>
          </a:xfrm>
          <a:prstGeom prst="wedgeRoundRectCallout">
            <a:avLst>
              <a:gd name="adj1" fmla="val -66195"/>
              <a:gd name="adj2" fmla="val -326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 № 2 «СМЕКАЛКА»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Решение логических задач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Если линейка длиннее карандаша, то карандаш?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Если канат толще нитки, то нитка?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Если </a:t>
            </a:r>
            <a:r>
              <a:rPr lang="ru-RU" sz="3200" dirty="0"/>
              <a:t>сестра старше брата, то брат?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Сколько лап у двух медвежат?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4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140046" y="260649"/>
            <a:ext cx="4633664" cy="648072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img.cliparto.com/pic/xl/185981/3086391-pencil-and-ruler.jpg"/>
          <p:cNvPicPr>
            <a:picLocks noChangeAspect="1" noChangeArrowheads="1"/>
          </p:cNvPicPr>
          <p:nvPr/>
        </p:nvPicPr>
        <p:blipFill rotWithShape="1">
          <a:blip r:embed="rId4"/>
          <a:srcRect t="23134"/>
          <a:stretch/>
        </p:blipFill>
        <p:spPr bwMode="auto">
          <a:xfrm>
            <a:off x="4901710" y="1365589"/>
            <a:ext cx="3787710" cy="172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.opt-union.ru/l1470676/images/photocat/600x600/1000023783.jpg"/>
          <p:cNvPicPr>
            <a:picLocks noChangeAspect="1" noChangeArrowheads="1"/>
          </p:cNvPicPr>
          <p:nvPr/>
        </p:nvPicPr>
        <p:blipFill rotWithShape="1">
          <a:blip r:embed="rId5"/>
          <a:srcRect l="18703"/>
          <a:stretch/>
        </p:blipFill>
        <p:spPr bwMode="auto">
          <a:xfrm>
            <a:off x="491124" y="2645788"/>
            <a:ext cx="2648922" cy="182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mages.freeimages.com/images/previews/d63/red-thread-instead-2-1413086.jpg"/>
          <p:cNvPicPr>
            <a:picLocks noChangeAspect="1" noChangeArrowheads="1"/>
          </p:cNvPicPr>
          <p:nvPr/>
        </p:nvPicPr>
        <p:blipFill rotWithShape="1">
          <a:blip r:embed="rId6"/>
          <a:srcRect t="11818" r="11615" b="7273"/>
          <a:stretch/>
        </p:blipFill>
        <p:spPr bwMode="auto">
          <a:xfrm>
            <a:off x="2102569" y="1058839"/>
            <a:ext cx="3275856" cy="199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trecosbor.ru/uploads/images/eminem_ft_rihanna_perevod_riani_i_eminema_bez_nazvanij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4427" y="2852936"/>
            <a:ext cx="2018566" cy="303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s.pikabu.ru/post_img/2013/06/11/11/1371232316_1445178584.jpg"/>
          <p:cNvPicPr>
            <a:picLocks noChangeAspect="1" noChangeArrowheads="1"/>
          </p:cNvPicPr>
          <p:nvPr/>
        </p:nvPicPr>
        <p:blipFill rotWithShape="1">
          <a:blip r:embed="rId8"/>
          <a:srcRect l="13448" t="17165" r="6142"/>
          <a:stretch/>
        </p:blipFill>
        <p:spPr bwMode="auto">
          <a:xfrm>
            <a:off x="3275856" y="3861048"/>
            <a:ext cx="34047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0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Веселые физминутки! | ЮНЭК - Школа для вс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629"/>
            <a:ext cx="4680520" cy="661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60647"/>
            <a:ext cx="606576" cy="64757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физкультминутка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0" y="2602318"/>
            <a:ext cx="1326830" cy="169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РАЗВИТИЕ РЕБЕНКА: Дети от 3 до 4 лет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70" y="2780928"/>
            <a:ext cx="1319525" cy="143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67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84806" y="260648"/>
            <a:ext cx="6063658" cy="6048672"/>
          </a:xfrm>
          <a:prstGeom prst="wedgeRoundRectCallout">
            <a:avLst>
              <a:gd name="adj1" fmla="val -66195"/>
              <a:gd name="adj2" fmla="val -326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 № 3 «Проверка силы»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Решение примеров со звездочкой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404040"/>
                </a:solidFill>
              </a:rPr>
              <a:t> 6 +</a:t>
            </a:r>
            <a:r>
              <a:rPr lang="ru-RU" sz="3200" dirty="0" smtClean="0">
                <a:solidFill>
                  <a:srgbClr val="404040"/>
                </a:solidFill>
              </a:rPr>
              <a:t>  * </a:t>
            </a:r>
            <a:r>
              <a:rPr lang="ru-RU" sz="3200" b="1" dirty="0">
                <a:solidFill>
                  <a:srgbClr val="404040"/>
                </a:solidFill>
              </a:rPr>
              <a:t>=7</a:t>
            </a:r>
            <a:r>
              <a:rPr lang="ru-RU" sz="3200" dirty="0">
                <a:solidFill>
                  <a:srgbClr val="404040"/>
                </a:solidFill>
              </a:rPr>
              <a:t>                </a:t>
            </a:r>
            <a:r>
              <a:rPr lang="ru-RU" sz="3200" dirty="0" smtClean="0">
                <a:solidFill>
                  <a:srgbClr val="404040"/>
                </a:solidFill>
              </a:rPr>
              <a:t>   </a:t>
            </a:r>
            <a:r>
              <a:rPr lang="ru-RU" sz="3200" b="1" dirty="0" smtClean="0">
                <a:solidFill>
                  <a:srgbClr val="404040"/>
                </a:solidFill>
              </a:rPr>
              <a:t>7 + * = </a:t>
            </a:r>
            <a:r>
              <a:rPr lang="ru-RU" sz="3200" dirty="0" smtClean="0">
                <a:solidFill>
                  <a:srgbClr val="404040"/>
                </a:solidFill>
              </a:rPr>
              <a:t>8                                                    </a:t>
            </a:r>
            <a:endParaRPr lang="ru-RU" sz="3200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4 -  * =</a:t>
            </a:r>
            <a:r>
              <a:rPr lang="ru-RU" sz="3200" b="1" dirty="0">
                <a:solidFill>
                  <a:srgbClr val="404040"/>
                </a:solidFill>
              </a:rPr>
              <a:t>3               </a:t>
            </a:r>
            <a:r>
              <a:rPr lang="ru-RU" sz="3200" b="1" dirty="0" smtClean="0">
                <a:solidFill>
                  <a:srgbClr val="404040"/>
                </a:solidFill>
              </a:rPr>
              <a:t>     5 -  *  = 4                        </a:t>
            </a:r>
            <a:endParaRPr lang="ru-RU" sz="3200" b="1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5 + 2 =  *                  4 + 2 = *</a:t>
            </a:r>
            <a:endParaRPr lang="ru-RU" sz="3200" b="1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1 + 3 =  *                  6 – 1 = *</a:t>
            </a:r>
            <a:endParaRPr lang="ru-RU" sz="3200" dirty="0"/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АЗВИТИЕ РЕБЕНКА: Дети от 3 до 4 л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3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82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140046" y="260648"/>
            <a:ext cx="5536410" cy="5904656"/>
          </a:xfrm>
          <a:prstGeom prst="wedgeRoundRectCallout">
            <a:avLst>
              <a:gd name="adj1" fmla="val -70659"/>
              <a:gd name="adj2" fmla="val -286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/>
              <a:t>6 +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r>
              <a:rPr lang="ru-RU" sz="3600" b="1" dirty="0" smtClean="0"/>
              <a:t>= 7</a:t>
            </a:r>
            <a:r>
              <a:rPr lang="ru-RU" sz="3600" dirty="0" smtClean="0"/>
              <a:t>                </a:t>
            </a:r>
            <a:r>
              <a:rPr lang="ru-RU" sz="3600" b="1" dirty="0"/>
              <a:t>7 + </a:t>
            </a:r>
            <a:r>
              <a:rPr lang="ru-RU" sz="3600" b="1" dirty="0" smtClean="0">
                <a:solidFill>
                  <a:srgbClr val="C00000"/>
                </a:solidFill>
              </a:rPr>
              <a:t>1 </a:t>
            </a:r>
            <a:r>
              <a:rPr lang="ru-RU" sz="3600" b="1" dirty="0" smtClean="0"/>
              <a:t>= </a:t>
            </a:r>
            <a:r>
              <a:rPr lang="ru-RU" sz="3600" dirty="0" smtClean="0"/>
              <a:t>8                                                    </a:t>
            </a:r>
            <a:endParaRPr lang="ru-RU" sz="3600" dirty="0"/>
          </a:p>
          <a:p>
            <a:r>
              <a:rPr lang="ru-RU" sz="3600" b="1" dirty="0" smtClean="0"/>
              <a:t> 4 - </a:t>
            </a:r>
            <a:r>
              <a:rPr lang="ru-RU" sz="3600" b="1" dirty="0">
                <a:solidFill>
                  <a:srgbClr val="C00000"/>
                </a:solidFill>
              </a:rPr>
              <a:t>1</a:t>
            </a:r>
            <a:r>
              <a:rPr lang="ru-RU" sz="3600" b="1" dirty="0"/>
              <a:t> </a:t>
            </a:r>
            <a:r>
              <a:rPr lang="ru-RU" sz="3600" b="1" dirty="0" smtClean="0"/>
              <a:t>= 3                5 – </a:t>
            </a:r>
            <a:r>
              <a:rPr lang="ru-RU" sz="3600" b="1" dirty="0" smtClean="0">
                <a:solidFill>
                  <a:srgbClr val="C00000"/>
                </a:solidFill>
              </a:rPr>
              <a:t>1 </a:t>
            </a:r>
            <a:r>
              <a:rPr lang="ru-RU" sz="3600" b="1" dirty="0" smtClean="0"/>
              <a:t>= 4                        </a:t>
            </a:r>
            <a:endParaRPr lang="ru-RU" sz="3600" b="1" dirty="0"/>
          </a:p>
          <a:p>
            <a:r>
              <a:rPr lang="ru-RU" sz="3600" b="1" dirty="0" smtClean="0"/>
              <a:t>5 + 2 = </a:t>
            </a:r>
            <a:r>
              <a:rPr lang="ru-RU" sz="3600" b="1" dirty="0">
                <a:solidFill>
                  <a:srgbClr val="C00000"/>
                </a:solidFill>
              </a:rPr>
              <a:t>7 </a:t>
            </a:r>
            <a:r>
              <a:rPr lang="ru-RU" sz="3600" b="1" dirty="0"/>
              <a:t>          </a:t>
            </a:r>
            <a:r>
              <a:rPr lang="ru-RU" sz="3600" b="1" dirty="0" smtClean="0"/>
              <a:t>     4 + 2 = </a:t>
            </a:r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/>
              <a:t>1</a:t>
            </a:r>
            <a:r>
              <a:rPr lang="ru-RU" sz="3600" b="1" dirty="0" smtClean="0"/>
              <a:t>+ 3 = </a:t>
            </a:r>
            <a:r>
              <a:rPr lang="ru-RU" sz="3600" b="1" dirty="0">
                <a:solidFill>
                  <a:srgbClr val="C00000"/>
                </a:solidFill>
              </a:rPr>
              <a:t>4  </a:t>
            </a:r>
            <a:r>
              <a:rPr lang="ru-RU" sz="3600" b="1" dirty="0"/>
              <a:t>              </a:t>
            </a:r>
            <a:r>
              <a:rPr lang="ru-RU" sz="3600" b="1" dirty="0" smtClean="0"/>
              <a:t> 6 – 1 = </a:t>
            </a:r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АЗВИТИЕ РЕБЕНКА: Дети от 3 до 4 л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3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61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84806" y="260648"/>
            <a:ext cx="6063658" cy="6048672"/>
          </a:xfrm>
          <a:prstGeom prst="wedgeRoundRectCallout">
            <a:avLst>
              <a:gd name="adj1" fmla="val -66195"/>
              <a:gd name="adj2" fmla="val -326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 № 3 «Проверка силы»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Решение примеров со звездочкой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404040"/>
                </a:solidFill>
              </a:rPr>
              <a:t> 7 -</a:t>
            </a:r>
            <a:r>
              <a:rPr lang="ru-RU" sz="3200" dirty="0" smtClean="0">
                <a:solidFill>
                  <a:srgbClr val="404040"/>
                </a:solidFill>
              </a:rPr>
              <a:t>  * </a:t>
            </a:r>
            <a:r>
              <a:rPr lang="ru-RU" sz="3200" b="1" dirty="0" smtClean="0">
                <a:solidFill>
                  <a:srgbClr val="404040"/>
                </a:solidFill>
              </a:rPr>
              <a:t>= 3</a:t>
            </a:r>
            <a:r>
              <a:rPr lang="ru-RU" sz="3200" dirty="0" smtClean="0">
                <a:solidFill>
                  <a:srgbClr val="404040"/>
                </a:solidFill>
              </a:rPr>
              <a:t>                    </a:t>
            </a:r>
            <a:r>
              <a:rPr lang="ru-RU" sz="3200" b="1" dirty="0" smtClean="0">
                <a:solidFill>
                  <a:srgbClr val="404040"/>
                </a:solidFill>
              </a:rPr>
              <a:t>* + 2 = 6 </a:t>
            </a:r>
            <a:r>
              <a:rPr lang="ru-RU" sz="3200" dirty="0" smtClean="0">
                <a:solidFill>
                  <a:srgbClr val="404040"/>
                </a:solidFill>
              </a:rPr>
              <a:t>                                                 </a:t>
            </a:r>
            <a:endParaRPr lang="ru-RU" sz="3200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*  -  1 = 1                    9 -  *  = 4                        </a:t>
            </a:r>
            <a:endParaRPr lang="ru-RU" sz="3200" b="1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5 +  * = 10                 4 + 5 = *</a:t>
            </a:r>
            <a:endParaRPr lang="ru-RU" sz="3200" b="1" dirty="0">
              <a:solidFill>
                <a:srgbClr val="40404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404040"/>
                </a:solidFill>
              </a:rPr>
              <a:t>4 - *  =  2                    6 – 1 = *</a:t>
            </a:r>
            <a:endParaRPr lang="ru-RU" sz="3200" dirty="0"/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140046" y="260648"/>
            <a:ext cx="5536410" cy="5904656"/>
          </a:xfrm>
          <a:prstGeom prst="wedgeRoundRectCallout">
            <a:avLst>
              <a:gd name="adj1" fmla="val -70659"/>
              <a:gd name="adj2" fmla="val -286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404040"/>
                </a:solidFill>
              </a:rPr>
              <a:t>7 -</a:t>
            </a:r>
            <a:r>
              <a:rPr lang="ru-RU" sz="3200" dirty="0">
                <a:solidFill>
                  <a:srgbClr val="40404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404040"/>
                </a:solidFill>
              </a:rPr>
              <a:t>= 3</a:t>
            </a:r>
            <a:r>
              <a:rPr lang="ru-RU" sz="3200" dirty="0">
                <a:solidFill>
                  <a:srgbClr val="404040"/>
                </a:solidFill>
              </a:rPr>
              <a:t>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ru-RU" sz="3200" b="1" dirty="0" smtClean="0">
                <a:solidFill>
                  <a:srgbClr val="404040"/>
                </a:solidFill>
              </a:rPr>
              <a:t> </a:t>
            </a:r>
            <a:r>
              <a:rPr lang="ru-RU" sz="3200" b="1" dirty="0">
                <a:solidFill>
                  <a:srgbClr val="404040"/>
                </a:solidFill>
              </a:rPr>
              <a:t>+ 2 = 6</a:t>
            </a:r>
            <a:r>
              <a:rPr lang="ru-RU" sz="3200" dirty="0">
                <a:solidFill>
                  <a:srgbClr val="404040"/>
                </a:solidFill>
              </a:rPr>
              <a:t>                                                  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 </a:t>
            </a:r>
            <a:r>
              <a:rPr lang="ru-RU" sz="3200" b="1" dirty="0" smtClean="0">
                <a:solidFill>
                  <a:srgbClr val="404040"/>
                </a:solidFill>
              </a:rPr>
              <a:t> </a:t>
            </a:r>
            <a:r>
              <a:rPr lang="ru-RU" sz="3200" b="1" dirty="0">
                <a:solidFill>
                  <a:srgbClr val="404040"/>
                </a:solidFill>
              </a:rPr>
              <a:t>-  1 = 1                   </a:t>
            </a:r>
            <a:r>
              <a:rPr lang="ru-RU" sz="3200" b="1" dirty="0" smtClean="0">
                <a:solidFill>
                  <a:srgbClr val="404040"/>
                </a:solidFill>
              </a:rPr>
              <a:t>9 </a:t>
            </a:r>
            <a:r>
              <a:rPr lang="ru-RU" sz="3200" b="1" dirty="0">
                <a:solidFill>
                  <a:srgbClr val="404040"/>
                </a:solidFill>
              </a:rPr>
              <a:t>-  </a:t>
            </a:r>
            <a:r>
              <a:rPr lang="ru-RU" sz="3200" b="1" dirty="0" smtClean="0">
                <a:solidFill>
                  <a:srgbClr val="FF0000"/>
                </a:solidFill>
              </a:rPr>
              <a:t>5 </a:t>
            </a:r>
            <a:r>
              <a:rPr lang="ru-RU" sz="3200" b="1" dirty="0">
                <a:solidFill>
                  <a:srgbClr val="404040"/>
                </a:solidFill>
              </a:rPr>
              <a:t>= 4                        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rgbClr val="404040"/>
                </a:solidFill>
              </a:rPr>
              <a:t>5 + </a:t>
            </a:r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r>
              <a:rPr lang="ru-RU" sz="3200" b="1" dirty="0" smtClean="0">
                <a:solidFill>
                  <a:srgbClr val="404040"/>
                </a:solidFill>
              </a:rPr>
              <a:t> </a:t>
            </a:r>
            <a:r>
              <a:rPr lang="ru-RU" sz="3200" b="1" dirty="0">
                <a:solidFill>
                  <a:srgbClr val="404040"/>
                </a:solidFill>
              </a:rPr>
              <a:t>= 10                 4 + 5 = </a:t>
            </a:r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rgbClr val="404040"/>
                </a:solidFill>
              </a:rPr>
              <a:t>4 - </a:t>
            </a:r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ru-RU" sz="3200" b="1" dirty="0" smtClean="0">
                <a:solidFill>
                  <a:srgbClr val="404040"/>
                </a:solidFill>
              </a:rPr>
              <a:t>  </a:t>
            </a:r>
            <a:r>
              <a:rPr lang="ru-RU" sz="3200" b="1" dirty="0">
                <a:solidFill>
                  <a:srgbClr val="404040"/>
                </a:solidFill>
              </a:rPr>
              <a:t>=  2                   6 – 1 = </a:t>
            </a:r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1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3625128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0" t="47009"/>
          <a:stretch/>
        </p:blipFill>
        <p:spPr bwMode="auto">
          <a:xfrm>
            <a:off x="7140089" y="3738273"/>
            <a:ext cx="1979712" cy="3090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861662" y="260648"/>
            <a:ext cx="3446642" cy="6120680"/>
          </a:xfrm>
          <a:prstGeom prst="wedgeRoundRectCallout">
            <a:avLst>
              <a:gd name="adj1" fmla="val -83641"/>
              <a:gd name="adj2" fmla="val -206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Подведение итогов.</a:t>
            </a:r>
          </a:p>
          <a:p>
            <a:pPr algn="ctr"/>
            <a:r>
              <a:rPr lang="ru-RU" sz="2000" b="1" dirty="0"/>
              <a:t>Вот и подошла к концу наша встреча. Мы вам показали, конечно, не все, чему мы научились, а лишь небольшую часть. Мы старались и надеемся, что и вам понравилось. И еще хочется сказать большое спасибо вам, родители, за ваше терпение, заботу, понимание, потому что без вас нам было бы сложно преодолевать все трудности. Спасибо Вам за помощь.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9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</a:t>
            </a:r>
            <a:r>
              <a:rPr lang="ru-RU" sz="2000" dirty="0"/>
              <a:t>: эмоциональное сближение участников образовательного процесса, организация их общения в неформальной обстановке.</a:t>
            </a:r>
          </a:p>
          <a:p>
            <a:r>
              <a:rPr lang="ru-RU" sz="2000" b="1" dirty="0"/>
              <a:t>Задачи</a:t>
            </a:r>
            <a:r>
              <a:rPr lang="ru-RU" sz="2000" dirty="0"/>
              <a:t>:</a:t>
            </a:r>
          </a:p>
          <a:p>
            <a:r>
              <a:rPr lang="ru-RU" sz="2000" dirty="0"/>
              <a:t>1.      Создать условия для развития логического мышления, сообразительности, внимания.</a:t>
            </a:r>
          </a:p>
          <a:p>
            <a:endParaRPr lang="ru-RU" sz="2000" dirty="0"/>
          </a:p>
          <a:p>
            <a:r>
              <a:rPr lang="ru-RU" sz="2000" dirty="0"/>
              <a:t>2.      Закрепление пройденного материала.</a:t>
            </a:r>
          </a:p>
          <a:p>
            <a:endParaRPr lang="ru-RU" sz="2000" dirty="0"/>
          </a:p>
          <a:p>
            <a:r>
              <a:rPr lang="ru-RU" sz="2000" dirty="0"/>
              <a:t>3.      Воспитывать целеустремленность, устойчивость интерес к математическим знаниям.</a:t>
            </a:r>
          </a:p>
          <a:p>
            <a:endParaRPr lang="ru-RU" sz="2000" dirty="0"/>
          </a:p>
          <a:p>
            <a:r>
              <a:rPr lang="ru-RU" sz="2000" dirty="0"/>
              <a:t>4.      Воспитывать самостоятельность, умение понимать учебную задачу и выполнять её самостоятельно.</a:t>
            </a:r>
          </a:p>
          <a:p>
            <a:endParaRPr lang="ru-RU" sz="2000" dirty="0"/>
          </a:p>
          <a:p>
            <a:r>
              <a:rPr lang="ru-RU" sz="2000" dirty="0"/>
              <a:t>5.      Вызвать у детей интерес к решению логических задач</a:t>
            </a:r>
          </a:p>
          <a:p>
            <a:endParaRPr lang="ru-RU" sz="2000" dirty="0"/>
          </a:p>
          <a:p>
            <a:r>
              <a:rPr lang="ru-RU" sz="2000" dirty="0"/>
              <a:t>6.      Воспитывать дружеские отношения, взаимопомощь.</a:t>
            </a:r>
          </a:p>
        </p:txBody>
      </p:sp>
    </p:spTree>
    <p:extLst>
      <p:ext uri="{BB962C8B-B14F-4D97-AF65-F5344CB8AC3E}">
        <p14:creationId xmlns:p14="http://schemas.microsoft.com/office/powerpoint/2010/main" val="357248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3625128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332656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ВНИМАНИЕ!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0" t="47009"/>
          <a:stretch/>
        </p:blipFill>
        <p:spPr bwMode="auto">
          <a:xfrm>
            <a:off x="7081998" y="3740652"/>
            <a:ext cx="1979712" cy="3090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40652"/>
            <a:ext cx="1975483" cy="25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РАЗВИТИЕ РЕБЕНКА: Дети от 3 до 4 лет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1584176" cy="193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93608" cy="3044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635896" y="692696"/>
            <a:ext cx="5040560" cy="4752528"/>
          </a:xfrm>
          <a:prstGeom prst="wedgeRoundRectCallout">
            <a:avLst>
              <a:gd name="adj1" fmla="val -72507"/>
              <a:gd name="adj2" fmla="val -319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Давайте знакомится. Я – ведущая, Мудрая Сова. Я приветствую вас  на нашей игре  и надеюсь , что она даст вам возможность не только отдохнуть, но и порадоваться за своих детей.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А теперь предлагаю вам поиграть, посоревноваться с вашими детьми и узнать, чему же они научились. А соревнование проведем в форме математического КВНа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5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93608" cy="3044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445128" y="404664"/>
            <a:ext cx="5472608" cy="6192688"/>
          </a:xfrm>
          <a:prstGeom prst="wedgeRoundRectCallout">
            <a:avLst>
              <a:gd name="adj1" fmla="val -70937"/>
              <a:gd name="adj2" fmla="val -287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Ну</a:t>
            </a:r>
            <a:r>
              <a:rPr lang="ru-RU" dirty="0">
                <a:latin typeface="Arial Black" panose="020B0A04020102020204" pitchFamily="34" charset="0"/>
              </a:rPr>
              <a:t>, что вперед!! Начнем с </a:t>
            </a:r>
            <a:r>
              <a:rPr lang="ru-RU" dirty="0" smtClean="0">
                <a:latin typeface="Arial Black" panose="020B0A04020102020204" pitchFamily="34" charset="0"/>
              </a:rPr>
              <a:t>разминки.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Разминка для детей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Назовите </a:t>
            </a:r>
            <a:r>
              <a:rPr lang="ru-RU" sz="2800" dirty="0">
                <a:solidFill>
                  <a:srgbClr val="002060"/>
                </a:solidFill>
              </a:rPr>
              <a:t>последний месяц года?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Сколько </a:t>
            </a:r>
            <a:r>
              <a:rPr lang="ru-RU" sz="2800" dirty="0">
                <a:solidFill>
                  <a:srgbClr val="002060"/>
                </a:solidFill>
              </a:rPr>
              <a:t>дней в недели? Назови их?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Назовите соседей числа 9 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На дереве сидели воробьи. После того, как к ним ещё прилетели 2, их стало 4. Сколько воробьёв стало на дереве</a:t>
            </a:r>
            <a:r>
              <a:rPr lang="ru-RU" sz="3200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РАЗВИТИЕ РЕБЕНКА: Дети от 3 до 4 л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86" y="620688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5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cs613516.vk.me/v613516707/1ccc/fMdnOUAGN-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265" y="1124744"/>
            <a:ext cx="2350190" cy="180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140046" y="260649"/>
            <a:ext cx="4633664" cy="648072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35040" cy="250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3719872" cy="279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09" y="3864223"/>
            <a:ext cx="2950997" cy="2213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7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93608" cy="3044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3848" y="188640"/>
            <a:ext cx="5713888" cy="6408712"/>
          </a:xfrm>
          <a:prstGeom prst="wedgeRoundRectCallout">
            <a:avLst>
              <a:gd name="adj1" fmla="val -64390"/>
              <a:gd name="adj2" fmla="val -291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Разминка для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родителей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Сколько месяцев в году? Назовите </a:t>
            </a:r>
            <a:r>
              <a:rPr lang="ru-RU" sz="3200" dirty="0" smtClean="0">
                <a:solidFill>
                  <a:srgbClr val="002060"/>
                </a:solidFill>
              </a:rPr>
              <a:t>их?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Какие  </a:t>
            </a:r>
            <a:r>
              <a:rPr lang="ru-RU" sz="3200" dirty="0">
                <a:solidFill>
                  <a:srgbClr val="002060"/>
                </a:solidFill>
              </a:rPr>
              <a:t>части суток вы знаете?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Назовите соседей числа 7?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Пять ворон на крышу сели, 2 ещё к ним прилетели. Отвечайте быстро, смело: сколько всех их прилетело?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Красивая семья для съемки в рекламе - База актеров и моделей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r="63678" b="27425"/>
          <a:stretch/>
        </p:blipFill>
        <p:spPr bwMode="auto">
          <a:xfrm>
            <a:off x="7447803" y="108629"/>
            <a:ext cx="1019175" cy="130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6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62641" y="180227"/>
            <a:ext cx="4633664" cy="648072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gamejulia.ru/images/i/kalendar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8789" y="908721"/>
            <a:ext cx="2821283" cy="274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1004"/>
            <a:ext cx="3168352" cy="236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59" y="3713473"/>
            <a:ext cx="3699214" cy="267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12" y="3658742"/>
            <a:ext cx="3431050" cy="257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1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915816" y="180226"/>
            <a:ext cx="5976663" cy="1448573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Задание №1 «НЕ ОШИБИСЬ»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Расставь правильно знаки </a:t>
            </a:r>
            <a:r>
              <a:rPr lang="ru-RU" sz="4000" b="1" dirty="0" smtClean="0">
                <a:solidFill>
                  <a:srgbClr val="002060"/>
                </a:solidFill>
              </a:rPr>
              <a:t>&gt;&lt;=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1" descr="C:\Documents and Settings\дом\Рабочий стол\домики петровны\56f962e406c87.jpg"/>
          <p:cNvPicPr>
            <a:picLocks noChangeAspect="1" noChangeArrowheads="1"/>
          </p:cNvPicPr>
          <p:nvPr/>
        </p:nvPicPr>
        <p:blipFill>
          <a:blip r:embed="rId4"/>
          <a:srcRect l="19749" t="8353" r="20483" b="8115"/>
          <a:stretch>
            <a:fillRect/>
          </a:stretch>
        </p:blipFill>
        <p:spPr bwMode="auto">
          <a:xfrm>
            <a:off x="1886780" y="1850619"/>
            <a:ext cx="3333292" cy="481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50619"/>
            <a:ext cx="3260031" cy="481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4806" y="2450941"/>
            <a:ext cx="17431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5    8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3    5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6    6 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7    4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4    0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1    7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9    6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4    4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2    3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10   9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4    2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0    1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1    3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2348880"/>
            <a:ext cx="1656184" cy="379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5    6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3    1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6    8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7    1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6    0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2    2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9    6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8    8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1    5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10   9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9     2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0     2</a:t>
            </a:r>
            <a:b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7     3 </a:t>
            </a:r>
            <a:endParaRPr lang="ru-RU" dirty="0"/>
          </a:p>
        </p:txBody>
      </p:sp>
      <p:pic>
        <p:nvPicPr>
          <p:cNvPr id="12" name="Рисунок 11" descr="РАЗВИТИЕ РЕБЕНКА: Дети от 3 до 4 ле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09" y="2118316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92" y="2095155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8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16633"/>
            <a:ext cx="2448272" cy="233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40046" y="260649"/>
            <a:ext cx="4633664" cy="648072"/>
          </a:xfrm>
          <a:prstGeom prst="wedgeRoundRectCallout">
            <a:avLst>
              <a:gd name="adj1" fmla="val -65960"/>
              <a:gd name="adj2" fmla="val 333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Проверь свои ответы: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1" descr="C:\Documents and Settings\дом\Рабочий стол\домики петровны\56f962e406c87.jpg"/>
          <p:cNvPicPr>
            <a:picLocks noChangeAspect="1" noChangeArrowheads="1"/>
          </p:cNvPicPr>
          <p:nvPr/>
        </p:nvPicPr>
        <p:blipFill>
          <a:blip r:embed="rId4"/>
          <a:srcRect l="19749" t="8353" r="20483" b="8115"/>
          <a:stretch>
            <a:fillRect/>
          </a:stretch>
        </p:blipFill>
        <p:spPr bwMode="auto">
          <a:xfrm>
            <a:off x="2195736" y="1579030"/>
            <a:ext cx="3508431" cy="509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" descr="C:\Documents and Settings\дом\Рабочий стол\домики петровны\56f962e406c87.jpg"/>
          <p:cNvPicPr>
            <a:picLocks noChangeAspect="1" noChangeArrowheads="1"/>
          </p:cNvPicPr>
          <p:nvPr/>
        </p:nvPicPr>
        <p:blipFill>
          <a:blip r:embed="rId4"/>
          <a:srcRect l="19749" t="8353" r="20483" b="8115"/>
          <a:stretch>
            <a:fillRect/>
          </a:stretch>
        </p:blipFill>
        <p:spPr bwMode="auto">
          <a:xfrm>
            <a:off x="5601320" y="1517928"/>
            <a:ext cx="3508431" cy="515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АЗВИТИЕ РЕБЕНКА: Дети от 3 до 4 ле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28" y="1779095"/>
            <a:ext cx="1047750" cy="13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32" y="1801653"/>
            <a:ext cx="1017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0047" y="2348880"/>
            <a:ext cx="14319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5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8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5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=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6  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4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0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6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10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9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4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2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0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1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2239" y="2348880"/>
            <a:ext cx="13681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5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6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3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1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8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1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6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0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=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2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6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8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=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8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5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10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9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9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2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0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&lt;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2</a:t>
            </a:r>
            <a:b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7 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&gt;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3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7438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657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МАДОУ «Центр развития ребенка-детский сад № 17»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aleksei-byakinaleksei-byakin@outlook.com</cp:lastModifiedBy>
  <cp:revision>17</cp:revision>
  <dcterms:created xsi:type="dcterms:W3CDTF">2020-04-13T16:33:41Z</dcterms:created>
  <dcterms:modified xsi:type="dcterms:W3CDTF">2020-04-13T20:12:51Z</dcterms:modified>
</cp:coreProperties>
</file>