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media/image18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</p:sldIdLst>
  <p:sldSz cx="9144000" cy="6858000" type="screen4x3"/>
  <p:notesSz cx="9144000" cy="6858000"/>
  <p:embeddedFontLs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FE67F-147A-4EDF-91B0-B50A16337B17}" type="datetimeFigureOut">
              <a:rPr lang="ru-RU" smtClean="0"/>
              <a:t>26.04.2020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57606-41B8-4C5E-A9CD-969DCADD89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56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445" y="996378"/>
            <a:ext cx="2965450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5150" y="2869882"/>
            <a:ext cx="8013700" cy="3379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4.png"/><Relationship Id="rId7" Type="http://schemas.openxmlformats.org/officeDocument/2006/relationships/image" Target="../media/image9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4.png"/><Relationship Id="rId7" Type="http://schemas.openxmlformats.org/officeDocument/2006/relationships/image" Target="../media/image96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4.png"/><Relationship Id="rId7" Type="http://schemas.openxmlformats.org/officeDocument/2006/relationships/image" Target="../media/image10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4.png"/><Relationship Id="rId7" Type="http://schemas.openxmlformats.org/officeDocument/2006/relationships/image" Target="../media/image10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4.png"/><Relationship Id="rId7" Type="http://schemas.openxmlformats.org/officeDocument/2006/relationships/image" Target="../media/image10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119.png"/><Relationship Id="rId21" Type="http://schemas.openxmlformats.org/officeDocument/2006/relationships/image" Target="../media/image137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image" Target="../media/image118.jp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.jp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image" Target="../media/image154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5867400"/>
            <a:ext cx="2965450" cy="738664"/>
          </a:xfrm>
        </p:spPr>
        <p:txBody>
          <a:bodyPr/>
          <a:lstStyle/>
          <a:p>
            <a:r>
              <a:rPr lang="ru-RU" sz="1600" dirty="0" smtClean="0">
                <a:solidFill>
                  <a:schemeClr val="tx2"/>
                </a:solidFill>
              </a:rPr>
              <a:t>Музыкальный  Руководитель: </a:t>
            </a:r>
            <a:r>
              <a:rPr lang="ru-RU" sz="1600" dirty="0" err="1" smtClean="0">
                <a:solidFill>
                  <a:schemeClr val="tx2"/>
                </a:solidFill>
              </a:rPr>
              <a:t>Мавлиханова</a:t>
            </a:r>
            <a:r>
              <a:rPr lang="ru-RU" sz="1600" dirty="0" smtClean="0">
                <a:solidFill>
                  <a:schemeClr val="tx2"/>
                </a:solidFill>
              </a:rPr>
              <a:t> Ольга Маратовна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7" y="228600"/>
            <a:ext cx="711493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4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61455" y="0"/>
            <a:ext cx="3008249" cy="6625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30859" y="429259"/>
            <a:ext cx="2407919" cy="1031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48640" y="977900"/>
            <a:ext cx="2374900" cy="1031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36600" y="1592580"/>
            <a:ext cx="1043939" cy="584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424939" y="1592580"/>
            <a:ext cx="1257299" cy="584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99160" y="1897379"/>
            <a:ext cx="467359" cy="584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10919" y="1897379"/>
            <a:ext cx="1511300" cy="584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49580" y="2202179"/>
            <a:ext cx="2458720" cy="584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9310" y="551116"/>
            <a:ext cx="1704339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5080" indent="-177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4DA"/>
                </a:solidFill>
              </a:rPr>
              <a:t>В</a:t>
            </a:r>
            <a:r>
              <a:rPr sz="3600" spc="-60" dirty="0">
                <a:solidFill>
                  <a:srgbClr val="0004DA"/>
                </a:solidFill>
              </a:rPr>
              <a:t>к</a:t>
            </a:r>
            <a:r>
              <a:rPr sz="3600" spc="-85" dirty="0">
                <a:solidFill>
                  <a:srgbClr val="0004DA"/>
                </a:solidFill>
              </a:rPr>
              <a:t>у</a:t>
            </a:r>
            <a:r>
              <a:rPr sz="3600" dirty="0">
                <a:solidFill>
                  <a:srgbClr val="0004DA"/>
                </a:solidFill>
              </a:rPr>
              <a:t>сное  </a:t>
            </a:r>
            <a:r>
              <a:rPr sz="3600" spc="-5" dirty="0">
                <a:solidFill>
                  <a:srgbClr val="0004DA"/>
                </a:solidFill>
              </a:rPr>
              <a:t>варенье</a:t>
            </a:r>
            <a:endParaRPr sz="3600" dirty="0"/>
          </a:p>
        </p:txBody>
      </p:sp>
      <p:sp>
        <p:nvSpPr>
          <p:cNvPr id="12" name="object 12"/>
          <p:cNvSpPr txBox="1"/>
          <p:nvPr/>
        </p:nvSpPr>
        <p:spPr>
          <a:xfrm>
            <a:off x="615950" y="1656715"/>
            <a:ext cx="21278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91465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04DA"/>
                </a:solidFill>
                <a:latin typeface="Times New Roman"/>
                <a:cs typeface="Times New Roman"/>
              </a:rPr>
              <a:t>(либо</a:t>
            </a:r>
            <a:r>
              <a:rPr sz="2000" b="1" spc="-60" dirty="0">
                <a:solidFill>
                  <a:srgbClr val="0004DA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04DA"/>
                </a:solidFill>
                <a:latin typeface="Times New Roman"/>
                <a:cs typeface="Times New Roman"/>
              </a:rPr>
              <a:t>«Киска  </a:t>
            </a:r>
            <a:r>
              <a:rPr sz="2000" b="1" spc="-5" dirty="0">
                <a:solidFill>
                  <a:srgbClr val="0004DA"/>
                </a:solidFill>
                <a:latin typeface="Times New Roman"/>
                <a:cs typeface="Times New Roman"/>
              </a:rPr>
              <a:t>слизывает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15" dirty="0">
                <a:solidFill>
                  <a:srgbClr val="0004DA"/>
                </a:solidFill>
                <a:latin typeface="Times New Roman"/>
                <a:cs typeface="Times New Roman"/>
              </a:rPr>
              <a:t>молочные</a:t>
            </a:r>
            <a:r>
              <a:rPr sz="2000" b="1" spc="-95" dirty="0">
                <a:solidFill>
                  <a:srgbClr val="0004DA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04DA"/>
                </a:solidFill>
                <a:latin typeface="Times New Roman"/>
                <a:cs typeface="Times New Roman"/>
              </a:rPr>
              <a:t>усики»)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81700" y="2609618"/>
            <a:ext cx="3086480" cy="41470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156959" y="3479800"/>
            <a:ext cx="2733040" cy="4140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6273165" y="3525266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04DA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0004DA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04DA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309" y="3305428"/>
            <a:ext cx="5581015" cy="3380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Times New Roman"/>
                <a:cs typeface="Times New Roman"/>
              </a:rPr>
              <a:t>Намазываем </a:t>
            </a:r>
            <a:r>
              <a:rPr sz="2000" spc="-5" dirty="0">
                <a:latin typeface="Times New Roman"/>
                <a:cs typeface="Times New Roman"/>
              </a:rPr>
              <a:t>верхнюю </a:t>
            </a:r>
            <a:r>
              <a:rPr sz="2000" spc="-45" dirty="0">
                <a:latin typeface="Times New Roman"/>
                <a:cs typeface="Times New Roman"/>
              </a:rPr>
              <a:t>губу </a:t>
            </a:r>
            <a:r>
              <a:rPr sz="2000" spc="-5" dirty="0">
                <a:latin typeface="Times New Roman"/>
                <a:cs typeface="Times New Roman"/>
              </a:rPr>
              <a:t>малыша </a:t>
            </a:r>
            <a:r>
              <a:rPr sz="2000" spc="-10" dirty="0">
                <a:latin typeface="Times New Roman"/>
                <a:cs typeface="Times New Roman"/>
              </a:rPr>
              <a:t>вареньем,</a:t>
            </a:r>
            <a:r>
              <a:rPr sz="2000" spc="2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и</a:t>
            </a:r>
          </a:p>
          <a:p>
            <a:pPr marL="3810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малыш, приоткрыв </a:t>
            </a:r>
            <a:r>
              <a:rPr sz="2000" spc="-50" dirty="0">
                <a:latin typeface="Times New Roman"/>
                <a:cs typeface="Times New Roman"/>
              </a:rPr>
              <a:t>рот, </a:t>
            </a:r>
            <a:r>
              <a:rPr sz="2000" dirty="0">
                <a:latin typeface="Times New Roman"/>
                <a:cs typeface="Times New Roman"/>
              </a:rPr>
              <a:t>широким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языком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облизываем </a:t>
            </a:r>
            <a:r>
              <a:rPr sz="2000" spc="-5" dirty="0">
                <a:latin typeface="Times New Roman"/>
                <a:cs typeface="Times New Roman"/>
              </a:rPr>
              <a:t>верхнюю </a:t>
            </a:r>
            <a:r>
              <a:rPr sz="2000" spc="-85" dirty="0">
                <a:latin typeface="Times New Roman"/>
                <a:cs typeface="Times New Roman"/>
              </a:rPr>
              <a:t>губу, </a:t>
            </a:r>
            <a:r>
              <a:rPr sz="2000" spc="-5" dirty="0">
                <a:latin typeface="Times New Roman"/>
                <a:cs typeface="Times New Roman"/>
              </a:rPr>
              <a:t>делая движение </a:t>
            </a:r>
            <a:r>
              <a:rPr sz="2000" spc="-25" dirty="0">
                <a:latin typeface="Times New Roman"/>
                <a:cs typeface="Times New Roman"/>
              </a:rPr>
              <a:t>языком  </a:t>
            </a:r>
            <a:r>
              <a:rPr sz="2000" spc="-20" dirty="0">
                <a:latin typeface="Times New Roman"/>
                <a:cs typeface="Times New Roman"/>
              </a:rPr>
              <a:t>сверху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вниз.</a:t>
            </a:r>
          </a:p>
          <a:p>
            <a:pPr marL="50800" marR="43815" indent="3810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dirty="0">
                <a:latin typeface="Times New Roman"/>
                <a:cs typeface="Times New Roman"/>
              </a:rPr>
              <a:t>работал </a:t>
            </a:r>
            <a:r>
              <a:rPr sz="2000" spc="-25" dirty="0">
                <a:latin typeface="Times New Roman"/>
                <a:cs typeface="Times New Roman"/>
              </a:rPr>
              <a:t>только </a:t>
            </a:r>
            <a:r>
              <a:rPr sz="2000" dirty="0">
                <a:latin typeface="Times New Roman"/>
                <a:cs typeface="Times New Roman"/>
              </a:rPr>
              <a:t>язык. </a:t>
            </a:r>
            <a:r>
              <a:rPr sz="2000" spc="-5" dirty="0">
                <a:latin typeface="Times New Roman"/>
                <a:cs typeface="Times New Roman"/>
              </a:rPr>
              <a:t>Нижняя  челюсть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5" dirty="0">
                <a:latin typeface="Times New Roman"/>
                <a:cs typeface="Times New Roman"/>
              </a:rPr>
              <a:t>остается </a:t>
            </a:r>
            <a:r>
              <a:rPr sz="2000" spc="-5" dirty="0">
                <a:latin typeface="Times New Roman"/>
                <a:cs typeface="Times New Roman"/>
              </a:rPr>
              <a:t>неподвижной. Если </a:t>
            </a:r>
            <a:r>
              <a:rPr sz="2000" dirty="0">
                <a:latin typeface="Times New Roman"/>
                <a:cs typeface="Times New Roman"/>
              </a:rPr>
              <a:t>у  </a:t>
            </a:r>
            <a:r>
              <a:rPr sz="2000" spc="-10" dirty="0">
                <a:latin typeface="Times New Roman"/>
                <a:cs typeface="Times New Roman"/>
              </a:rPr>
              <a:t>ребенка </a:t>
            </a:r>
            <a:r>
              <a:rPr sz="2000" dirty="0">
                <a:latin typeface="Times New Roman"/>
                <a:cs typeface="Times New Roman"/>
              </a:rPr>
              <a:t>так не </a:t>
            </a:r>
            <a:r>
              <a:rPr sz="2000" spc="-10" dirty="0">
                <a:latin typeface="Times New Roman"/>
                <a:cs typeface="Times New Roman"/>
              </a:rPr>
              <a:t>получается, </a:t>
            </a:r>
            <a:r>
              <a:rPr sz="2000" dirty="0">
                <a:latin typeface="Times New Roman"/>
                <a:cs typeface="Times New Roman"/>
              </a:rPr>
              <a:t>придержите </a:t>
            </a:r>
            <a:r>
              <a:rPr sz="2000" spc="-5" dirty="0">
                <a:latin typeface="Times New Roman"/>
                <a:cs typeface="Times New Roman"/>
              </a:rPr>
              <a:t>челюсть  </a:t>
            </a:r>
            <a:r>
              <a:rPr sz="2000" dirty="0">
                <a:latin typeface="Times New Roman"/>
                <a:cs typeface="Times New Roman"/>
              </a:rPr>
              <a:t>пальцем. </a:t>
            </a:r>
            <a:r>
              <a:rPr sz="2000" spc="-5" dirty="0">
                <a:latin typeface="Times New Roman"/>
                <a:cs typeface="Times New Roman"/>
              </a:rPr>
              <a:t>Движения </a:t>
            </a:r>
            <a:r>
              <a:rPr sz="2000" spc="-10" dirty="0">
                <a:latin typeface="Times New Roman"/>
                <a:cs typeface="Times New Roman"/>
              </a:rPr>
              <a:t>языка строго </a:t>
            </a:r>
            <a:r>
              <a:rPr sz="2000" spc="-20" dirty="0">
                <a:latin typeface="Times New Roman"/>
                <a:cs typeface="Times New Roman"/>
              </a:rPr>
              <a:t>сверху </a:t>
            </a:r>
            <a:r>
              <a:rPr sz="2000" dirty="0">
                <a:latin typeface="Times New Roman"/>
                <a:cs typeface="Times New Roman"/>
              </a:rPr>
              <a:t>вниз, а не  из </a:t>
            </a:r>
            <a:r>
              <a:rPr sz="2000" spc="-5" dirty="0">
                <a:latin typeface="Times New Roman"/>
                <a:cs typeface="Times New Roman"/>
              </a:rPr>
              <a:t>стороны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35" dirty="0">
                <a:latin typeface="Times New Roman"/>
                <a:cs typeface="Times New Roman"/>
              </a:rPr>
              <a:t>сторону. </a:t>
            </a:r>
            <a:r>
              <a:rPr sz="2000" dirty="0">
                <a:latin typeface="Times New Roman"/>
                <a:cs typeface="Times New Roman"/>
              </a:rPr>
              <a:t>Язычок широкий и </a:t>
            </a:r>
            <a:r>
              <a:rPr sz="2000" spc="-15" dirty="0">
                <a:latin typeface="Times New Roman"/>
                <a:cs typeface="Times New Roman"/>
              </a:rPr>
              <a:t>почти  </a:t>
            </a:r>
            <a:r>
              <a:rPr sz="2000" spc="-20" dirty="0">
                <a:latin typeface="Times New Roman"/>
                <a:cs typeface="Times New Roman"/>
              </a:rPr>
              <a:t>целиком </a:t>
            </a:r>
            <a:r>
              <a:rPr sz="2000" spc="-10" dirty="0">
                <a:latin typeface="Times New Roman"/>
                <a:cs typeface="Times New Roman"/>
              </a:rPr>
              <a:t>закрывает </a:t>
            </a:r>
            <a:r>
              <a:rPr sz="2000" spc="-5" dirty="0">
                <a:latin typeface="Times New Roman"/>
                <a:cs typeface="Times New Roman"/>
              </a:rPr>
              <a:t>верхнюю </a:t>
            </a:r>
            <a:r>
              <a:rPr sz="2000" spc="-45" dirty="0">
                <a:latin typeface="Times New Roman"/>
                <a:cs typeface="Times New Roman"/>
              </a:rPr>
              <a:t>губу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при</a:t>
            </a:r>
          </a:p>
          <a:p>
            <a:pPr marL="3175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облизывании.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25164" y="574421"/>
            <a:ext cx="26943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Ох и </a:t>
            </a:r>
            <a:r>
              <a:rPr sz="2000" b="1" spc="-15" dirty="0">
                <a:latin typeface="Times New Roman"/>
                <a:cs typeface="Times New Roman"/>
              </a:rPr>
              <a:t>вкусное </a:t>
            </a:r>
            <a:r>
              <a:rPr sz="2000" b="1" spc="-5" dirty="0">
                <a:latin typeface="Times New Roman"/>
                <a:cs typeface="Times New Roman"/>
              </a:rPr>
              <a:t>варенье!  </a:t>
            </a:r>
            <a:r>
              <a:rPr sz="2000" b="1" spc="-10" dirty="0">
                <a:latin typeface="Times New Roman"/>
                <a:cs typeface="Times New Roman"/>
              </a:rPr>
              <a:t>Жаль </a:t>
            </a:r>
            <a:r>
              <a:rPr sz="2000" b="1" dirty="0">
                <a:latin typeface="Times New Roman"/>
                <a:cs typeface="Times New Roman"/>
              </a:rPr>
              <a:t>осталось на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Times New Roman"/>
                <a:cs typeface="Times New Roman"/>
              </a:rPr>
              <a:t>губе.</a:t>
            </a:r>
            <a:endParaRPr sz="2000" dirty="0">
              <a:latin typeface="Times New Roman"/>
              <a:cs typeface="Times New Roman"/>
            </a:endParaRPr>
          </a:p>
          <a:p>
            <a:pPr marL="269240" marR="261620" algn="ctr">
              <a:lnSpc>
                <a:spcPct val="100000"/>
              </a:lnSpc>
            </a:pPr>
            <a:r>
              <a:rPr sz="2000" b="1" spc="-5" dirty="0">
                <a:latin typeface="Times New Roman"/>
                <a:cs typeface="Times New Roman"/>
              </a:rPr>
              <a:t>Язычок </a:t>
            </a:r>
            <a:r>
              <a:rPr sz="2000" b="1" dirty="0">
                <a:latin typeface="Times New Roman"/>
                <a:cs typeface="Times New Roman"/>
              </a:rPr>
              <a:t>я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подниму  </a:t>
            </a:r>
            <a:r>
              <a:rPr sz="2000" b="1" dirty="0">
                <a:latin typeface="Times New Roman"/>
                <a:cs typeface="Times New Roman"/>
              </a:rPr>
              <a:t>И </a:t>
            </a:r>
            <a:r>
              <a:rPr sz="2000" b="1" spc="-5" dirty="0">
                <a:latin typeface="Times New Roman"/>
                <a:cs typeface="Times New Roman"/>
              </a:rPr>
              <a:t>остатки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spc="-45" dirty="0">
                <a:latin typeface="Times New Roman"/>
                <a:cs typeface="Times New Roman"/>
              </a:rPr>
              <a:t>оближу.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87389" y="3900911"/>
            <a:ext cx="2712466" cy="28747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671436" y="293115"/>
            <a:ext cx="1980946" cy="23098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0004D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47" y="0"/>
            <a:ext cx="9135852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012179" y="2729504"/>
            <a:ext cx="3056001" cy="4027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169659" y="3677920"/>
            <a:ext cx="278384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255639" y="4221111"/>
            <a:ext cx="2564765" cy="211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61378" y="321690"/>
            <a:ext cx="4344543" cy="41154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38860" y="972819"/>
            <a:ext cx="2910840" cy="1145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76872" y="3718559"/>
            <a:ext cx="5534025" cy="2762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dirty="0">
                <a:latin typeface="Times New Roman"/>
                <a:cs typeface="Times New Roman"/>
              </a:rPr>
              <a:t>приоткроем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5" dirty="0">
                <a:latin typeface="Times New Roman"/>
                <a:cs typeface="Times New Roman"/>
              </a:rPr>
              <a:t>выдвинем </a:t>
            </a:r>
            <a:r>
              <a:rPr sz="2000" spc="-10" dirty="0">
                <a:latin typeface="Times New Roman"/>
                <a:cs typeface="Times New Roman"/>
              </a:rPr>
              <a:t>вперед  </a:t>
            </a:r>
            <a:r>
              <a:rPr sz="2000" dirty="0">
                <a:latin typeface="Times New Roman"/>
                <a:cs typeface="Times New Roman"/>
              </a:rPr>
              <a:t>широкий язык, придав </a:t>
            </a:r>
            <a:r>
              <a:rPr sz="2000" spc="-10" dirty="0">
                <a:latin typeface="Times New Roman"/>
                <a:cs typeface="Times New Roman"/>
              </a:rPr>
              <a:t>ему форму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«чашечки».</a:t>
            </a:r>
            <a:endParaRPr sz="2000" dirty="0">
              <a:latin typeface="Times New Roman"/>
              <a:cs typeface="Times New Roman"/>
            </a:endParaRPr>
          </a:p>
          <a:p>
            <a:pPr marL="12700" marR="6985" algn="ctr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Боковые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5" dirty="0">
                <a:latin typeface="Times New Roman"/>
                <a:cs typeface="Times New Roman"/>
              </a:rPr>
              <a:t>передний края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-10" dirty="0">
                <a:latin typeface="Times New Roman"/>
                <a:cs typeface="Times New Roman"/>
              </a:rPr>
              <a:t>подняты,  </a:t>
            </a:r>
            <a:r>
              <a:rPr sz="2000" dirty="0">
                <a:latin typeface="Times New Roman"/>
                <a:cs typeface="Times New Roman"/>
              </a:rPr>
              <a:t>но не </a:t>
            </a:r>
            <a:r>
              <a:rPr sz="2000" spc="-10" dirty="0">
                <a:latin typeface="Times New Roman"/>
                <a:cs typeface="Times New Roman"/>
              </a:rPr>
              <a:t>касаются </a:t>
            </a:r>
            <a:r>
              <a:rPr sz="2000" spc="-20" dirty="0">
                <a:latin typeface="Times New Roman"/>
                <a:cs typeface="Times New Roman"/>
              </a:rPr>
              <a:t>зубов. </a:t>
            </a:r>
            <a:r>
              <a:rPr sz="2000" spc="-40" dirty="0">
                <a:latin typeface="Times New Roman"/>
                <a:cs typeface="Times New Roman"/>
              </a:rPr>
              <a:t>Когда </a:t>
            </a:r>
            <a:r>
              <a:rPr sz="2000" spc="-10" dirty="0">
                <a:latin typeface="Times New Roman"/>
                <a:cs typeface="Times New Roman"/>
              </a:rPr>
              <a:t>это упражнение </a:t>
            </a:r>
            <a:r>
              <a:rPr sz="2000" spc="-55" dirty="0">
                <a:latin typeface="Times New Roman"/>
                <a:cs typeface="Times New Roman"/>
              </a:rPr>
              <a:t>будет  </a:t>
            </a:r>
            <a:r>
              <a:rPr sz="2000" spc="-25" dirty="0">
                <a:latin typeface="Times New Roman"/>
                <a:cs typeface="Times New Roman"/>
              </a:rPr>
              <a:t>легко </a:t>
            </a:r>
            <a:r>
              <a:rPr sz="2000" spc="-15" dirty="0">
                <a:latin typeface="Times New Roman"/>
                <a:cs typeface="Times New Roman"/>
              </a:rPr>
              <a:t>даваться </a:t>
            </a:r>
            <a:r>
              <a:rPr sz="2000" spc="-45" dirty="0">
                <a:latin typeface="Times New Roman"/>
                <a:cs typeface="Times New Roman"/>
              </a:rPr>
              <a:t>малышу,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15" dirty="0">
                <a:latin typeface="Times New Roman"/>
                <a:cs typeface="Times New Roman"/>
              </a:rPr>
              <a:t>такую </a:t>
            </a:r>
            <a:r>
              <a:rPr sz="2000" spc="-20" dirty="0">
                <a:latin typeface="Times New Roman"/>
                <a:cs typeface="Times New Roman"/>
              </a:rPr>
              <a:t>чашечку </a:t>
            </a:r>
            <a:r>
              <a:rPr sz="2000" spc="-15" dirty="0">
                <a:latin typeface="Times New Roman"/>
                <a:cs typeface="Times New Roman"/>
              </a:rPr>
              <a:t>можно  </a:t>
            </a:r>
            <a:r>
              <a:rPr sz="2000" spc="-10" dirty="0">
                <a:latin typeface="Times New Roman"/>
                <a:cs typeface="Times New Roman"/>
              </a:rPr>
              <a:t>положить </a:t>
            </a:r>
            <a:r>
              <a:rPr sz="2000" spc="-25" dirty="0">
                <a:latin typeface="Times New Roman"/>
                <a:cs typeface="Times New Roman"/>
              </a:rPr>
              <a:t>кусочек </a:t>
            </a:r>
            <a:r>
              <a:rPr sz="2000" spc="-15" dirty="0">
                <a:latin typeface="Times New Roman"/>
                <a:cs typeface="Times New Roman"/>
              </a:rPr>
              <a:t>конфетки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5" dirty="0">
                <a:latin typeface="Times New Roman"/>
                <a:cs typeface="Times New Roman"/>
              </a:rPr>
              <a:t>попросить </a:t>
            </a:r>
            <a:r>
              <a:rPr sz="2000" spc="-10" dirty="0">
                <a:latin typeface="Times New Roman"/>
                <a:cs typeface="Times New Roman"/>
              </a:rPr>
              <a:t>ребенка  </a:t>
            </a:r>
            <a:r>
              <a:rPr sz="2000" spc="-15" dirty="0">
                <a:latin typeface="Times New Roman"/>
                <a:cs typeface="Times New Roman"/>
              </a:rPr>
              <a:t>подержать </a:t>
            </a:r>
            <a:r>
              <a:rPr sz="2000" spc="-10" dirty="0">
                <a:latin typeface="Times New Roman"/>
                <a:cs typeface="Times New Roman"/>
              </a:rPr>
              <a:t>язычок-чашечку </a:t>
            </a:r>
            <a:r>
              <a:rPr sz="2000" spc="-20" dirty="0">
                <a:latin typeface="Times New Roman"/>
                <a:cs typeface="Times New Roman"/>
              </a:rPr>
              <a:t>под счѐт </a:t>
            </a:r>
            <a:r>
              <a:rPr sz="2000" dirty="0">
                <a:latin typeface="Times New Roman"/>
                <a:cs typeface="Times New Roman"/>
              </a:rPr>
              <a:t>до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10.</a:t>
            </a:r>
          </a:p>
          <a:p>
            <a:pPr algn="ctr">
              <a:lnSpc>
                <a:spcPts val="237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10" dirty="0">
                <a:latin typeface="Times New Roman"/>
                <a:cs typeface="Times New Roman"/>
              </a:rPr>
              <a:t>язычок-чашечка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10" dirty="0">
                <a:latin typeface="Times New Roman"/>
                <a:cs typeface="Times New Roman"/>
              </a:rPr>
              <a:t>касался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нижней</a:t>
            </a:r>
          </a:p>
          <a:p>
            <a:pPr marL="5715" algn="ctr">
              <a:lnSpc>
                <a:spcPts val="2370"/>
              </a:lnSpc>
            </a:pPr>
            <a:r>
              <a:rPr sz="2000" spc="-20" dirty="0">
                <a:latin typeface="Times New Roman"/>
                <a:cs typeface="Times New Roman"/>
              </a:rPr>
              <a:t>губы!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71436" y="293115"/>
            <a:ext cx="1980946" cy="23098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9439" cy="6853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100064" y="2780901"/>
            <a:ext cx="3043936" cy="4077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215379" y="3622040"/>
            <a:ext cx="2733039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330950" y="3667759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C99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70654" y="667702"/>
            <a:ext cx="149479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latin typeface="Times New Roman"/>
                <a:cs typeface="Times New Roman"/>
              </a:rPr>
              <a:t>Б</a:t>
            </a:r>
            <a:r>
              <a:rPr sz="2000" b="1" dirty="0">
                <a:latin typeface="Times New Roman"/>
                <a:cs typeface="Times New Roman"/>
              </a:rPr>
              <a:t>араба</a:t>
            </a:r>
            <a:r>
              <a:rPr sz="2000" b="1" spc="5" dirty="0">
                <a:latin typeface="Times New Roman"/>
                <a:cs typeface="Times New Roman"/>
              </a:rPr>
              <a:t>н</a:t>
            </a:r>
            <a:r>
              <a:rPr sz="2000" b="1" spc="-55" dirty="0">
                <a:latin typeface="Times New Roman"/>
                <a:cs typeface="Times New Roman"/>
              </a:rPr>
              <a:t>щ</a:t>
            </a:r>
            <a:r>
              <a:rPr sz="2000" b="1" dirty="0">
                <a:latin typeface="Times New Roman"/>
                <a:cs typeface="Times New Roman"/>
              </a:rPr>
              <a:t>ик  </a:t>
            </a:r>
            <a:r>
              <a:rPr sz="2000" b="1" spc="-15" dirty="0">
                <a:latin typeface="Times New Roman"/>
                <a:cs typeface="Times New Roman"/>
              </a:rPr>
              <a:t>очень </a:t>
            </a:r>
            <a:r>
              <a:rPr sz="2000" b="1" spc="-25" dirty="0">
                <a:latin typeface="Times New Roman"/>
                <a:cs typeface="Times New Roman"/>
              </a:rPr>
              <a:t>занят,  </a:t>
            </a:r>
            <a:r>
              <a:rPr sz="2000" b="1" spc="15" dirty="0">
                <a:latin typeface="Times New Roman"/>
                <a:cs typeface="Times New Roman"/>
              </a:rPr>
              <a:t>Б</a:t>
            </a:r>
            <a:r>
              <a:rPr sz="2000" b="1" dirty="0">
                <a:latin typeface="Times New Roman"/>
                <a:cs typeface="Times New Roman"/>
              </a:rPr>
              <a:t>а</a:t>
            </a:r>
            <a:r>
              <a:rPr sz="2000" b="1" spc="5" dirty="0">
                <a:latin typeface="Times New Roman"/>
                <a:cs typeface="Times New Roman"/>
              </a:rPr>
              <a:t>р</a:t>
            </a:r>
            <a:r>
              <a:rPr sz="2000" b="1" dirty="0">
                <a:latin typeface="Times New Roman"/>
                <a:cs typeface="Times New Roman"/>
              </a:rPr>
              <a:t>аба</a:t>
            </a:r>
            <a:r>
              <a:rPr sz="2000" b="1" spc="5" dirty="0">
                <a:latin typeface="Times New Roman"/>
                <a:cs typeface="Times New Roman"/>
              </a:rPr>
              <a:t>н</a:t>
            </a:r>
            <a:r>
              <a:rPr sz="2000" b="1" spc="-50" dirty="0">
                <a:latin typeface="Times New Roman"/>
                <a:cs typeface="Times New Roman"/>
              </a:rPr>
              <a:t>щ</a:t>
            </a:r>
            <a:r>
              <a:rPr sz="2000" b="1" spc="5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к  </a:t>
            </a:r>
            <a:r>
              <a:rPr sz="2000" b="1" spc="-15" dirty="0">
                <a:latin typeface="Times New Roman"/>
                <a:cs typeface="Times New Roman"/>
              </a:rPr>
              <a:t>барабанит.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7132"/>
            <a:ext cx="3531920" cy="6416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861060"/>
            <a:ext cx="355092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198880" y="1534160"/>
            <a:ext cx="1247140" cy="69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46379" y="1899920"/>
            <a:ext cx="3152139" cy="6959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03200" y="2258060"/>
            <a:ext cx="3162300" cy="6959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Барабанщик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0684" y="1613915"/>
            <a:ext cx="2765425" cy="111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(либо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ts val="285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«В </a:t>
            </a:r>
            <a:r>
              <a:rPr sz="24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гости </a:t>
            </a: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24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 белочке.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ts val="2850"/>
              </a:lnSpc>
            </a:pPr>
            <a:r>
              <a:rPr sz="24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Стучимся </a:t>
            </a: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в</a:t>
            </a:r>
            <a:r>
              <a:rPr sz="2400" b="1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двери»)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5152" y="3670300"/>
            <a:ext cx="535876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 algn="just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spc="-15" dirty="0">
                <a:latin typeface="Times New Roman"/>
                <a:cs typeface="Times New Roman"/>
              </a:rPr>
              <a:t>широко </a:t>
            </a:r>
            <a:r>
              <a:rPr sz="2000" spc="-5" dirty="0">
                <a:latin typeface="Times New Roman"/>
                <a:cs typeface="Times New Roman"/>
              </a:rPr>
              <a:t>открыть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15" dirty="0">
                <a:latin typeface="Times New Roman"/>
                <a:cs typeface="Times New Roman"/>
              </a:rPr>
              <a:t>постучать  </a:t>
            </a:r>
            <a:r>
              <a:rPr sz="2000" spc="-30" dirty="0">
                <a:latin typeface="Times New Roman"/>
                <a:cs typeface="Times New Roman"/>
              </a:rPr>
              <a:t>кончиком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dirty="0">
                <a:latin typeface="Times New Roman"/>
                <a:cs typeface="Times New Roman"/>
              </a:rPr>
              <a:t>по </a:t>
            </a:r>
            <a:r>
              <a:rPr sz="2000" spc="-35" dirty="0">
                <a:latin typeface="Times New Roman"/>
                <a:cs typeface="Times New Roman"/>
              </a:rPr>
              <a:t>бугоркам </a:t>
            </a:r>
            <a:r>
              <a:rPr sz="2000" dirty="0">
                <a:latin typeface="Times New Roman"/>
                <a:cs typeface="Times New Roman"/>
              </a:rPr>
              <a:t>за </a:t>
            </a:r>
            <a:r>
              <a:rPr sz="2000" spc="-5" dirty="0">
                <a:latin typeface="Times New Roman"/>
                <a:cs typeface="Times New Roman"/>
              </a:rPr>
              <a:t>верхними </a:t>
            </a:r>
            <a:r>
              <a:rPr sz="2000" spc="-25" dirty="0">
                <a:latin typeface="Times New Roman"/>
                <a:cs typeface="Times New Roman"/>
              </a:rPr>
              <a:t>зубами  </a:t>
            </a:r>
            <a:r>
              <a:rPr sz="2000" spc="-10" dirty="0">
                <a:latin typeface="Times New Roman"/>
                <a:cs typeface="Times New Roman"/>
              </a:rPr>
              <a:t>(альвеолам), </a:t>
            </a:r>
            <a:r>
              <a:rPr sz="2000" spc="-15" dirty="0">
                <a:latin typeface="Times New Roman"/>
                <a:cs typeface="Times New Roman"/>
              </a:rPr>
              <a:t>многократно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15" dirty="0">
                <a:latin typeface="Times New Roman"/>
                <a:cs typeface="Times New Roman"/>
              </a:rPr>
              <a:t>отчетливо </a:t>
            </a:r>
            <a:r>
              <a:rPr sz="2000" spc="5" dirty="0">
                <a:latin typeface="Times New Roman"/>
                <a:cs typeface="Times New Roman"/>
              </a:rPr>
              <a:t>произнося  </a:t>
            </a:r>
            <a:r>
              <a:rPr sz="2000" spc="-25" dirty="0">
                <a:latin typeface="Times New Roman"/>
                <a:cs typeface="Times New Roman"/>
              </a:rPr>
              <a:t>звук, </a:t>
            </a:r>
            <a:r>
              <a:rPr sz="2000" spc="-10" dirty="0">
                <a:latin typeface="Times New Roman"/>
                <a:cs typeface="Times New Roman"/>
              </a:rPr>
              <a:t>напоминающий английский </a:t>
            </a:r>
            <a:r>
              <a:rPr sz="2000" spc="-35" dirty="0">
                <a:latin typeface="Times New Roman"/>
                <a:cs typeface="Times New Roman"/>
              </a:rPr>
              <a:t>звук </a:t>
            </a:r>
            <a:r>
              <a:rPr sz="2000" dirty="0">
                <a:latin typeface="Times New Roman"/>
                <a:cs typeface="Times New Roman"/>
              </a:rPr>
              <a:t>d: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d-d-d...</a:t>
            </a:r>
          </a:p>
          <a:p>
            <a:pPr marL="609600" marR="601345" algn="ctr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Times New Roman"/>
                <a:cs typeface="Times New Roman"/>
              </a:rPr>
              <a:t>Сначала </a:t>
            </a:r>
            <a:r>
              <a:rPr sz="2000" spc="-30" dirty="0">
                <a:latin typeface="Times New Roman"/>
                <a:cs typeface="Times New Roman"/>
              </a:rPr>
              <a:t>звук </a:t>
            </a:r>
            <a:r>
              <a:rPr sz="2000" dirty="0">
                <a:latin typeface="Times New Roman"/>
                <a:cs typeface="Times New Roman"/>
              </a:rPr>
              <a:t>d </a:t>
            </a:r>
            <a:r>
              <a:rPr sz="2000" spc="5" dirty="0">
                <a:latin typeface="Times New Roman"/>
                <a:cs typeface="Times New Roman"/>
              </a:rPr>
              <a:t>произносим </a:t>
            </a:r>
            <a:r>
              <a:rPr sz="2000" spc="-5" dirty="0">
                <a:latin typeface="Times New Roman"/>
                <a:cs typeface="Times New Roman"/>
              </a:rPr>
              <a:t>медленно,  </a:t>
            </a:r>
            <a:r>
              <a:rPr sz="2000" spc="5" dirty="0">
                <a:latin typeface="Times New Roman"/>
                <a:cs typeface="Times New Roman"/>
              </a:rPr>
              <a:t>постепенно </a:t>
            </a:r>
            <a:r>
              <a:rPr sz="2000" spc="-10" dirty="0">
                <a:latin typeface="Times New Roman"/>
                <a:cs typeface="Times New Roman"/>
              </a:rPr>
              <a:t>убыстряя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темп.</a:t>
            </a:r>
            <a:endParaRPr sz="2000" dirty="0">
              <a:latin typeface="Times New Roman"/>
              <a:cs typeface="Times New Roman"/>
            </a:endParaRPr>
          </a:p>
          <a:p>
            <a:pPr marL="3810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был </a:t>
            </a:r>
            <a:r>
              <a:rPr sz="2000" spc="-20" dirty="0">
                <a:latin typeface="Times New Roman"/>
                <a:cs typeface="Times New Roman"/>
              </a:rPr>
              <a:t>широко </a:t>
            </a:r>
            <a:r>
              <a:rPr sz="2000" spc="-5" dirty="0">
                <a:latin typeface="Times New Roman"/>
                <a:cs typeface="Times New Roman"/>
              </a:rPr>
              <a:t>открыт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</a:t>
            </a:r>
          </a:p>
          <a:p>
            <a:pPr marL="37465" marR="34290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протяжении </a:t>
            </a:r>
            <a:r>
              <a:rPr sz="2000" spc="-20" dirty="0">
                <a:latin typeface="Times New Roman"/>
                <a:cs typeface="Times New Roman"/>
              </a:rPr>
              <a:t>всего </a:t>
            </a:r>
            <a:r>
              <a:rPr sz="2000" spc="-10" dirty="0">
                <a:latin typeface="Times New Roman"/>
                <a:cs typeface="Times New Roman"/>
              </a:rPr>
              <a:t>упражнения. </a:t>
            </a:r>
            <a:r>
              <a:rPr sz="2000" dirty="0">
                <a:latin typeface="Times New Roman"/>
                <a:cs typeface="Times New Roman"/>
              </a:rPr>
              <a:t>Нижняя </a:t>
            </a:r>
            <a:r>
              <a:rPr sz="2000" spc="-5" dirty="0">
                <a:latin typeface="Times New Roman"/>
                <a:cs typeface="Times New Roman"/>
              </a:rPr>
              <a:t>челюсть 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5" dirty="0">
                <a:latin typeface="Times New Roman"/>
                <a:cs typeface="Times New Roman"/>
              </a:rPr>
              <a:t>остается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неподвижной.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658482" y="412876"/>
            <a:ext cx="1927098" cy="21617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540500" y="3692753"/>
            <a:ext cx="2162936" cy="30195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07504" y="32562"/>
            <a:ext cx="2825115" cy="6696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925058" y="2793798"/>
            <a:ext cx="3043936" cy="4064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080759" y="3599179"/>
            <a:ext cx="2733040" cy="414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6196329" y="3642995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670094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670094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670094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5279" y="825500"/>
            <a:ext cx="239268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1490980"/>
            <a:ext cx="2981960" cy="69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9072" y="959548"/>
            <a:ext cx="258508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5560" algn="ctr">
              <a:lnSpc>
                <a:spcPct val="100000"/>
              </a:lnSpc>
              <a:spcBef>
                <a:spcPts val="100"/>
              </a:spcBef>
            </a:pPr>
            <a:r>
              <a:rPr spc="5" dirty="0">
                <a:solidFill>
                  <a:srgbClr val="670094"/>
                </a:solidFill>
              </a:rPr>
              <a:t>Маляр</a:t>
            </a: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670094"/>
                </a:solidFill>
              </a:rPr>
              <a:t>(побелим</a:t>
            </a:r>
            <a:r>
              <a:rPr sz="2400" spc="-30" dirty="0">
                <a:solidFill>
                  <a:srgbClr val="670094"/>
                </a:solidFill>
              </a:rPr>
              <a:t> </a:t>
            </a:r>
            <a:r>
              <a:rPr sz="2400" spc="-20" dirty="0">
                <a:solidFill>
                  <a:srgbClr val="670094"/>
                </a:solidFill>
              </a:rPr>
              <a:t>потолок)</a:t>
            </a:r>
            <a:endParaRPr sz="2400" dirty="0"/>
          </a:p>
        </p:txBody>
      </p:sp>
      <p:sp>
        <p:nvSpPr>
          <p:cNvPr id="10" name="object 10"/>
          <p:cNvSpPr txBox="1"/>
          <p:nvPr/>
        </p:nvSpPr>
        <p:spPr>
          <a:xfrm>
            <a:off x="1635125" y="3678808"/>
            <a:ext cx="4170045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0" indent="-1905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spc="-10" dirty="0">
                <a:latin typeface="Times New Roman"/>
                <a:cs typeface="Times New Roman"/>
              </a:rPr>
              <a:t>открываем рот </a:t>
            </a:r>
            <a:r>
              <a:rPr sz="2000" dirty="0">
                <a:latin typeface="Times New Roman"/>
                <a:cs typeface="Times New Roman"/>
              </a:rPr>
              <a:t>и  </a:t>
            </a:r>
            <a:r>
              <a:rPr sz="2000" spc="-5" dirty="0">
                <a:latin typeface="Times New Roman"/>
                <a:cs typeface="Times New Roman"/>
              </a:rPr>
              <a:t>"красим" </a:t>
            </a:r>
            <a:r>
              <a:rPr sz="2000" spc="-30" dirty="0">
                <a:latin typeface="Times New Roman"/>
                <a:cs typeface="Times New Roman"/>
              </a:rPr>
              <a:t>кончиком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5" dirty="0">
                <a:latin typeface="Times New Roman"/>
                <a:cs typeface="Times New Roman"/>
              </a:rPr>
              <a:t>нѐбо, делая  </a:t>
            </a:r>
            <a:r>
              <a:rPr sz="2000" spc="-25" dirty="0">
                <a:latin typeface="Times New Roman"/>
                <a:cs typeface="Times New Roman"/>
              </a:rPr>
              <a:t>языком </a:t>
            </a:r>
            <a:r>
              <a:rPr sz="2000" spc="-5" dirty="0">
                <a:latin typeface="Times New Roman"/>
                <a:cs typeface="Times New Roman"/>
              </a:rPr>
              <a:t>движения вперед-назад.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25" dirty="0">
                <a:latin typeface="Times New Roman"/>
                <a:cs typeface="Times New Roman"/>
              </a:rPr>
              <a:t>губы </a:t>
            </a:r>
            <a:r>
              <a:rPr sz="2000" dirty="0">
                <a:latin typeface="Times New Roman"/>
                <a:cs typeface="Times New Roman"/>
              </a:rPr>
              <a:t>и нижняя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челюсть</a:t>
            </a:r>
            <a:endParaRPr sz="2000" dirty="0">
              <a:latin typeface="Times New Roman"/>
              <a:cs typeface="Times New Roman"/>
            </a:endParaRPr>
          </a:p>
          <a:p>
            <a:pPr marL="50800" marR="38100" indent="16002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были </a:t>
            </a:r>
            <a:r>
              <a:rPr sz="2000" spc="-5" dirty="0">
                <a:latin typeface="Times New Roman"/>
                <a:cs typeface="Times New Roman"/>
              </a:rPr>
              <a:t>неподвижны, </a:t>
            </a:r>
            <a:r>
              <a:rPr sz="2000" dirty="0">
                <a:latin typeface="Times New Roman"/>
                <a:cs typeface="Times New Roman"/>
              </a:rPr>
              <a:t>а </a:t>
            </a:r>
            <a:r>
              <a:rPr sz="2000" spc="-15" dirty="0">
                <a:latin typeface="Times New Roman"/>
                <a:cs typeface="Times New Roman"/>
              </a:rPr>
              <a:t>кончик </a:t>
            </a:r>
            <a:r>
              <a:rPr sz="2000" spc="-10" dirty="0">
                <a:latin typeface="Times New Roman"/>
                <a:cs typeface="Times New Roman"/>
              </a:rPr>
              <a:t>языка  </a:t>
            </a:r>
            <a:r>
              <a:rPr sz="2000" spc="-25" dirty="0">
                <a:latin typeface="Times New Roman"/>
                <a:cs typeface="Times New Roman"/>
              </a:rPr>
              <a:t>доходил </a:t>
            </a:r>
            <a:r>
              <a:rPr sz="2000" dirty="0">
                <a:latin typeface="Times New Roman"/>
                <a:cs typeface="Times New Roman"/>
              </a:rPr>
              <a:t>до </a:t>
            </a:r>
            <a:r>
              <a:rPr sz="2000" spc="-10" dirty="0">
                <a:latin typeface="Times New Roman"/>
                <a:cs typeface="Times New Roman"/>
              </a:rPr>
              <a:t>внутренней </a:t>
            </a:r>
            <a:r>
              <a:rPr sz="2000" dirty="0">
                <a:latin typeface="Times New Roman"/>
                <a:cs typeface="Times New Roman"/>
              </a:rPr>
              <a:t>поверхности  </a:t>
            </a:r>
            <a:r>
              <a:rPr sz="2000" spc="-5" dirty="0">
                <a:latin typeface="Times New Roman"/>
                <a:cs typeface="Times New Roman"/>
              </a:rPr>
              <a:t>верхних </a:t>
            </a:r>
            <a:r>
              <a:rPr sz="2000" spc="-20" dirty="0">
                <a:latin typeface="Times New Roman"/>
                <a:cs typeface="Times New Roman"/>
              </a:rPr>
              <a:t>зубов, </a:t>
            </a:r>
            <a:r>
              <a:rPr sz="2000" spc="-40" dirty="0">
                <a:latin typeface="Times New Roman"/>
                <a:cs typeface="Times New Roman"/>
              </a:rPr>
              <a:t>когда </a:t>
            </a:r>
            <a:r>
              <a:rPr sz="2000" dirty="0">
                <a:latin typeface="Times New Roman"/>
                <a:cs typeface="Times New Roman"/>
              </a:rPr>
              <a:t>он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продвигается</a:t>
            </a:r>
            <a:endParaRPr sz="2000" dirty="0">
              <a:latin typeface="Times New Roman"/>
              <a:cs typeface="Times New Roman"/>
            </a:endParaRPr>
          </a:p>
          <a:p>
            <a:pPr marL="273685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вперед </a:t>
            </a:r>
            <a:r>
              <a:rPr sz="2000" dirty="0">
                <a:latin typeface="Times New Roman"/>
                <a:cs typeface="Times New Roman"/>
              </a:rPr>
              <a:t>и не </a:t>
            </a:r>
            <a:r>
              <a:rPr sz="2000" spc="-10" dirty="0">
                <a:latin typeface="Times New Roman"/>
                <a:cs typeface="Times New Roman"/>
              </a:rPr>
              <a:t>высовывался </a:t>
            </a:r>
            <a:r>
              <a:rPr sz="2000" spc="-5" dirty="0">
                <a:latin typeface="Times New Roman"/>
                <a:cs typeface="Times New Roman"/>
              </a:rPr>
              <a:t>изо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рта.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47611" y="3976047"/>
            <a:ext cx="1799081" cy="2866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968625" y="496315"/>
            <a:ext cx="286702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204" marR="109855" indent="-129539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Красить </a:t>
            </a:r>
            <a:r>
              <a:rPr sz="2000" b="1" spc="-10" dirty="0">
                <a:latin typeface="Times New Roman"/>
                <a:cs typeface="Times New Roman"/>
              </a:rPr>
              <a:t>потолок</a:t>
            </a:r>
            <a:r>
              <a:rPr sz="2000" b="1" spc="-1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пора,  </a:t>
            </a:r>
            <a:r>
              <a:rPr sz="2000" b="1" spc="-15" dirty="0">
                <a:latin typeface="Times New Roman"/>
                <a:cs typeface="Times New Roman"/>
              </a:rPr>
              <a:t>Пригласили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маляра.</a:t>
            </a:r>
            <a:endParaRPr sz="2000" dirty="0">
              <a:latin typeface="Times New Roman"/>
              <a:cs typeface="Times New Roman"/>
            </a:endParaRPr>
          </a:p>
          <a:p>
            <a:pPr marL="30480" marR="5080" indent="-17780" algn="just">
              <a:lnSpc>
                <a:spcPct val="100000"/>
              </a:lnSpc>
            </a:pPr>
            <a:r>
              <a:rPr sz="2000" b="1" spc="-5" dirty="0">
                <a:latin typeface="Times New Roman"/>
                <a:cs typeface="Times New Roman"/>
              </a:rPr>
              <a:t>Челюсть </a:t>
            </a:r>
            <a:r>
              <a:rPr sz="2000" b="1" spc="-15" dirty="0">
                <a:latin typeface="Times New Roman"/>
                <a:cs typeface="Times New Roman"/>
              </a:rPr>
              <a:t>ниже опускаем,  </a:t>
            </a:r>
            <a:r>
              <a:rPr sz="2000" b="1" spc="-5" dirty="0">
                <a:latin typeface="Times New Roman"/>
                <a:cs typeface="Times New Roman"/>
              </a:rPr>
              <a:t>Язык </a:t>
            </a:r>
            <a:r>
              <a:rPr sz="2000" b="1" dirty="0">
                <a:latin typeface="Times New Roman"/>
                <a:cs typeface="Times New Roman"/>
              </a:rPr>
              <a:t>к </a:t>
            </a:r>
            <a:r>
              <a:rPr sz="2000" b="1" spc="-25" dirty="0">
                <a:latin typeface="Times New Roman"/>
                <a:cs typeface="Times New Roman"/>
              </a:rPr>
              <a:t>нѐбу </a:t>
            </a:r>
            <a:r>
              <a:rPr sz="2000" b="1" spc="-10" dirty="0">
                <a:latin typeface="Times New Roman"/>
                <a:cs typeface="Times New Roman"/>
              </a:rPr>
              <a:t>поднимаем,  </a:t>
            </a:r>
            <a:r>
              <a:rPr sz="2000" b="1" spc="-15" dirty="0">
                <a:latin typeface="Times New Roman"/>
                <a:cs typeface="Times New Roman"/>
              </a:rPr>
              <a:t>Поведем </a:t>
            </a:r>
            <a:r>
              <a:rPr sz="2000" b="1" spc="-10" dirty="0">
                <a:latin typeface="Times New Roman"/>
                <a:cs typeface="Times New Roman"/>
              </a:rPr>
              <a:t>вперед </a:t>
            </a:r>
            <a:r>
              <a:rPr sz="2000" b="1" dirty="0">
                <a:latin typeface="Times New Roman"/>
                <a:cs typeface="Times New Roman"/>
              </a:rPr>
              <a:t>- назад-  Наш </a:t>
            </a:r>
            <a:r>
              <a:rPr sz="2000" b="1" spc="-5" dirty="0">
                <a:latin typeface="Times New Roman"/>
                <a:cs typeface="Times New Roman"/>
              </a:rPr>
              <a:t>маляр работе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рад.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58482" y="412876"/>
            <a:ext cx="1927098" cy="21617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6700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255639" y="443102"/>
            <a:ext cx="2612009" cy="2101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075679" y="3594100"/>
            <a:ext cx="2733039" cy="414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6192901" y="3637915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C0066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C0066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23710" y="3972471"/>
            <a:ext cx="2276729" cy="2491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7200" y="125056"/>
            <a:ext cx="2608326" cy="6439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5719" y="1010919"/>
            <a:ext cx="2778760" cy="1137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374332" y="1142682"/>
            <a:ext cx="21247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5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4000" b="1" dirty="0">
                <a:solidFill>
                  <a:srgbClr val="001F5F"/>
                </a:solidFill>
                <a:latin typeface="Times New Roman"/>
                <a:cs typeface="Times New Roman"/>
              </a:rPr>
              <a:t>ошад</a:t>
            </a:r>
            <a:r>
              <a:rPr sz="40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4000" b="1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5029" y="341884"/>
            <a:ext cx="3346450" cy="612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4340" marR="426720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spc="-15" dirty="0">
                <a:latin typeface="Times New Roman"/>
                <a:cs typeface="Times New Roman"/>
              </a:rPr>
              <a:t>широко  </a:t>
            </a:r>
            <a:r>
              <a:rPr sz="2000" spc="-5" dirty="0">
                <a:latin typeface="Times New Roman"/>
                <a:cs typeface="Times New Roman"/>
              </a:rPr>
              <a:t>открываем </a:t>
            </a:r>
            <a:r>
              <a:rPr sz="2000" spc="-10" dirty="0">
                <a:latin typeface="Times New Roman"/>
                <a:cs typeface="Times New Roman"/>
              </a:rPr>
              <a:t>рот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"приклеиваем" </a:t>
            </a:r>
            <a:r>
              <a:rPr sz="2000" dirty="0">
                <a:latin typeface="Times New Roman"/>
                <a:cs typeface="Times New Roman"/>
              </a:rPr>
              <a:t>широкий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язык</a:t>
            </a:r>
          </a:p>
          <a:p>
            <a:pPr marL="259079" marR="254000" indent="5080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к </a:t>
            </a:r>
            <a:r>
              <a:rPr sz="2000" spc="-5" dirty="0">
                <a:latin typeface="Times New Roman"/>
                <a:cs typeface="Times New Roman"/>
              </a:rPr>
              <a:t>верхнему </a:t>
            </a:r>
            <a:r>
              <a:rPr sz="2000" spc="-70" dirty="0">
                <a:latin typeface="Times New Roman"/>
                <a:cs typeface="Times New Roman"/>
              </a:rPr>
              <a:t>нѐбу, </a:t>
            </a:r>
            <a:r>
              <a:rPr sz="2000" spc="-15" dirty="0">
                <a:latin typeface="Times New Roman"/>
                <a:cs typeface="Times New Roman"/>
              </a:rPr>
              <a:t>затем  опускаем </a:t>
            </a:r>
            <a:r>
              <a:rPr sz="2000" dirty="0">
                <a:latin typeface="Times New Roman"/>
                <a:cs typeface="Times New Roman"/>
              </a:rPr>
              <a:t>язык вниз. </a:t>
            </a:r>
            <a:r>
              <a:rPr sz="2000" spc="-25" dirty="0">
                <a:latin typeface="Times New Roman"/>
                <a:cs typeface="Times New Roman"/>
              </a:rPr>
              <a:t>Темп  </a:t>
            </a:r>
            <a:r>
              <a:rPr sz="2000" spc="-5" dirty="0">
                <a:latin typeface="Times New Roman"/>
                <a:cs typeface="Times New Roman"/>
              </a:rPr>
              <a:t>убыстряется </a:t>
            </a:r>
            <a:r>
              <a:rPr sz="2000" dirty="0">
                <a:latin typeface="Times New Roman"/>
                <a:cs typeface="Times New Roman"/>
              </a:rPr>
              <a:t>по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мере</a:t>
            </a:r>
            <a:endParaRPr sz="2000" dirty="0">
              <a:latin typeface="Times New Roman"/>
              <a:cs typeface="Times New Roman"/>
            </a:endParaRPr>
          </a:p>
          <a:p>
            <a:pPr marL="17780" marR="12700" indent="6985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совершенствования </a:t>
            </a:r>
            <a:r>
              <a:rPr sz="2000" spc="-10" dirty="0">
                <a:latin typeface="Times New Roman"/>
                <a:cs typeface="Times New Roman"/>
              </a:rPr>
              <a:t>данного  </a:t>
            </a:r>
            <a:r>
              <a:rPr sz="2000" spc="-5" dirty="0">
                <a:latin typeface="Times New Roman"/>
                <a:cs typeface="Times New Roman"/>
              </a:rPr>
              <a:t>упражнения. При </a:t>
            </a:r>
            <a:r>
              <a:rPr sz="2000" dirty="0">
                <a:latin typeface="Times New Roman"/>
                <a:cs typeface="Times New Roman"/>
              </a:rPr>
              <a:t>правильно  </a:t>
            </a:r>
            <a:r>
              <a:rPr sz="2000" spc="-5" dirty="0">
                <a:latin typeface="Times New Roman"/>
                <a:cs typeface="Times New Roman"/>
              </a:rPr>
              <a:t>выполнении упражнения, </a:t>
            </a:r>
            <a:r>
              <a:rPr sz="2000" spc="-30" dirty="0">
                <a:latin typeface="Times New Roman"/>
                <a:cs typeface="Times New Roman"/>
              </a:rPr>
              <a:t>звук  </a:t>
            </a:r>
            <a:r>
              <a:rPr sz="2000" spc="5" dirty="0">
                <a:latin typeface="Times New Roman"/>
                <a:cs typeface="Times New Roman"/>
              </a:rPr>
              <a:t>становится </a:t>
            </a:r>
            <a:r>
              <a:rPr sz="2000" spc="-35" dirty="0">
                <a:latin typeface="Times New Roman"/>
                <a:cs typeface="Times New Roman"/>
              </a:rPr>
              <a:t>похож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25" dirty="0">
                <a:latin typeface="Times New Roman"/>
                <a:cs typeface="Times New Roman"/>
              </a:rPr>
              <a:t>цокот  </a:t>
            </a:r>
            <a:r>
              <a:rPr sz="2000" spc="-20" dirty="0">
                <a:latin typeface="Times New Roman"/>
                <a:cs typeface="Times New Roman"/>
              </a:rPr>
              <a:t>копыт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лошади.</a:t>
            </a: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был</a:t>
            </a:r>
            <a:r>
              <a:rPr sz="2000" spc="-15" dirty="0">
                <a:latin typeface="Times New Roman"/>
                <a:cs typeface="Times New Roman"/>
              </a:rPr>
              <a:t> широко  </a:t>
            </a:r>
            <a:r>
              <a:rPr sz="2000" spc="-5" dirty="0">
                <a:latin typeface="Times New Roman"/>
                <a:cs typeface="Times New Roman"/>
              </a:rPr>
              <a:t>открыт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5" dirty="0">
                <a:latin typeface="Times New Roman"/>
                <a:cs typeface="Times New Roman"/>
              </a:rPr>
              <a:t>протяжении </a:t>
            </a:r>
            <a:r>
              <a:rPr sz="2000" spc="-20" dirty="0">
                <a:latin typeface="Times New Roman"/>
                <a:cs typeface="Times New Roman"/>
              </a:rPr>
              <a:t>всего  </a:t>
            </a:r>
            <a:r>
              <a:rPr sz="2000" spc="-5" dirty="0">
                <a:latin typeface="Times New Roman"/>
                <a:cs typeface="Times New Roman"/>
              </a:rPr>
              <a:t>упражнения. </a:t>
            </a:r>
            <a:r>
              <a:rPr sz="2000" dirty="0">
                <a:latin typeface="Times New Roman"/>
                <a:cs typeface="Times New Roman"/>
              </a:rPr>
              <a:t>Нижняя челюсть  при </a:t>
            </a:r>
            <a:r>
              <a:rPr sz="2000" spc="-15" dirty="0">
                <a:latin typeface="Times New Roman"/>
                <a:cs typeface="Times New Roman"/>
              </a:rPr>
              <a:t>этом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остается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неподвижной. Детям</a:t>
            </a:r>
            <a:endParaRPr sz="2000" dirty="0">
              <a:latin typeface="Times New Roman"/>
              <a:cs typeface="Times New Roman"/>
            </a:endParaRPr>
          </a:p>
          <a:p>
            <a:pPr marL="73660" marR="57785" indent="-8890" algn="ctr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удержание </a:t>
            </a:r>
            <a:r>
              <a:rPr sz="2000" dirty="0">
                <a:latin typeface="Times New Roman"/>
                <a:cs typeface="Times New Roman"/>
              </a:rPr>
              <a:t>нижней челюсти  даѐтся </a:t>
            </a:r>
            <a:r>
              <a:rPr sz="2000" spc="-15" dirty="0">
                <a:latin typeface="Times New Roman"/>
                <a:cs typeface="Times New Roman"/>
              </a:rPr>
              <a:t>очень </a:t>
            </a:r>
            <a:r>
              <a:rPr sz="2000" spc="-25" dirty="0">
                <a:latin typeface="Times New Roman"/>
                <a:cs typeface="Times New Roman"/>
              </a:rPr>
              <a:t>трудно, </a:t>
            </a:r>
            <a:r>
              <a:rPr sz="2000" spc="-5" dirty="0">
                <a:latin typeface="Times New Roman"/>
                <a:cs typeface="Times New Roman"/>
              </a:rPr>
              <a:t>поэтому 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5" dirty="0">
                <a:latin typeface="Times New Roman"/>
                <a:cs typeface="Times New Roman"/>
              </a:rPr>
              <a:t>первых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порах,</a:t>
            </a: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придерживаем </a:t>
            </a:r>
            <a:r>
              <a:rPr sz="2000" dirty="0">
                <a:latin typeface="Times New Roman"/>
                <a:cs typeface="Times New Roman"/>
              </a:rPr>
              <a:t>еѐ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пальцами.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7" y="0"/>
            <a:ext cx="9131502" cy="6853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24579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669283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C0066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C0066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00215" y="3735307"/>
            <a:ext cx="2170049" cy="3068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8071" y="19481"/>
            <a:ext cx="3098037" cy="6624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6100" y="889000"/>
            <a:ext cx="234188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876617" y="1023556"/>
            <a:ext cx="16827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70" dirty="0">
                <a:solidFill>
                  <a:srgbClr val="CC0066"/>
                </a:solidFill>
                <a:latin typeface="Times New Roman"/>
                <a:cs typeface="Times New Roman"/>
              </a:rPr>
              <a:t>Г</a:t>
            </a:r>
            <a:r>
              <a:rPr sz="4000" b="1" spc="-5" dirty="0">
                <a:solidFill>
                  <a:srgbClr val="CC0066"/>
                </a:solidFill>
                <a:latin typeface="Times New Roman"/>
                <a:cs typeface="Times New Roman"/>
              </a:rPr>
              <a:t>ри</a:t>
            </a:r>
            <a:r>
              <a:rPr sz="4000" b="1" spc="-75" dirty="0">
                <a:solidFill>
                  <a:srgbClr val="CC0066"/>
                </a:solidFill>
                <a:latin typeface="Times New Roman"/>
                <a:cs typeface="Times New Roman"/>
              </a:rPr>
              <a:t>б</a:t>
            </a:r>
            <a:r>
              <a:rPr sz="4000" b="1" dirty="0">
                <a:solidFill>
                  <a:srgbClr val="CC0066"/>
                </a:solidFill>
                <a:latin typeface="Times New Roman"/>
                <a:cs typeface="Times New Roman"/>
              </a:rPr>
              <a:t>ок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19779" y="837184"/>
            <a:ext cx="279463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508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Широко </a:t>
            </a:r>
            <a:r>
              <a:rPr sz="2000" dirty="0">
                <a:solidFill>
                  <a:srgbClr val="000000"/>
                </a:solidFill>
              </a:rPr>
              <a:t>открою </a:t>
            </a:r>
            <a:r>
              <a:rPr sz="2000" spc="-40" dirty="0">
                <a:solidFill>
                  <a:srgbClr val="000000"/>
                </a:solidFill>
              </a:rPr>
              <a:t>рот,  </a:t>
            </a:r>
            <a:r>
              <a:rPr sz="2000" spc="-35" dirty="0">
                <a:solidFill>
                  <a:srgbClr val="000000"/>
                </a:solidFill>
              </a:rPr>
              <a:t>Будто </a:t>
            </a:r>
            <a:r>
              <a:rPr sz="2000" spc="-10" dirty="0">
                <a:solidFill>
                  <a:srgbClr val="000000"/>
                </a:solidFill>
              </a:rPr>
              <a:t>щѐлкну </a:t>
            </a:r>
            <a:r>
              <a:rPr sz="2000" dirty="0">
                <a:solidFill>
                  <a:srgbClr val="000000"/>
                </a:solidFill>
              </a:rPr>
              <a:t>я </a:t>
            </a:r>
            <a:r>
              <a:rPr sz="2000" spc="-30" dirty="0">
                <a:solidFill>
                  <a:srgbClr val="000000"/>
                </a:solidFill>
              </a:rPr>
              <a:t>вот-вот.  </a:t>
            </a:r>
            <a:r>
              <a:rPr sz="2000" spc="-5" dirty="0">
                <a:solidFill>
                  <a:srgbClr val="000000"/>
                </a:solidFill>
              </a:rPr>
              <a:t>Присосу язык </a:t>
            </a:r>
            <a:r>
              <a:rPr sz="2000" dirty="0">
                <a:solidFill>
                  <a:srgbClr val="000000"/>
                </a:solidFill>
              </a:rPr>
              <a:t>на </a:t>
            </a:r>
            <a:r>
              <a:rPr sz="2000" spc="-5" dirty="0">
                <a:solidFill>
                  <a:srgbClr val="000000"/>
                </a:solidFill>
              </a:rPr>
              <a:t>нѐбо,  Челюсть </a:t>
            </a:r>
            <a:r>
              <a:rPr sz="2000" dirty="0">
                <a:solidFill>
                  <a:srgbClr val="000000"/>
                </a:solidFill>
              </a:rPr>
              <a:t>вниз и вся  </a:t>
            </a:r>
            <a:r>
              <a:rPr sz="2000" spc="-5" dirty="0">
                <a:solidFill>
                  <a:srgbClr val="000000"/>
                </a:solidFill>
              </a:rPr>
              <a:t>учѐба.</a:t>
            </a:r>
            <a:endParaRPr sz="2000" dirty="0"/>
          </a:p>
        </p:txBody>
      </p:sp>
      <p:sp>
        <p:nvSpPr>
          <p:cNvPr id="11" name="object 11"/>
          <p:cNvSpPr txBox="1"/>
          <p:nvPr/>
        </p:nvSpPr>
        <p:spPr>
          <a:xfrm>
            <a:off x="1559813" y="3671823"/>
            <a:ext cx="4189729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spc="-15" dirty="0">
                <a:latin typeface="Times New Roman"/>
                <a:cs typeface="Times New Roman"/>
              </a:rPr>
              <a:t>широко </a:t>
            </a:r>
            <a:r>
              <a:rPr sz="2000" spc="-10" dirty="0">
                <a:latin typeface="Times New Roman"/>
                <a:cs typeface="Times New Roman"/>
              </a:rPr>
              <a:t>открываем </a:t>
            </a:r>
            <a:r>
              <a:rPr sz="2000" spc="-45" dirty="0">
                <a:latin typeface="Times New Roman"/>
                <a:cs typeface="Times New Roman"/>
              </a:rPr>
              <a:t>рот,  </a:t>
            </a:r>
            <a:r>
              <a:rPr sz="2000" spc="-5" dirty="0">
                <a:latin typeface="Times New Roman"/>
                <a:cs typeface="Times New Roman"/>
              </a:rPr>
              <a:t>"приклеиваем" </a:t>
            </a:r>
            <a:r>
              <a:rPr sz="2000" dirty="0">
                <a:latin typeface="Times New Roman"/>
                <a:cs typeface="Times New Roman"/>
              </a:rPr>
              <a:t>широкий язык к  </a:t>
            </a:r>
            <a:r>
              <a:rPr sz="2000" spc="-5" dirty="0">
                <a:latin typeface="Times New Roman"/>
                <a:cs typeface="Times New Roman"/>
              </a:rPr>
              <a:t>верхнему </a:t>
            </a:r>
            <a:r>
              <a:rPr sz="2000" spc="-70" dirty="0">
                <a:latin typeface="Times New Roman"/>
                <a:cs typeface="Times New Roman"/>
              </a:rPr>
              <a:t>нѐбу,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5" dirty="0">
                <a:latin typeface="Times New Roman"/>
                <a:cs typeface="Times New Roman"/>
              </a:rPr>
              <a:t>стараемся </a:t>
            </a:r>
            <a:r>
              <a:rPr sz="2000" spc="-35" dirty="0">
                <a:latin typeface="Times New Roman"/>
                <a:cs typeface="Times New Roman"/>
              </a:rPr>
              <a:t>удержать  </a:t>
            </a:r>
            <a:r>
              <a:rPr sz="2000" spc="-25" dirty="0">
                <a:latin typeface="Times New Roman"/>
                <a:cs typeface="Times New Roman"/>
              </a:rPr>
              <a:t>его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25" dirty="0">
                <a:latin typeface="Times New Roman"/>
                <a:cs typeface="Times New Roman"/>
              </a:rPr>
              <a:t>таком </a:t>
            </a:r>
            <a:r>
              <a:rPr sz="2000" spc="-15" dirty="0">
                <a:latin typeface="Times New Roman"/>
                <a:cs typeface="Times New Roman"/>
              </a:rPr>
              <a:t>положении как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можно</a:t>
            </a:r>
            <a:endParaRPr sz="2000" dirty="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дольше.</a:t>
            </a:r>
            <a:endParaRPr sz="2000" dirty="0">
              <a:latin typeface="Times New Roman"/>
              <a:cs typeface="Times New Roman"/>
            </a:endParaRPr>
          </a:p>
          <a:p>
            <a:pPr marL="20320" marR="13970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был </a:t>
            </a:r>
            <a:r>
              <a:rPr sz="2000" spc="-15" dirty="0">
                <a:latin typeface="Times New Roman"/>
                <a:cs typeface="Times New Roman"/>
              </a:rPr>
              <a:t>широко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открыт 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10" dirty="0">
                <a:latin typeface="Times New Roman"/>
                <a:cs typeface="Times New Roman"/>
              </a:rPr>
              <a:t>протяжении </a:t>
            </a:r>
            <a:r>
              <a:rPr sz="2000" spc="-20" dirty="0">
                <a:latin typeface="Times New Roman"/>
                <a:cs typeface="Times New Roman"/>
              </a:rPr>
              <a:t>всего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упражнения.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Нижняя челюсть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остается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неподвижной.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CC006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255639" y="443102"/>
            <a:ext cx="2612009" cy="2101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1527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35272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14420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659504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33CC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FF33CC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33CC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133" y="136653"/>
            <a:ext cx="2935732" cy="6615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6039" y="1028700"/>
            <a:ext cx="305054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5604" y="1162684"/>
            <a:ext cx="23933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5" dirty="0">
                <a:solidFill>
                  <a:srgbClr val="FF33CC"/>
                </a:solidFill>
              </a:rPr>
              <a:t>Г</a:t>
            </a:r>
            <a:r>
              <a:rPr dirty="0">
                <a:solidFill>
                  <a:srgbClr val="FF33CC"/>
                </a:solidFill>
              </a:rPr>
              <a:t>а</a:t>
            </a:r>
            <a:r>
              <a:rPr spc="-60" dirty="0">
                <a:solidFill>
                  <a:srgbClr val="FF33CC"/>
                </a:solidFill>
              </a:rPr>
              <a:t>р</a:t>
            </a:r>
            <a:r>
              <a:rPr spc="-65" dirty="0">
                <a:solidFill>
                  <a:srgbClr val="FF33CC"/>
                </a:solidFill>
              </a:rPr>
              <a:t>м</a:t>
            </a:r>
            <a:r>
              <a:rPr dirty="0">
                <a:solidFill>
                  <a:srgbClr val="FF33CC"/>
                </a:solidFill>
              </a:rPr>
              <a:t>ош</a:t>
            </a:r>
            <a:r>
              <a:rPr spc="-55" dirty="0">
                <a:solidFill>
                  <a:srgbClr val="FF33CC"/>
                </a:solidFill>
              </a:rPr>
              <a:t>к</a:t>
            </a:r>
            <a:r>
              <a:rPr dirty="0">
                <a:solidFill>
                  <a:srgbClr val="FF33CC"/>
                </a:solidFill>
              </a:rPr>
              <a:t>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00045" y="668337"/>
            <a:ext cx="291084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К </a:t>
            </a:r>
            <a:r>
              <a:rPr sz="1800" b="1" spc="-20" dirty="0">
                <a:latin typeface="Times New Roman"/>
                <a:cs typeface="Times New Roman"/>
              </a:rPr>
              <a:t>небу </a:t>
            </a:r>
            <a:r>
              <a:rPr sz="1800" b="1" spc="-5" dirty="0">
                <a:latin typeface="Times New Roman"/>
                <a:cs typeface="Times New Roman"/>
              </a:rPr>
              <a:t>язычок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прижми,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Челюсть </a:t>
            </a:r>
            <a:r>
              <a:rPr sz="1800" b="1" spc="-15" dirty="0">
                <a:latin typeface="Times New Roman"/>
                <a:cs typeface="Times New Roman"/>
              </a:rPr>
              <a:t>ниже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опусти.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20" dirty="0">
                <a:latin typeface="Times New Roman"/>
                <a:cs typeface="Times New Roman"/>
              </a:rPr>
              <a:t>Рот </a:t>
            </a:r>
            <a:r>
              <a:rPr sz="1800" b="1" spc="-5" dirty="0">
                <a:latin typeface="Times New Roman"/>
                <a:cs typeface="Times New Roman"/>
              </a:rPr>
              <a:t>открой, </a:t>
            </a:r>
            <a:r>
              <a:rPr sz="1800" b="1" spc="-15" dirty="0">
                <a:latin typeface="Times New Roman"/>
                <a:cs typeface="Times New Roman"/>
              </a:rPr>
              <a:t>потом</a:t>
            </a:r>
            <a:r>
              <a:rPr sz="1800" b="1" spc="-114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прикрой.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25" dirty="0">
                <a:latin typeface="Times New Roman"/>
                <a:cs typeface="Times New Roman"/>
              </a:rPr>
              <a:t>Гармонист </a:t>
            </a:r>
            <a:r>
              <a:rPr sz="1800" b="1" spc="15" dirty="0">
                <a:latin typeface="Times New Roman"/>
                <a:cs typeface="Times New Roman"/>
              </a:rPr>
              <a:t>ты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неплохой.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43151" y="2914015"/>
            <a:ext cx="403161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Это упражнение </a:t>
            </a:r>
            <a:r>
              <a:rPr sz="2000" spc="-15" dirty="0">
                <a:latin typeface="Times New Roman"/>
                <a:cs typeface="Times New Roman"/>
              </a:rPr>
              <a:t>очень </a:t>
            </a:r>
            <a:r>
              <a:rPr sz="2000" spc="-35" dirty="0">
                <a:latin typeface="Times New Roman"/>
                <a:cs typeface="Times New Roman"/>
              </a:rPr>
              <a:t>похоже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</a:t>
            </a:r>
          </a:p>
          <a:p>
            <a:pPr marL="3810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упражнение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«грибок».</a:t>
            </a:r>
            <a:endParaRPr sz="2000" dirty="0">
              <a:latin typeface="Times New Roman"/>
              <a:cs typeface="Times New Roman"/>
            </a:endParaRPr>
          </a:p>
          <a:p>
            <a:pPr marL="12700" marR="7620" indent="5715" algn="ctr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spc="-15" dirty="0">
                <a:latin typeface="Times New Roman"/>
                <a:cs typeface="Times New Roman"/>
              </a:rPr>
              <a:t>широко </a:t>
            </a:r>
            <a:r>
              <a:rPr sz="2000" spc="-10" dirty="0">
                <a:latin typeface="Times New Roman"/>
                <a:cs typeface="Times New Roman"/>
              </a:rPr>
              <a:t>открываем  </a:t>
            </a:r>
            <a:r>
              <a:rPr sz="2000" spc="-45" dirty="0">
                <a:latin typeface="Times New Roman"/>
                <a:cs typeface="Times New Roman"/>
              </a:rPr>
              <a:t>рот, </a:t>
            </a:r>
            <a:r>
              <a:rPr sz="2000" spc="-5" dirty="0">
                <a:latin typeface="Times New Roman"/>
                <a:cs typeface="Times New Roman"/>
              </a:rPr>
              <a:t>"приклеиваем" </a:t>
            </a:r>
            <a:r>
              <a:rPr sz="2000" dirty="0">
                <a:latin typeface="Times New Roman"/>
                <a:cs typeface="Times New Roman"/>
              </a:rPr>
              <a:t>широкий язык к  </a:t>
            </a:r>
            <a:r>
              <a:rPr sz="2000" spc="-5" dirty="0">
                <a:latin typeface="Times New Roman"/>
                <a:cs typeface="Times New Roman"/>
              </a:rPr>
              <a:t>верхнему </a:t>
            </a:r>
            <a:r>
              <a:rPr sz="2000" spc="-70" dirty="0">
                <a:latin typeface="Times New Roman"/>
                <a:cs typeface="Times New Roman"/>
              </a:rPr>
              <a:t>нѐбу,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5" dirty="0">
                <a:latin typeface="Times New Roman"/>
                <a:cs typeface="Times New Roman"/>
              </a:rPr>
              <a:t>стараемся </a:t>
            </a:r>
            <a:r>
              <a:rPr sz="2000" spc="-35" dirty="0">
                <a:latin typeface="Times New Roman"/>
                <a:cs typeface="Times New Roman"/>
              </a:rPr>
              <a:t>удержать  </a:t>
            </a:r>
            <a:r>
              <a:rPr sz="2000" spc="-25" dirty="0">
                <a:latin typeface="Times New Roman"/>
                <a:cs typeface="Times New Roman"/>
              </a:rPr>
              <a:t>его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25" dirty="0">
                <a:latin typeface="Times New Roman"/>
                <a:cs typeface="Times New Roman"/>
              </a:rPr>
              <a:t>таком </a:t>
            </a:r>
            <a:r>
              <a:rPr sz="2000" spc="-15" dirty="0">
                <a:latin typeface="Times New Roman"/>
                <a:cs typeface="Times New Roman"/>
              </a:rPr>
              <a:t>положении как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можно</a:t>
            </a:r>
            <a:endParaRPr sz="2000" dirty="0">
              <a:latin typeface="Times New Roman"/>
              <a:cs typeface="Times New Roman"/>
            </a:endParaRPr>
          </a:p>
          <a:p>
            <a:pPr marL="131445" marR="124460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дольше. Далее,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10" dirty="0">
                <a:latin typeface="Times New Roman"/>
                <a:cs typeface="Times New Roman"/>
              </a:rPr>
              <a:t>отрывая </a:t>
            </a:r>
            <a:r>
              <a:rPr sz="2000" dirty="0">
                <a:latin typeface="Times New Roman"/>
                <a:cs typeface="Times New Roman"/>
              </a:rPr>
              <a:t>язык </a:t>
            </a:r>
            <a:r>
              <a:rPr sz="2000" spc="-10" dirty="0">
                <a:latin typeface="Times New Roman"/>
                <a:cs typeface="Times New Roman"/>
              </a:rPr>
              <a:t>от  </a:t>
            </a:r>
            <a:r>
              <a:rPr sz="2000" spc="-5" dirty="0">
                <a:latin typeface="Times New Roman"/>
                <a:cs typeface="Times New Roman"/>
              </a:rPr>
              <a:t>нѐба, </a:t>
            </a:r>
            <a:r>
              <a:rPr sz="2000" dirty="0">
                <a:latin typeface="Times New Roman"/>
                <a:cs typeface="Times New Roman"/>
              </a:rPr>
              <a:t>с </a:t>
            </a:r>
            <a:r>
              <a:rPr sz="2000" spc="-5" dirty="0">
                <a:latin typeface="Times New Roman"/>
                <a:cs typeface="Times New Roman"/>
              </a:rPr>
              <a:t>силой </a:t>
            </a:r>
            <a:r>
              <a:rPr sz="2000" spc="-10" dirty="0">
                <a:latin typeface="Times New Roman"/>
                <a:cs typeface="Times New Roman"/>
              </a:rPr>
              <a:t>оттягиваем </a:t>
            </a:r>
            <a:r>
              <a:rPr sz="2000" dirty="0">
                <a:latin typeface="Times New Roman"/>
                <a:cs typeface="Times New Roman"/>
              </a:rPr>
              <a:t>нижнюю  </a:t>
            </a:r>
            <a:r>
              <a:rPr sz="2000" spc="-5" dirty="0">
                <a:latin typeface="Times New Roman"/>
                <a:cs typeface="Times New Roman"/>
              </a:rPr>
              <a:t>челюсть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вниз.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5" dirty="0">
                <a:latin typeface="Times New Roman"/>
                <a:cs typeface="Times New Roman"/>
              </a:rPr>
              <a:t>выполнении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этого</a:t>
            </a:r>
            <a:endParaRPr sz="2000" dirty="0">
              <a:latin typeface="Times New Roman"/>
              <a:cs typeface="Times New Roman"/>
            </a:endParaRPr>
          </a:p>
          <a:p>
            <a:pPr marL="278765" marR="272415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упражнения рот </a:t>
            </a:r>
            <a:r>
              <a:rPr sz="2000" spc="-5" dirty="0">
                <a:latin typeface="Times New Roman"/>
                <a:cs typeface="Times New Roman"/>
              </a:rPr>
              <a:t>открывался </a:t>
            </a:r>
            <a:r>
              <a:rPr sz="2000" spc="-15" dirty="0">
                <a:latin typeface="Times New Roman"/>
                <a:cs typeface="Times New Roman"/>
              </a:rPr>
              <a:t>как  можно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шире.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5177" y="3775951"/>
            <a:ext cx="2511805" cy="2766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255639" y="443102"/>
            <a:ext cx="2612009" cy="2101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33C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28" y="0"/>
            <a:ext cx="912547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876035" y="2746028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29959" y="3665220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147053" y="3709034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670094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670094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670094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6700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458970" y="24129"/>
            <a:ext cx="3043935" cy="3661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465951" y="3992435"/>
            <a:ext cx="1933321" cy="2516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93941" y="224612"/>
            <a:ext cx="3441954" cy="64217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73100" y="934719"/>
            <a:ext cx="2369820" cy="1143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3617" y="1068387"/>
            <a:ext cx="171068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>
                <a:solidFill>
                  <a:srgbClr val="670094"/>
                </a:solidFill>
              </a:rPr>
              <a:t>К</a:t>
            </a:r>
            <a:r>
              <a:rPr spc="-165" dirty="0">
                <a:solidFill>
                  <a:srgbClr val="670094"/>
                </a:solidFill>
              </a:rPr>
              <a:t>а</a:t>
            </a:r>
            <a:r>
              <a:rPr dirty="0">
                <a:solidFill>
                  <a:srgbClr val="670094"/>
                </a:solidFill>
              </a:rPr>
              <a:t>чели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7795" y="3081972"/>
            <a:ext cx="5844540" cy="337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174625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Улыбнувшись, </a:t>
            </a:r>
            <a:r>
              <a:rPr sz="2000" dirty="0">
                <a:latin typeface="Times New Roman"/>
                <a:cs typeface="Times New Roman"/>
              </a:rPr>
              <a:t>отрыть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и напряжѐнным </a:t>
            </a:r>
            <a:r>
              <a:rPr sz="2000" spc="-20" dirty="0">
                <a:latin typeface="Times New Roman"/>
                <a:cs typeface="Times New Roman"/>
              </a:rPr>
              <a:t>языком  </a:t>
            </a:r>
            <a:r>
              <a:rPr sz="2000" spc="-10" dirty="0">
                <a:latin typeface="Times New Roman"/>
                <a:cs typeface="Times New Roman"/>
              </a:rPr>
              <a:t>тянуться </a:t>
            </a:r>
            <a:r>
              <a:rPr sz="2000" dirty="0">
                <a:latin typeface="Times New Roman"/>
                <a:cs typeface="Times New Roman"/>
              </a:rPr>
              <a:t>к </a:t>
            </a:r>
            <a:r>
              <a:rPr sz="2000" spc="5" dirty="0">
                <a:latin typeface="Times New Roman"/>
                <a:cs typeface="Times New Roman"/>
              </a:rPr>
              <a:t>носу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35" dirty="0">
                <a:latin typeface="Times New Roman"/>
                <a:cs typeface="Times New Roman"/>
              </a:rPr>
              <a:t>подбородку, </a:t>
            </a:r>
            <a:r>
              <a:rPr sz="2000" dirty="0">
                <a:latin typeface="Times New Roman"/>
                <a:cs typeface="Times New Roman"/>
              </a:rPr>
              <a:t>либо к нижним и  верхним </a:t>
            </a:r>
            <a:r>
              <a:rPr sz="2000" spc="-20" dirty="0">
                <a:latin typeface="Times New Roman"/>
                <a:cs typeface="Times New Roman"/>
              </a:rPr>
              <a:t>зубам. Качели </a:t>
            </a:r>
            <a:r>
              <a:rPr sz="2000" spc="-15" dirty="0">
                <a:latin typeface="Times New Roman"/>
                <a:cs typeface="Times New Roman"/>
              </a:rPr>
              <a:t>раскачиваются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сначала</a:t>
            </a:r>
            <a:endParaRPr sz="2000" dirty="0">
              <a:latin typeface="Times New Roman"/>
              <a:cs typeface="Times New Roman"/>
            </a:endParaRPr>
          </a:p>
          <a:p>
            <a:pPr marL="47625" marR="40640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быстро, а </a:t>
            </a:r>
            <a:r>
              <a:rPr sz="2000" spc="-15" dirty="0">
                <a:latin typeface="Times New Roman"/>
                <a:cs typeface="Times New Roman"/>
              </a:rPr>
              <a:t>затем </a:t>
            </a:r>
            <a:r>
              <a:rPr sz="2000" spc="-5" dirty="0">
                <a:latin typeface="Times New Roman"/>
                <a:cs typeface="Times New Roman"/>
              </a:rPr>
              <a:t>медленнее, </a:t>
            </a:r>
            <a:r>
              <a:rPr sz="2000" dirty="0">
                <a:latin typeface="Times New Roman"/>
                <a:cs typeface="Times New Roman"/>
              </a:rPr>
              <a:t>стараясь </a:t>
            </a:r>
            <a:r>
              <a:rPr sz="2000" spc="-30" dirty="0">
                <a:latin typeface="Times New Roman"/>
                <a:cs typeface="Times New Roman"/>
              </a:rPr>
              <a:t>удержать </a:t>
            </a:r>
            <a:r>
              <a:rPr sz="2000" dirty="0">
                <a:latin typeface="Times New Roman"/>
                <a:cs typeface="Times New Roman"/>
              </a:rPr>
              <a:t>язык в  </a:t>
            </a:r>
            <a:r>
              <a:rPr sz="2000" spc="-5" dirty="0">
                <a:latin typeface="Times New Roman"/>
                <a:cs typeface="Times New Roman"/>
              </a:rPr>
              <a:t>верхнем </a:t>
            </a:r>
            <a:r>
              <a:rPr sz="2000" dirty="0">
                <a:latin typeface="Times New Roman"/>
                <a:cs typeface="Times New Roman"/>
              </a:rPr>
              <a:t>или нижнем </a:t>
            </a:r>
            <a:r>
              <a:rPr sz="2000" spc="-10" dirty="0">
                <a:latin typeface="Times New Roman"/>
                <a:cs typeface="Times New Roman"/>
              </a:rPr>
              <a:t>положении </a:t>
            </a:r>
            <a:r>
              <a:rPr sz="2000" spc="-20" dirty="0">
                <a:latin typeface="Times New Roman"/>
                <a:cs typeface="Times New Roman"/>
              </a:rPr>
              <a:t>несколько </a:t>
            </a:r>
            <a:r>
              <a:rPr sz="2000" spc="-10" dirty="0">
                <a:latin typeface="Times New Roman"/>
                <a:cs typeface="Times New Roman"/>
              </a:rPr>
              <a:t>секунд.  </a:t>
            </a: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5" dirty="0">
                <a:latin typeface="Times New Roman"/>
                <a:cs typeface="Times New Roman"/>
              </a:rPr>
              <a:t>выполнении </a:t>
            </a:r>
            <a:r>
              <a:rPr sz="2000" spc="-15" dirty="0">
                <a:latin typeface="Times New Roman"/>
                <a:cs typeface="Times New Roman"/>
              </a:rPr>
              <a:t>этого </a:t>
            </a:r>
            <a:r>
              <a:rPr sz="2000" spc="-5" dirty="0">
                <a:latin typeface="Times New Roman"/>
                <a:cs typeface="Times New Roman"/>
              </a:rPr>
              <a:t>упражнения </a:t>
            </a:r>
            <a:r>
              <a:rPr sz="2000" dirty="0">
                <a:latin typeface="Times New Roman"/>
                <a:cs typeface="Times New Roman"/>
              </a:rPr>
              <a:t>у  </a:t>
            </a:r>
            <a:r>
              <a:rPr sz="2000" spc="-5" dirty="0">
                <a:latin typeface="Times New Roman"/>
                <a:cs typeface="Times New Roman"/>
              </a:rPr>
              <a:t>малыша </a:t>
            </a:r>
            <a:r>
              <a:rPr sz="2000" dirty="0">
                <a:latin typeface="Times New Roman"/>
                <a:cs typeface="Times New Roman"/>
              </a:rPr>
              <a:t>работал </a:t>
            </a:r>
            <a:r>
              <a:rPr sz="2000" spc="-20" dirty="0">
                <a:latin typeface="Times New Roman"/>
                <a:cs typeface="Times New Roman"/>
              </a:rPr>
              <a:t>только </a:t>
            </a:r>
            <a:r>
              <a:rPr sz="2000" dirty="0">
                <a:latin typeface="Times New Roman"/>
                <a:cs typeface="Times New Roman"/>
              </a:rPr>
              <a:t>язык. </a:t>
            </a:r>
            <a:r>
              <a:rPr sz="2000" spc="-5" dirty="0">
                <a:latin typeface="Times New Roman"/>
                <a:cs typeface="Times New Roman"/>
              </a:rPr>
              <a:t>Очень </a:t>
            </a:r>
            <a:r>
              <a:rPr sz="2000" spc="-10" dirty="0">
                <a:latin typeface="Times New Roman"/>
                <a:cs typeface="Times New Roman"/>
              </a:rPr>
              <a:t>часто </a:t>
            </a:r>
            <a:r>
              <a:rPr sz="2000" dirty="0">
                <a:latin typeface="Times New Roman"/>
                <a:cs typeface="Times New Roman"/>
              </a:rPr>
              <a:t>дети  </a:t>
            </a:r>
            <a:r>
              <a:rPr sz="2000" spc="-5" dirty="0">
                <a:latin typeface="Times New Roman"/>
                <a:cs typeface="Times New Roman"/>
              </a:rPr>
              <a:t>выполняют это упражнение, </a:t>
            </a:r>
            <a:r>
              <a:rPr sz="2000" spc="-35" dirty="0">
                <a:latin typeface="Times New Roman"/>
                <a:cs typeface="Times New Roman"/>
              </a:rPr>
              <a:t>уложив </a:t>
            </a:r>
            <a:r>
              <a:rPr sz="2000" dirty="0">
                <a:latin typeface="Times New Roman"/>
                <a:cs typeface="Times New Roman"/>
              </a:rPr>
              <a:t>язык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на</a:t>
            </a:r>
          </a:p>
          <a:p>
            <a:pPr marL="12700" marR="5080" indent="635" algn="ct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нижнюю </a:t>
            </a:r>
            <a:r>
              <a:rPr sz="2000" spc="-85" dirty="0">
                <a:latin typeface="Times New Roman"/>
                <a:cs typeface="Times New Roman"/>
              </a:rPr>
              <a:t>губу. </a:t>
            </a:r>
            <a:r>
              <a:rPr sz="2000" spc="-5" dirty="0">
                <a:latin typeface="Times New Roman"/>
                <a:cs typeface="Times New Roman"/>
              </a:rPr>
              <a:t>При </a:t>
            </a:r>
            <a:r>
              <a:rPr sz="2000" spc="-25" dirty="0">
                <a:latin typeface="Times New Roman"/>
                <a:cs typeface="Times New Roman"/>
              </a:rPr>
              <a:t>таком </a:t>
            </a:r>
            <a:r>
              <a:rPr sz="2000" spc="-5" dirty="0">
                <a:latin typeface="Times New Roman"/>
                <a:cs typeface="Times New Roman"/>
              </a:rPr>
              <a:t>варианте работает </a:t>
            </a:r>
            <a:r>
              <a:rPr sz="2000" spc="-20" dirty="0">
                <a:latin typeface="Times New Roman"/>
                <a:cs typeface="Times New Roman"/>
              </a:rPr>
              <a:t>только  </a:t>
            </a:r>
            <a:r>
              <a:rPr sz="2000" dirty="0">
                <a:latin typeface="Times New Roman"/>
                <a:cs typeface="Times New Roman"/>
              </a:rPr>
              <a:t>нижняя челюсть, а язык </a:t>
            </a:r>
            <a:r>
              <a:rPr sz="2000" spc="10" dirty="0">
                <a:latin typeface="Times New Roman"/>
                <a:cs typeface="Times New Roman"/>
              </a:rPr>
              <a:t>остается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15" dirty="0">
                <a:latin typeface="Times New Roman"/>
                <a:cs typeface="Times New Roman"/>
              </a:rPr>
              <a:t>покое. </a:t>
            </a:r>
            <a:r>
              <a:rPr sz="2000" spc="5" dirty="0">
                <a:latin typeface="Times New Roman"/>
                <a:cs typeface="Times New Roman"/>
              </a:rPr>
              <a:t>Старайтесь  </a:t>
            </a:r>
            <a:r>
              <a:rPr sz="2000" spc="-15" dirty="0">
                <a:latin typeface="Times New Roman"/>
                <a:cs typeface="Times New Roman"/>
              </a:rPr>
              <a:t>этого </a:t>
            </a:r>
            <a:r>
              <a:rPr sz="2000" spc="5" dirty="0">
                <a:latin typeface="Times New Roman"/>
                <a:cs typeface="Times New Roman"/>
              </a:rPr>
              <a:t>не </a:t>
            </a:r>
            <a:r>
              <a:rPr sz="2000" spc="-15" dirty="0">
                <a:latin typeface="Times New Roman"/>
                <a:cs typeface="Times New Roman"/>
              </a:rPr>
              <a:t>допускать.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28" y="0"/>
            <a:ext cx="912547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85540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730370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C99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514" y="191896"/>
            <a:ext cx="2943352" cy="4097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75260" y="1203960"/>
            <a:ext cx="283718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5142" y="1339850"/>
            <a:ext cx="21774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Т</a:t>
            </a:r>
            <a:r>
              <a:rPr spc="-65" dirty="0"/>
              <a:t>р</a:t>
            </a:r>
            <a:r>
              <a:rPr spc="-60" dirty="0"/>
              <a:t>уб</a:t>
            </a:r>
            <a:r>
              <a:rPr spc="-100" dirty="0"/>
              <a:t>о</a:t>
            </a:r>
            <a:r>
              <a:rPr dirty="0"/>
              <a:t>ч</a:t>
            </a:r>
            <a:r>
              <a:rPr spc="-60" dirty="0"/>
              <a:t>к</a:t>
            </a:r>
            <a:r>
              <a:rPr dirty="0"/>
              <a:t>а</a:t>
            </a:r>
          </a:p>
        </p:txBody>
      </p:sp>
      <p:sp>
        <p:nvSpPr>
          <p:cNvPr id="9" name="object 9"/>
          <p:cNvSpPr/>
          <p:nvPr/>
        </p:nvSpPr>
        <p:spPr>
          <a:xfrm>
            <a:off x="6197219" y="4221136"/>
            <a:ext cx="2611881" cy="22569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228407" y="4561204"/>
            <a:ext cx="434467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6515" indent="254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Приоткроем </a:t>
            </a:r>
            <a:r>
              <a:rPr sz="2000" spc="-10" dirty="0">
                <a:latin typeface="Times New Roman"/>
                <a:cs typeface="Times New Roman"/>
              </a:rPr>
              <a:t>рот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5" dirty="0">
                <a:latin typeface="Times New Roman"/>
                <a:cs typeface="Times New Roman"/>
              </a:rPr>
              <a:t>выдвинем </a:t>
            </a:r>
            <a:r>
              <a:rPr sz="2000" spc="-10" dirty="0">
                <a:latin typeface="Times New Roman"/>
                <a:cs typeface="Times New Roman"/>
              </a:rPr>
              <a:t>вперед  </a:t>
            </a:r>
            <a:r>
              <a:rPr sz="2000" dirty="0">
                <a:latin typeface="Times New Roman"/>
                <a:cs typeface="Times New Roman"/>
              </a:rPr>
              <a:t>широкий язык, </a:t>
            </a:r>
            <a:r>
              <a:rPr sz="2000" spc="-5" dirty="0">
                <a:latin typeface="Times New Roman"/>
                <a:cs typeface="Times New Roman"/>
              </a:rPr>
              <a:t>теперь </a:t>
            </a:r>
            <a:r>
              <a:rPr sz="2000" spc="-10" dirty="0">
                <a:latin typeface="Times New Roman"/>
                <a:cs typeface="Times New Roman"/>
              </a:rPr>
              <a:t>поднимем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вверх  </a:t>
            </a:r>
            <a:r>
              <a:rPr sz="2000" spc="-15" dirty="0">
                <a:latin typeface="Times New Roman"/>
                <a:cs typeface="Times New Roman"/>
              </a:rPr>
              <a:t>боковые </a:t>
            </a:r>
            <a:r>
              <a:rPr sz="2000" spc="-5" dirty="0">
                <a:latin typeface="Times New Roman"/>
                <a:cs typeface="Times New Roman"/>
              </a:rPr>
              <a:t>края. </a:t>
            </a:r>
            <a:r>
              <a:rPr sz="2000" spc="-35" dirty="0">
                <a:latin typeface="Times New Roman"/>
                <a:cs typeface="Times New Roman"/>
              </a:rPr>
              <a:t>Удерживаем </a:t>
            </a:r>
            <a:r>
              <a:rPr sz="2000" dirty="0">
                <a:latin typeface="Times New Roman"/>
                <a:cs typeface="Times New Roman"/>
              </a:rPr>
              <a:t>язык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</a:p>
          <a:p>
            <a:pPr marL="12065" marR="5080" algn="ctr">
              <a:lnSpc>
                <a:spcPct val="100000"/>
              </a:lnSpc>
            </a:pPr>
            <a:r>
              <a:rPr sz="2000" spc="-25" dirty="0">
                <a:latin typeface="Times New Roman"/>
                <a:cs typeface="Times New Roman"/>
              </a:rPr>
              <a:t>трубочку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25" dirty="0">
                <a:latin typeface="Times New Roman"/>
                <a:cs typeface="Times New Roman"/>
              </a:rPr>
              <a:t>таком </a:t>
            </a:r>
            <a:r>
              <a:rPr sz="2000" spc="-15" dirty="0">
                <a:latin typeface="Times New Roman"/>
                <a:cs typeface="Times New Roman"/>
              </a:rPr>
              <a:t>положении как можно  </a:t>
            </a:r>
            <a:r>
              <a:rPr sz="2000" spc="-5" dirty="0">
                <a:latin typeface="Times New Roman"/>
                <a:cs typeface="Times New Roman"/>
              </a:rPr>
              <a:t>дольше.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297167" y="300227"/>
            <a:ext cx="2412111" cy="22120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24579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669283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41541"/>
            <a:ext cx="3203844" cy="6587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228841" y="3952747"/>
            <a:ext cx="2466594" cy="2742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38759" y="1021080"/>
            <a:ext cx="256540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0865" y="1155382"/>
            <a:ext cx="19056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70" dirty="0">
                <a:solidFill>
                  <a:srgbClr val="3333CC"/>
                </a:solidFill>
              </a:rPr>
              <a:t>Г</a:t>
            </a:r>
            <a:r>
              <a:rPr dirty="0">
                <a:solidFill>
                  <a:srgbClr val="3333CC"/>
                </a:solidFill>
              </a:rPr>
              <a:t>ор</a:t>
            </a:r>
            <a:r>
              <a:rPr spc="-110" dirty="0">
                <a:solidFill>
                  <a:srgbClr val="3333CC"/>
                </a:solidFill>
              </a:rPr>
              <a:t>о</a:t>
            </a:r>
            <a:r>
              <a:rPr dirty="0">
                <a:solidFill>
                  <a:srgbClr val="3333CC"/>
                </a:solidFill>
              </a:rPr>
              <a:t>ч</a:t>
            </a:r>
            <a:r>
              <a:rPr spc="-65" dirty="0">
                <a:solidFill>
                  <a:srgbClr val="3333CC"/>
                </a:solidFill>
              </a:rPr>
              <a:t>к</a:t>
            </a:r>
            <a:r>
              <a:rPr dirty="0">
                <a:solidFill>
                  <a:srgbClr val="3333CC"/>
                </a:solidFill>
              </a:rPr>
              <a:t>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88895" y="3499104"/>
            <a:ext cx="368554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marR="3937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Приоткрываем </a:t>
            </a:r>
            <a:r>
              <a:rPr sz="2000" spc="-45" dirty="0">
                <a:latin typeface="Times New Roman"/>
                <a:cs typeface="Times New Roman"/>
              </a:rPr>
              <a:t>рот, </a:t>
            </a:r>
            <a:r>
              <a:rPr sz="2000" spc="-20" dirty="0">
                <a:latin typeface="Times New Roman"/>
                <a:cs typeface="Times New Roman"/>
              </a:rPr>
              <a:t>кончик </a:t>
            </a:r>
            <a:r>
              <a:rPr sz="2000" spc="-10" dirty="0">
                <a:latin typeface="Times New Roman"/>
                <a:cs typeface="Times New Roman"/>
              </a:rPr>
              <a:t>языка  упираем </a:t>
            </a:r>
            <a:r>
              <a:rPr sz="2000" dirty="0">
                <a:latin typeface="Times New Roman"/>
                <a:cs typeface="Times New Roman"/>
              </a:rPr>
              <a:t>в нижние </a:t>
            </a:r>
            <a:r>
              <a:rPr sz="2000" spc="-20" dirty="0">
                <a:latin typeface="Times New Roman"/>
                <a:cs typeface="Times New Roman"/>
              </a:rPr>
              <a:t>зубки, </a:t>
            </a:r>
            <a:r>
              <a:rPr sz="2000" spc="-5" dirty="0">
                <a:latin typeface="Times New Roman"/>
                <a:cs typeface="Times New Roman"/>
              </a:rPr>
              <a:t>спинку  </a:t>
            </a:r>
            <a:r>
              <a:rPr sz="2000" spc="-10" dirty="0">
                <a:latin typeface="Times New Roman"/>
                <a:cs typeface="Times New Roman"/>
              </a:rPr>
              <a:t>языка приподнимаем, </a:t>
            </a:r>
            <a:r>
              <a:rPr sz="2000" spc="-15" dirty="0">
                <a:latin typeface="Times New Roman"/>
                <a:cs typeface="Times New Roman"/>
              </a:rPr>
              <a:t>боковые  </a:t>
            </a:r>
            <a:r>
              <a:rPr sz="2000" spc="-5" dirty="0">
                <a:latin typeface="Times New Roman"/>
                <a:cs typeface="Times New Roman"/>
              </a:rPr>
              <a:t>края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5" dirty="0">
                <a:latin typeface="Times New Roman"/>
                <a:cs typeface="Times New Roman"/>
              </a:rPr>
              <a:t>должны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быть</a:t>
            </a:r>
            <a:endParaRPr sz="2000" dirty="0">
              <a:latin typeface="Times New Roman"/>
              <a:cs typeface="Times New Roman"/>
            </a:endParaRPr>
          </a:p>
          <a:p>
            <a:pPr marL="203200" marR="192405" algn="ctr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Times New Roman"/>
                <a:cs typeface="Times New Roman"/>
              </a:rPr>
              <a:t>прижаты </a:t>
            </a:r>
            <a:r>
              <a:rPr sz="2000" dirty="0">
                <a:latin typeface="Times New Roman"/>
                <a:cs typeface="Times New Roman"/>
              </a:rPr>
              <a:t>к </a:t>
            </a:r>
            <a:r>
              <a:rPr sz="2000" spc="-5" dirty="0">
                <a:latin typeface="Times New Roman"/>
                <a:cs typeface="Times New Roman"/>
              </a:rPr>
              <a:t>верхним </a:t>
            </a:r>
            <a:r>
              <a:rPr sz="2000" spc="-15" dirty="0">
                <a:latin typeface="Times New Roman"/>
                <a:cs typeface="Times New Roman"/>
              </a:rPr>
              <a:t>коренным  </a:t>
            </a:r>
            <a:r>
              <a:rPr sz="2000" spc="-25" dirty="0">
                <a:latin typeface="Times New Roman"/>
                <a:cs typeface="Times New Roman"/>
              </a:rPr>
              <a:t>зубам. </a:t>
            </a:r>
            <a:r>
              <a:rPr sz="2000" spc="-35" dirty="0">
                <a:latin typeface="Times New Roman"/>
                <a:cs typeface="Times New Roman"/>
              </a:rPr>
              <a:t>Удерживаем </a:t>
            </a:r>
            <a:r>
              <a:rPr sz="2000" dirty="0">
                <a:latin typeface="Times New Roman"/>
                <a:cs typeface="Times New Roman"/>
              </a:rPr>
              <a:t>15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секунд.</a:t>
            </a:r>
            <a:endParaRPr sz="2000" dirty="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Далее </a:t>
            </a:r>
            <a:r>
              <a:rPr sz="2000" spc="-15" dirty="0">
                <a:latin typeface="Times New Roman"/>
                <a:cs typeface="Times New Roman"/>
              </a:rPr>
              <a:t>покусываем </a:t>
            </a:r>
            <a:r>
              <a:rPr sz="2000" spc="-5" dirty="0">
                <a:latin typeface="Times New Roman"/>
                <a:cs typeface="Times New Roman"/>
              </a:rPr>
              <a:t>спинку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языка,</a:t>
            </a:r>
            <a:endParaRPr sz="200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</a:pPr>
            <a:r>
              <a:rPr sz="2000" spc="-15" dirty="0">
                <a:latin typeface="Times New Roman"/>
                <a:cs typeface="Times New Roman"/>
              </a:rPr>
              <a:t>затем </a:t>
            </a:r>
            <a:r>
              <a:rPr sz="2000" spc="-20" dirty="0">
                <a:latin typeface="Times New Roman"/>
                <a:cs typeface="Times New Roman"/>
              </a:rPr>
              <a:t>скатываемся </a:t>
            </a:r>
            <a:r>
              <a:rPr sz="2000" spc="-25" dirty="0">
                <a:latin typeface="Times New Roman"/>
                <a:cs typeface="Times New Roman"/>
              </a:rPr>
              <a:t>зубами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по</a:t>
            </a:r>
          </a:p>
          <a:p>
            <a:pPr algn="ctr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языку </a:t>
            </a:r>
            <a:r>
              <a:rPr sz="2000" dirty="0">
                <a:latin typeface="Times New Roman"/>
                <a:cs typeface="Times New Roman"/>
              </a:rPr>
              <a:t>вниз </a:t>
            </a:r>
            <a:r>
              <a:rPr sz="2000" spc="-10" dirty="0">
                <a:latin typeface="Times New Roman"/>
                <a:cs typeface="Times New Roman"/>
              </a:rPr>
              <a:t>(прокатиться </a:t>
            </a:r>
            <a:r>
              <a:rPr sz="2000" dirty="0">
                <a:latin typeface="Times New Roman"/>
                <a:cs typeface="Times New Roman"/>
              </a:rPr>
              <a:t>с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горки).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8960" y="574421"/>
            <a:ext cx="29267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143510" indent="132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Спинка язычка </a:t>
            </a:r>
            <a:r>
              <a:rPr sz="1800" b="1" dirty="0">
                <a:latin typeface="Times New Roman"/>
                <a:cs typeface="Times New Roman"/>
              </a:rPr>
              <a:t>сейчас  Станет </a:t>
            </a:r>
            <a:r>
              <a:rPr sz="1800" b="1" spc="-15" dirty="0">
                <a:latin typeface="Times New Roman"/>
                <a:cs typeface="Times New Roman"/>
              </a:rPr>
              <a:t>горочкой </a:t>
            </a:r>
            <a:r>
              <a:rPr sz="1800" b="1" dirty="0">
                <a:latin typeface="Times New Roman"/>
                <a:cs typeface="Times New Roman"/>
              </a:rPr>
              <a:t>у </a:t>
            </a:r>
            <a:r>
              <a:rPr sz="1800" b="1" spc="-5" dirty="0">
                <a:latin typeface="Times New Roman"/>
                <a:cs typeface="Times New Roman"/>
              </a:rPr>
              <a:t>нас.  Ну-ка, </a:t>
            </a:r>
            <a:r>
              <a:rPr sz="1800" b="1" spc="-10" dirty="0">
                <a:latin typeface="Times New Roman"/>
                <a:cs typeface="Times New Roman"/>
              </a:rPr>
              <a:t>горка,</a:t>
            </a:r>
            <a:r>
              <a:rPr sz="1800" b="1" spc="-11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поднимись!</a:t>
            </a:r>
            <a:endParaRPr sz="18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Мы </a:t>
            </a:r>
            <a:r>
              <a:rPr sz="1800" b="1" spc="-10" dirty="0">
                <a:latin typeface="Times New Roman"/>
                <a:cs typeface="Times New Roman"/>
              </a:rPr>
              <a:t>помчимся </a:t>
            </a:r>
            <a:r>
              <a:rPr sz="1800" b="1" dirty="0">
                <a:latin typeface="Times New Roman"/>
                <a:cs typeface="Times New Roman"/>
              </a:rPr>
              <a:t>с </a:t>
            </a:r>
            <a:r>
              <a:rPr sz="1800" b="1" spc="-10" dirty="0">
                <a:latin typeface="Times New Roman"/>
                <a:cs typeface="Times New Roman"/>
              </a:rPr>
              <a:t>горки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вниз.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04279" y="318643"/>
            <a:ext cx="2305939" cy="24208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3333C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517" y="619124"/>
            <a:ext cx="4984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0" dirty="0" smtClean="0">
                <a:solidFill>
                  <a:srgbClr val="CC0066"/>
                </a:solidFill>
              </a:rPr>
              <a:t>Уважаемый</a:t>
            </a:r>
            <a:r>
              <a:rPr lang="ru-RU" sz="2000" spc="-30" dirty="0">
                <a:solidFill>
                  <a:srgbClr val="CC0066"/>
                </a:solidFill>
              </a:rPr>
              <a:t> </a:t>
            </a:r>
            <a:r>
              <a:rPr lang="ru-RU" sz="2000" spc="-30" dirty="0" smtClean="0">
                <a:solidFill>
                  <a:srgbClr val="CC0066"/>
                </a:solidFill>
              </a:rPr>
              <a:t>родитель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517" y="949959"/>
            <a:ext cx="7920355" cy="5003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предлагаю Вашему</a:t>
            </a:r>
            <a:r>
              <a:rPr sz="1800" spc="-10" dirty="0">
                <a:latin typeface="Times New Roman"/>
                <a:cs typeface="Times New Roman"/>
              </a:rPr>
              <a:t> вниманию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Times New Roman"/>
                <a:cs typeface="Times New Roman"/>
              </a:rPr>
              <a:t>артикуляционную гимнастику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детей,</a:t>
            </a:r>
          </a:p>
          <a:p>
            <a:pPr marL="12700">
              <a:lnSpc>
                <a:spcPct val="100000"/>
              </a:lnSpc>
            </a:pPr>
            <a:r>
              <a:rPr lang="ru-RU" spc="-35" dirty="0" smtClean="0">
                <a:latin typeface="Times New Roman"/>
                <a:cs typeface="Times New Roman"/>
              </a:rPr>
              <a:t>которую можно проводить дистанционно  с ребенком дома.</a:t>
            </a:r>
            <a:endParaRPr sz="1800" dirty="0">
              <a:latin typeface="Times New Roman"/>
              <a:cs typeface="Times New Roman"/>
            </a:endParaRPr>
          </a:p>
          <a:p>
            <a:pPr marL="12700" marR="284607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Как </a:t>
            </a:r>
            <a:r>
              <a:rPr sz="1800" spc="-15" dirty="0">
                <a:latin typeface="Times New Roman"/>
                <a:cs typeface="Times New Roman"/>
              </a:rPr>
              <a:t>проводить </a:t>
            </a:r>
            <a:r>
              <a:rPr sz="1800" spc="-20" dirty="0">
                <a:latin typeface="Times New Roman"/>
                <a:cs typeface="Times New Roman"/>
              </a:rPr>
              <a:t>артикуляционную </a:t>
            </a:r>
            <a:r>
              <a:rPr sz="1800" spc="-10" dirty="0">
                <a:latin typeface="Times New Roman"/>
                <a:cs typeface="Times New Roman"/>
              </a:rPr>
              <a:t>гимнастику </a:t>
            </a:r>
            <a:r>
              <a:rPr sz="1800" spc="-15" dirty="0">
                <a:latin typeface="Times New Roman"/>
                <a:cs typeface="Times New Roman"/>
              </a:rPr>
              <a:t>дома?  </a:t>
            </a:r>
            <a:r>
              <a:rPr sz="1800" spc="-10" dirty="0">
                <a:latin typeface="Times New Roman"/>
                <a:cs typeface="Times New Roman"/>
              </a:rPr>
              <a:t>Вот </a:t>
            </a:r>
            <a:r>
              <a:rPr sz="1800" spc="-20" dirty="0">
                <a:latin typeface="Times New Roman"/>
                <a:cs typeface="Times New Roman"/>
              </a:rPr>
              <a:t>несколько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советов: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5" dirty="0">
                <a:latin typeface="Times New Roman"/>
                <a:cs typeface="Times New Roman"/>
              </a:rPr>
              <a:t>Проводите упражнения </a:t>
            </a:r>
            <a:r>
              <a:rPr sz="1800" dirty="0">
                <a:latin typeface="Times New Roman"/>
                <a:cs typeface="Times New Roman"/>
              </a:rPr>
              <a:t>с </a:t>
            </a:r>
            <a:r>
              <a:rPr sz="1800" spc="-5" dirty="0">
                <a:latin typeface="Times New Roman"/>
                <a:cs typeface="Times New Roman"/>
              </a:rPr>
              <a:t>детьми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10" dirty="0">
                <a:latin typeface="Times New Roman"/>
                <a:cs typeface="Times New Roman"/>
              </a:rPr>
              <a:t>игровой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форме.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25" dirty="0">
                <a:latin typeface="Times New Roman"/>
                <a:cs typeface="Times New Roman"/>
              </a:rPr>
              <a:t>Познакомьте </a:t>
            </a:r>
            <a:r>
              <a:rPr sz="1800" spc="-5" dirty="0">
                <a:latin typeface="Times New Roman"/>
                <a:cs typeface="Times New Roman"/>
              </a:rPr>
              <a:t>ребѐнка </a:t>
            </a:r>
            <a:r>
              <a:rPr sz="1800" dirty="0">
                <a:latin typeface="Times New Roman"/>
                <a:cs typeface="Times New Roman"/>
              </a:rPr>
              <a:t>с основными </a:t>
            </a:r>
            <a:r>
              <a:rPr sz="1800" spc="-10" dirty="0">
                <a:latin typeface="Times New Roman"/>
                <a:cs typeface="Times New Roman"/>
              </a:rPr>
              <a:t>положениями </a:t>
            </a:r>
            <a:r>
              <a:rPr sz="1800" spc="-30" dirty="0">
                <a:latin typeface="Times New Roman"/>
                <a:cs typeface="Times New Roman"/>
              </a:rPr>
              <a:t>губ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10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языка.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20" dirty="0">
                <a:latin typeface="Times New Roman"/>
                <a:cs typeface="Times New Roman"/>
              </a:rPr>
              <a:t>Артикуляционные </a:t>
            </a:r>
            <a:r>
              <a:rPr sz="1800" spc="-15" dirty="0">
                <a:latin typeface="Times New Roman"/>
                <a:cs typeface="Times New Roman"/>
              </a:rPr>
              <a:t>упражнения </a:t>
            </a:r>
            <a:r>
              <a:rPr sz="1800" spc="-5" dirty="0">
                <a:latin typeface="Times New Roman"/>
                <a:cs typeface="Times New Roman"/>
              </a:rPr>
              <a:t>делайте </a:t>
            </a:r>
            <a:r>
              <a:rPr sz="1800" spc="-10" dirty="0">
                <a:latin typeface="Times New Roman"/>
                <a:cs typeface="Times New Roman"/>
              </a:rPr>
              <a:t>ежедневно,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желательно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утром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вечером.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15" dirty="0">
                <a:latin typeface="Times New Roman"/>
                <a:cs typeface="Times New Roman"/>
              </a:rPr>
              <a:t>Повторяйте упражнения </a:t>
            </a:r>
            <a:r>
              <a:rPr sz="1800" spc="-5" dirty="0">
                <a:latin typeface="Times New Roman"/>
                <a:cs typeface="Times New Roman"/>
              </a:rPr>
              <a:t>по 5-8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раз.</a:t>
            </a: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imes New Roman"/>
                <a:cs typeface="Times New Roman"/>
              </a:rPr>
              <a:t>Учите </a:t>
            </a:r>
            <a:r>
              <a:rPr sz="1800" spc="-15" dirty="0">
                <a:latin typeface="Times New Roman"/>
                <a:cs typeface="Times New Roman"/>
              </a:rPr>
              <a:t>упражнения </a:t>
            </a:r>
            <a:r>
              <a:rPr sz="1800" spc="-5" dirty="0">
                <a:latin typeface="Times New Roman"/>
                <a:cs typeface="Times New Roman"/>
              </a:rPr>
              <a:t>медленно, </a:t>
            </a:r>
            <a:r>
              <a:rPr sz="1800" spc="-10" dirty="0">
                <a:latin typeface="Times New Roman"/>
                <a:cs typeface="Times New Roman"/>
              </a:rPr>
              <a:t>перед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зеркалом.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20" dirty="0">
                <a:latin typeface="Times New Roman"/>
                <a:cs typeface="Times New Roman"/>
              </a:rPr>
              <a:t>Знакомые </a:t>
            </a:r>
            <a:r>
              <a:rPr sz="1800" spc="-15" dirty="0">
                <a:latin typeface="Times New Roman"/>
                <a:cs typeface="Times New Roman"/>
              </a:rPr>
              <a:t>упражнения можно </a:t>
            </a:r>
            <a:r>
              <a:rPr sz="1800" spc="-10" dirty="0">
                <a:latin typeface="Times New Roman"/>
                <a:cs typeface="Times New Roman"/>
              </a:rPr>
              <a:t>выполнять </a:t>
            </a:r>
            <a:r>
              <a:rPr sz="1800" spc="-5" dirty="0">
                <a:latin typeface="Times New Roman"/>
                <a:cs typeface="Times New Roman"/>
              </a:rPr>
              <a:t>без </a:t>
            </a:r>
            <a:r>
              <a:rPr sz="1800" dirty="0">
                <a:latin typeface="Times New Roman"/>
                <a:cs typeface="Times New Roman"/>
              </a:rPr>
              <a:t>зеркала, в </a:t>
            </a:r>
            <a:r>
              <a:rPr sz="1800" spc="-10" dirty="0">
                <a:latin typeface="Times New Roman"/>
                <a:cs typeface="Times New Roman"/>
              </a:rPr>
              <a:t>определѐнном</a:t>
            </a:r>
            <a:r>
              <a:rPr sz="1800" spc="1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темпе.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Обязательно </a:t>
            </a:r>
            <a:r>
              <a:rPr sz="1800" spc="-5" dirty="0">
                <a:latin typeface="Times New Roman"/>
                <a:cs typeface="Times New Roman"/>
              </a:rPr>
              <a:t>обратитесь </a:t>
            </a:r>
            <a:r>
              <a:rPr sz="1800" dirty="0">
                <a:latin typeface="Times New Roman"/>
                <a:cs typeface="Times New Roman"/>
              </a:rPr>
              <a:t>к </a:t>
            </a:r>
            <a:r>
              <a:rPr sz="1800" spc="-10" dirty="0">
                <a:latin typeface="Times New Roman"/>
                <a:cs typeface="Times New Roman"/>
              </a:rPr>
              <a:t>логопеду </a:t>
            </a:r>
            <a:r>
              <a:rPr sz="1800" spc="5" dirty="0">
                <a:latin typeface="Times New Roman"/>
                <a:cs typeface="Times New Roman"/>
              </a:rPr>
              <a:t>если </a:t>
            </a:r>
            <a:r>
              <a:rPr sz="1800" dirty="0">
                <a:latin typeface="Times New Roman"/>
                <a:cs typeface="Times New Roman"/>
              </a:rPr>
              <a:t>Вы </a:t>
            </a:r>
            <a:r>
              <a:rPr sz="1800" spc="-5" dirty="0">
                <a:latin typeface="Times New Roman"/>
                <a:cs typeface="Times New Roman"/>
              </a:rPr>
              <a:t>заметили, </a:t>
            </a:r>
            <a:r>
              <a:rPr sz="1800" spc="-15" dirty="0">
                <a:latin typeface="Times New Roman"/>
                <a:cs typeface="Times New Roman"/>
              </a:rPr>
              <a:t>что во </a:t>
            </a:r>
            <a:r>
              <a:rPr sz="1800" spc="-5" dirty="0">
                <a:latin typeface="Times New Roman"/>
                <a:cs typeface="Times New Roman"/>
              </a:rPr>
              <a:t>время</a:t>
            </a:r>
            <a:r>
              <a:rPr sz="1800" spc="7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занятий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imes New Roman"/>
                <a:cs typeface="Times New Roman"/>
              </a:rPr>
              <a:t>язык ребѐнка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дрожит,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ts val="216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imes New Roman"/>
                <a:cs typeface="Times New Roman"/>
              </a:rPr>
              <a:t>язык ребенка </a:t>
            </a:r>
            <a:r>
              <a:rPr sz="1800" spc="-25" dirty="0">
                <a:latin typeface="Times New Roman"/>
                <a:cs typeface="Times New Roman"/>
              </a:rPr>
              <a:t>слишком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напряжен,</a:t>
            </a:r>
            <a:endParaRPr sz="180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latin typeface="Times New Roman"/>
                <a:cs typeface="Times New Roman"/>
              </a:rPr>
              <a:t>язык </a:t>
            </a:r>
            <a:r>
              <a:rPr sz="1800" spc="-10" dirty="0">
                <a:latin typeface="Times New Roman"/>
                <a:cs typeface="Times New Roman"/>
              </a:rPr>
              <a:t>ребенка </a:t>
            </a:r>
            <a:r>
              <a:rPr sz="1800" spc="-5" dirty="0">
                <a:latin typeface="Times New Roman"/>
                <a:cs typeface="Times New Roman"/>
              </a:rPr>
              <a:t>отклоняется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сторону</a:t>
            </a: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Times New Roman"/>
                <a:cs typeface="Times New Roman"/>
              </a:rPr>
              <a:t>ребѐнок </a:t>
            </a:r>
            <a:r>
              <a:rPr sz="1800" spc="-5" dirty="0">
                <a:latin typeface="Times New Roman"/>
                <a:cs typeface="Times New Roman"/>
              </a:rPr>
              <a:t>не </a:t>
            </a:r>
            <a:r>
              <a:rPr sz="1800" spc="-15" dirty="0">
                <a:latin typeface="Times New Roman"/>
                <a:cs typeface="Times New Roman"/>
              </a:rPr>
              <a:t>может </a:t>
            </a:r>
            <a:r>
              <a:rPr sz="1800" spc="-30" dirty="0">
                <a:latin typeface="Times New Roman"/>
                <a:cs typeface="Times New Roman"/>
              </a:rPr>
              <a:t>удержать </a:t>
            </a:r>
            <a:r>
              <a:rPr sz="1800" spc="-15" dirty="0">
                <a:latin typeface="Times New Roman"/>
                <a:cs typeface="Times New Roman"/>
              </a:rPr>
              <a:t>нужное положение </a:t>
            </a:r>
            <a:r>
              <a:rPr sz="1800" spc="-10" dirty="0">
                <a:latin typeface="Times New Roman"/>
                <a:cs typeface="Times New Roman"/>
              </a:rPr>
              <a:t>языка </a:t>
            </a:r>
            <a:r>
              <a:rPr sz="1800" spc="-5" dirty="0">
                <a:latin typeface="Times New Roman"/>
                <a:cs typeface="Times New Roman"/>
              </a:rPr>
              <a:t>даже на </a:t>
            </a:r>
            <a:r>
              <a:rPr sz="1800" spc="-30" dirty="0">
                <a:latin typeface="Times New Roman"/>
                <a:cs typeface="Times New Roman"/>
              </a:rPr>
              <a:t>короткое </a:t>
            </a:r>
            <a:r>
              <a:rPr sz="1800" spc="-5" dirty="0">
                <a:latin typeface="Times New Roman"/>
                <a:cs typeface="Times New Roman"/>
              </a:rPr>
              <a:t>время.  </a:t>
            </a:r>
            <a:r>
              <a:rPr sz="1800" spc="-10" dirty="0">
                <a:latin typeface="Times New Roman"/>
                <a:cs typeface="Times New Roman"/>
              </a:rPr>
              <a:t>Развивайте </a:t>
            </a:r>
            <a:r>
              <a:rPr sz="1800" dirty="0">
                <a:latin typeface="Times New Roman"/>
                <a:cs typeface="Times New Roman"/>
              </a:rPr>
              <a:t>и </a:t>
            </a:r>
            <a:r>
              <a:rPr sz="1800" spc="-15" dirty="0">
                <a:latin typeface="Times New Roman"/>
                <a:cs typeface="Times New Roman"/>
              </a:rPr>
              <a:t>тренируйте </a:t>
            </a:r>
            <a:r>
              <a:rPr sz="1800" spc="-5" dirty="0">
                <a:latin typeface="Times New Roman"/>
                <a:cs typeface="Times New Roman"/>
              </a:rPr>
              <a:t>язычок, </a:t>
            </a:r>
            <a:r>
              <a:rPr sz="1800" spc="-10" dirty="0">
                <a:latin typeface="Times New Roman"/>
                <a:cs typeface="Times New Roman"/>
              </a:rPr>
              <a:t>чтобы </a:t>
            </a:r>
            <a:r>
              <a:rPr sz="1800" spc="-5" dirty="0">
                <a:latin typeface="Times New Roman"/>
                <a:cs typeface="Times New Roman"/>
              </a:rPr>
              <a:t>правильно </a:t>
            </a:r>
            <a:r>
              <a:rPr sz="1800" dirty="0">
                <a:latin typeface="Times New Roman"/>
                <a:cs typeface="Times New Roman"/>
              </a:rPr>
              <a:t>и </a:t>
            </a:r>
            <a:r>
              <a:rPr sz="1800" spc="-5" dirty="0">
                <a:latin typeface="Times New Roman"/>
                <a:cs typeface="Times New Roman"/>
              </a:rPr>
              <a:t>красиво </a:t>
            </a:r>
            <a:r>
              <a:rPr sz="1800" spc="-10" dirty="0">
                <a:latin typeface="Times New Roman"/>
                <a:cs typeface="Times New Roman"/>
              </a:rPr>
              <a:t>говорить!!! 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74892" y="106471"/>
            <a:ext cx="2269108" cy="288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50203" y="2843512"/>
            <a:ext cx="2997454" cy="4014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73140" y="3683000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189090" y="3727704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99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99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12484" y="4011282"/>
            <a:ext cx="2027936" cy="2399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5615127" cy="5805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084580" y="1117600"/>
            <a:ext cx="313944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612900" y="1714500"/>
            <a:ext cx="1958339" cy="1137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14399" y="1251648"/>
            <a:ext cx="2357755" cy="12325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38480" marR="5080" indent="-526415">
              <a:lnSpc>
                <a:spcPts val="4700"/>
              </a:lnSpc>
              <a:spcBef>
                <a:spcPts val="340"/>
              </a:spcBef>
            </a:pPr>
            <a:r>
              <a:rPr dirty="0">
                <a:solidFill>
                  <a:srgbClr val="009900"/>
                </a:solidFill>
              </a:rPr>
              <a:t>П</a:t>
            </a:r>
            <a:r>
              <a:rPr spc="-95" dirty="0">
                <a:solidFill>
                  <a:srgbClr val="009900"/>
                </a:solidFill>
              </a:rPr>
              <a:t>о</a:t>
            </a:r>
            <a:r>
              <a:rPr dirty="0">
                <a:solidFill>
                  <a:srgbClr val="009900"/>
                </a:solidFill>
              </a:rPr>
              <a:t>чистим  </a:t>
            </a:r>
            <a:r>
              <a:rPr spc="-30" dirty="0">
                <a:solidFill>
                  <a:srgbClr val="009900"/>
                </a:solidFill>
              </a:rPr>
              <a:t>зубки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65150" y="2869882"/>
            <a:ext cx="5311140" cy="337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 marR="95885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Открываем рот достаточно </a:t>
            </a:r>
            <a:r>
              <a:rPr sz="2000" spc="-15" dirty="0">
                <a:latin typeface="Times New Roman"/>
                <a:cs typeface="Times New Roman"/>
              </a:rPr>
              <a:t>широко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30" dirty="0">
                <a:latin typeface="Times New Roman"/>
                <a:cs typeface="Times New Roman"/>
              </a:rPr>
              <a:t>кончиком 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5" dirty="0">
                <a:latin typeface="Times New Roman"/>
                <a:cs typeface="Times New Roman"/>
              </a:rPr>
              <a:t>"чистим" верхние </a:t>
            </a:r>
            <a:r>
              <a:rPr sz="2000" spc="-30" dirty="0">
                <a:latin typeface="Times New Roman"/>
                <a:cs typeface="Times New Roman"/>
              </a:rPr>
              <a:t>зубы </a:t>
            </a:r>
            <a:r>
              <a:rPr sz="2000" dirty="0">
                <a:latin typeface="Times New Roman"/>
                <a:cs typeface="Times New Roman"/>
              </a:rPr>
              <a:t>с </a:t>
            </a:r>
            <a:r>
              <a:rPr sz="2000" spc="-10" dirty="0">
                <a:latin typeface="Times New Roman"/>
                <a:cs typeface="Times New Roman"/>
              </a:rPr>
              <a:t>внутренней  </a:t>
            </a:r>
            <a:r>
              <a:rPr sz="2000" spc="-5" dirty="0">
                <a:latin typeface="Times New Roman"/>
                <a:cs typeface="Times New Roman"/>
              </a:rPr>
              <a:t>стороны, делая движения </a:t>
            </a:r>
            <a:r>
              <a:rPr sz="2000" spc="-25" dirty="0">
                <a:latin typeface="Times New Roman"/>
                <a:cs typeface="Times New Roman"/>
              </a:rPr>
              <a:t>языком </a:t>
            </a:r>
            <a:r>
              <a:rPr sz="2000" spc="-10" dirty="0">
                <a:latin typeface="Times New Roman"/>
                <a:cs typeface="Times New Roman"/>
              </a:rPr>
              <a:t>вправо </a:t>
            </a:r>
            <a:r>
              <a:rPr sz="2000" dirty="0">
                <a:latin typeface="Times New Roman"/>
                <a:cs typeface="Times New Roman"/>
              </a:rPr>
              <a:t>и  </a:t>
            </a:r>
            <a:r>
              <a:rPr sz="2000" spc="-15" dirty="0">
                <a:latin typeface="Times New Roman"/>
                <a:cs typeface="Times New Roman"/>
              </a:rPr>
              <a:t>влево.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spc="-25" dirty="0">
                <a:latin typeface="Times New Roman"/>
                <a:cs typeface="Times New Roman"/>
              </a:rPr>
              <a:t>губы </a:t>
            </a:r>
            <a:r>
              <a:rPr sz="2000" dirty="0">
                <a:latin typeface="Times New Roman"/>
                <a:cs typeface="Times New Roman"/>
              </a:rPr>
              <a:t>были в </a:t>
            </a:r>
            <a:r>
              <a:rPr sz="2000" spc="-30" dirty="0">
                <a:latin typeface="Times New Roman"/>
                <a:cs typeface="Times New Roman"/>
              </a:rPr>
              <a:t>улыбке, </a:t>
            </a:r>
            <a:r>
              <a:rPr sz="2000" dirty="0">
                <a:latin typeface="Times New Roman"/>
                <a:cs typeface="Times New Roman"/>
              </a:rPr>
              <a:t>а </a:t>
            </a:r>
            <a:r>
              <a:rPr sz="2000" spc="-5" dirty="0">
                <a:latin typeface="Times New Roman"/>
                <a:cs typeface="Times New Roman"/>
              </a:rPr>
              <a:t>верхние </a:t>
            </a:r>
            <a:r>
              <a:rPr sz="2000" dirty="0">
                <a:latin typeface="Times New Roman"/>
                <a:cs typeface="Times New Roman"/>
              </a:rPr>
              <a:t>и  нижние </a:t>
            </a:r>
            <a:r>
              <a:rPr sz="2000" spc="-30" dirty="0">
                <a:latin typeface="Times New Roman"/>
                <a:cs typeface="Times New Roman"/>
              </a:rPr>
              <a:t>зубы </a:t>
            </a:r>
            <a:r>
              <a:rPr sz="2000" spc="-10" dirty="0">
                <a:latin typeface="Times New Roman"/>
                <a:cs typeface="Times New Roman"/>
              </a:rPr>
              <a:t>хорошо </a:t>
            </a:r>
            <a:r>
              <a:rPr sz="2000" dirty="0">
                <a:latin typeface="Times New Roman"/>
                <a:cs typeface="Times New Roman"/>
              </a:rPr>
              <a:t>видны. </a:t>
            </a:r>
            <a:r>
              <a:rPr sz="2000" spc="-5" dirty="0">
                <a:latin typeface="Times New Roman"/>
                <a:cs typeface="Times New Roman"/>
              </a:rPr>
              <a:t>Следим, чтобы  </a:t>
            </a:r>
            <a:r>
              <a:rPr sz="2000" spc="-20" dirty="0">
                <a:latin typeface="Times New Roman"/>
                <a:cs typeface="Times New Roman"/>
              </a:rPr>
              <a:t>кончик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15" dirty="0">
                <a:latin typeface="Times New Roman"/>
                <a:cs typeface="Times New Roman"/>
              </a:rPr>
              <a:t>находился </a:t>
            </a:r>
            <a:r>
              <a:rPr sz="2000" dirty="0">
                <a:latin typeface="Times New Roman"/>
                <a:cs typeface="Times New Roman"/>
              </a:rPr>
              <a:t>у </a:t>
            </a:r>
            <a:r>
              <a:rPr sz="2000" spc="-20" dirty="0">
                <a:latin typeface="Times New Roman"/>
                <a:cs typeface="Times New Roman"/>
              </a:rPr>
              <a:t>корней </a:t>
            </a:r>
            <a:r>
              <a:rPr sz="2000" spc="-5" dirty="0">
                <a:latin typeface="Times New Roman"/>
                <a:cs typeface="Times New Roman"/>
              </a:rPr>
              <a:t>верхних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зубов.</a:t>
            </a:r>
            <a:endParaRPr sz="2000" dirty="0">
              <a:latin typeface="Times New Roman"/>
              <a:cs typeface="Times New Roman"/>
            </a:endParaRPr>
          </a:p>
          <a:p>
            <a:pPr marL="363220" marR="355600" indent="-635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Часто </a:t>
            </a:r>
            <a:r>
              <a:rPr sz="2000" spc="-5" dirty="0">
                <a:latin typeface="Times New Roman"/>
                <a:cs typeface="Times New Roman"/>
              </a:rPr>
              <a:t>дети </a:t>
            </a:r>
            <a:r>
              <a:rPr sz="2000" spc="-15" dirty="0">
                <a:latin typeface="Times New Roman"/>
                <a:cs typeface="Times New Roman"/>
              </a:rPr>
              <a:t>допускают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-10" dirty="0">
                <a:latin typeface="Times New Roman"/>
                <a:cs typeface="Times New Roman"/>
              </a:rPr>
              <a:t>упражнении  </a:t>
            </a:r>
            <a:r>
              <a:rPr sz="2000" spc="-40" dirty="0">
                <a:latin typeface="Times New Roman"/>
                <a:cs typeface="Times New Roman"/>
              </a:rPr>
              <a:t>ошибку, когда </a:t>
            </a:r>
            <a:r>
              <a:rPr sz="2000" dirty="0">
                <a:latin typeface="Times New Roman"/>
                <a:cs typeface="Times New Roman"/>
              </a:rPr>
              <a:t>нижняя </a:t>
            </a:r>
            <a:r>
              <a:rPr sz="2000" spc="-5" dirty="0">
                <a:latin typeface="Times New Roman"/>
                <a:cs typeface="Times New Roman"/>
              </a:rPr>
              <a:t>челюсть </a:t>
            </a:r>
            <a:r>
              <a:rPr sz="2000" dirty="0">
                <a:latin typeface="Times New Roman"/>
                <a:cs typeface="Times New Roman"/>
              </a:rPr>
              <a:t>синхронно  </a:t>
            </a:r>
            <a:r>
              <a:rPr sz="2000" spc="-5" dirty="0">
                <a:latin typeface="Times New Roman"/>
                <a:cs typeface="Times New Roman"/>
              </a:rPr>
              <a:t>выполняет все движения </a:t>
            </a:r>
            <a:r>
              <a:rPr sz="2000" spc="-10" dirty="0">
                <a:latin typeface="Times New Roman"/>
                <a:cs typeface="Times New Roman"/>
              </a:rPr>
              <a:t>язычка.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Этого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20" dirty="0">
                <a:latin typeface="Times New Roman"/>
                <a:cs typeface="Times New Roman"/>
              </a:rPr>
              <a:t>допускать </a:t>
            </a:r>
            <a:r>
              <a:rPr sz="2000" dirty="0">
                <a:latin typeface="Times New Roman"/>
                <a:cs typeface="Times New Roman"/>
              </a:rPr>
              <a:t>нельзя. </a:t>
            </a:r>
            <a:r>
              <a:rPr sz="2000" spc="-5" dirty="0">
                <a:latin typeface="Times New Roman"/>
                <a:cs typeface="Times New Roman"/>
              </a:rPr>
              <a:t>Работает </a:t>
            </a:r>
            <a:r>
              <a:rPr sz="2000" spc="-25" dirty="0">
                <a:latin typeface="Times New Roman"/>
                <a:cs typeface="Times New Roman"/>
              </a:rPr>
              <a:t>только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язык.</a:t>
            </a:r>
          </a:p>
        </p:txBody>
      </p:sp>
      <p:sp>
        <p:nvSpPr>
          <p:cNvPr id="12" name="object 12"/>
          <p:cNvSpPr/>
          <p:nvPr/>
        </p:nvSpPr>
        <p:spPr>
          <a:xfrm>
            <a:off x="6516243" y="312165"/>
            <a:ext cx="2177287" cy="22273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07539" y="53339"/>
            <a:ext cx="4282440" cy="695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768340" y="53339"/>
            <a:ext cx="1353819" cy="695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700519" y="53339"/>
            <a:ext cx="647700" cy="695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926580" y="53339"/>
            <a:ext cx="523240" cy="6959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486727" y="132016"/>
            <a:ext cx="8380095" cy="191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Язычок делает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зарядку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звука</a:t>
            </a:r>
            <a:r>
              <a:rPr sz="2400" b="1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[Л]</a:t>
            </a:r>
            <a:endParaRPr sz="2400" dirty="0">
              <a:latin typeface="Times New Roman"/>
              <a:cs typeface="Times New Roman"/>
            </a:endParaRPr>
          </a:p>
          <a:p>
            <a:pPr marL="12700" marR="5080" indent="10160" algn="ctr">
              <a:lnSpc>
                <a:spcPct val="100000"/>
              </a:lnSpc>
              <a:spcBef>
                <a:spcPts val="20"/>
              </a:spcBef>
            </a:pPr>
            <a:r>
              <a:rPr sz="2000" spc="-10" dirty="0">
                <a:latin typeface="Times New Roman"/>
                <a:cs typeface="Times New Roman"/>
              </a:rPr>
              <a:t>Как часто </a:t>
            </a:r>
            <a:r>
              <a:rPr sz="2000" spc="-15" dirty="0">
                <a:latin typeface="Times New Roman"/>
                <a:cs typeface="Times New Roman"/>
              </a:rPr>
              <a:t>можно услышать, </a:t>
            </a:r>
            <a:r>
              <a:rPr sz="2000" spc="-10" dirty="0">
                <a:latin typeface="Times New Roman"/>
                <a:cs typeface="Times New Roman"/>
              </a:rPr>
              <a:t>от </a:t>
            </a:r>
            <a:r>
              <a:rPr sz="2000" spc="-5" dirty="0">
                <a:latin typeface="Times New Roman"/>
                <a:cs typeface="Times New Roman"/>
              </a:rPr>
              <a:t>малышей вместо слов лампа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10" dirty="0">
                <a:latin typeface="Times New Roman"/>
                <a:cs typeface="Times New Roman"/>
              </a:rPr>
              <a:t>вампа, </a:t>
            </a:r>
            <a:r>
              <a:rPr sz="2000" spc="-15" dirty="0">
                <a:latin typeface="Times New Roman"/>
                <a:cs typeface="Times New Roman"/>
              </a:rPr>
              <a:t>стол </a:t>
            </a:r>
            <a:r>
              <a:rPr sz="2000" dirty="0">
                <a:latin typeface="Times New Roman"/>
                <a:cs typeface="Times New Roman"/>
              </a:rPr>
              <a:t>-  </a:t>
            </a:r>
            <a:r>
              <a:rPr sz="2000" spc="-5" dirty="0">
                <a:latin typeface="Times New Roman"/>
                <a:cs typeface="Times New Roman"/>
              </a:rPr>
              <a:t>стой, </a:t>
            </a:r>
            <a:r>
              <a:rPr sz="2000" spc="-15" dirty="0">
                <a:latin typeface="Times New Roman"/>
                <a:cs typeface="Times New Roman"/>
              </a:rPr>
              <a:t>салат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35" dirty="0">
                <a:latin typeface="Times New Roman"/>
                <a:cs typeface="Times New Roman"/>
              </a:rPr>
              <a:t>саят. </a:t>
            </a:r>
            <a:r>
              <a:rPr sz="2000" spc="-10" dirty="0">
                <a:latin typeface="Times New Roman"/>
                <a:cs typeface="Times New Roman"/>
              </a:rPr>
              <a:t>Правильному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25" dirty="0">
                <a:latin typeface="Times New Roman"/>
                <a:cs typeface="Times New Roman"/>
              </a:rPr>
              <a:t>чѐткому </a:t>
            </a:r>
            <a:r>
              <a:rPr sz="2000" dirty="0">
                <a:latin typeface="Times New Roman"/>
                <a:cs typeface="Times New Roman"/>
              </a:rPr>
              <a:t>произношению </a:t>
            </a:r>
            <a:r>
              <a:rPr sz="2000" spc="-10" dirty="0">
                <a:latin typeface="Times New Roman"/>
                <a:cs typeface="Times New Roman"/>
              </a:rPr>
              <a:t>пока </a:t>
            </a:r>
            <a:r>
              <a:rPr sz="2000" spc="-5" dirty="0">
                <a:latin typeface="Times New Roman"/>
                <a:cs typeface="Times New Roman"/>
              </a:rPr>
              <a:t>ещѐ </a:t>
            </a:r>
            <a:r>
              <a:rPr sz="2000" spc="-30" dirty="0">
                <a:latin typeface="Times New Roman"/>
                <a:cs typeface="Times New Roman"/>
              </a:rPr>
              <a:t>трудного  </a:t>
            </a:r>
            <a:r>
              <a:rPr sz="2000" spc="-35" dirty="0">
                <a:latin typeface="Times New Roman"/>
                <a:cs typeface="Times New Roman"/>
              </a:rPr>
              <a:t>звука </a:t>
            </a:r>
            <a:r>
              <a:rPr sz="2000" dirty="0">
                <a:latin typeface="Times New Roman"/>
                <a:cs typeface="Times New Roman"/>
              </a:rPr>
              <a:t>[Л] </a:t>
            </a:r>
            <a:r>
              <a:rPr sz="2000" spc="-10" dirty="0">
                <a:latin typeface="Times New Roman"/>
                <a:cs typeface="Times New Roman"/>
              </a:rPr>
              <a:t>способствует </a:t>
            </a:r>
            <a:r>
              <a:rPr sz="2000" spc="-15" dirty="0">
                <a:latin typeface="Times New Roman"/>
                <a:cs typeface="Times New Roman"/>
              </a:rPr>
              <a:t>артикуляционная </a:t>
            </a:r>
            <a:r>
              <a:rPr sz="2000" spc="-10" dirty="0">
                <a:latin typeface="Times New Roman"/>
                <a:cs typeface="Times New Roman"/>
              </a:rPr>
              <a:t>гимнастика. </a:t>
            </a:r>
            <a:r>
              <a:rPr sz="2000" spc="-15" dirty="0">
                <a:latin typeface="Times New Roman"/>
                <a:cs typeface="Times New Roman"/>
              </a:rPr>
              <a:t>Сегодня </a:t>
            </a:r>
            <a:r>
              <a:rPr sz="2000" spc="-5" dirty="0">
                <a:latin typeface="Times New Roman"/>
                <a:cs typeface="Times New Roman"/>
              </a:rPr>
              <a:t>мы </a:t>
            </a:r>
            <a:r>
              <a:rPr sz="2000" dirty="0">
                <a:latin typeface="Times New Roman"/>
                <a:cs typeface="Times New Roman"/>
              </a:rPr>
              <a:t>с</a:t>
            </a:r>
            <a:r>
              <a:rPr sz="2000" spc="25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Вами</a:t>
            </a:r>
            <a:endParaRPr sz="2000" dirty="0">
              <a:latin typeface="Times New Roman"/>
              <a:cs typeface="Times New Roman"/>
            </a:endParaRPr>
          </a:p>
          <a:p>
            <a:pPr marL="8255" algn="ctr">
              <a:lnSpc>
                <a:spcPct val="100000"/>
              </a:lnSpc>
              <a:spcBef>
                <a:spcPts val="5"/>
              </a:spcBef>
            </a:pPr>
            <a:r>
              <a:rPr sz="2000" spc="-55" dirty="0">
                <a:latin typeface="Times New Roman"/>
                <a:cs typeface="Times New Roman"/>
              </a:rPr>
              <a:t>будем </a:t>
            </a:r>
            <a:r>
              <a:rPr sz="2000" spc="-10" dirty="0">
                <a:latin typeface="Times New Roman"/>
                <a:cs typeface="Times New Roman"/>
              </a:rPr>
              <a:t>учиться </a:t>
            </a:r>
            <a:r>
              <a:rPr sz="2000" spc="-5" dirty="0">
                <a:latin typeface="Times New Roman"/>
                <a:cs typeface="Times New Roman"/>
              </a:rPr>
              <a:t>выполнять </a:t>
            </a:r>
            <a:r>
              <a:rPr sz="2000" spc="-10" dirty="0">
                <a:latin typeface="Times New Roman"/>
                <a:cs typeface="Times New Roman"/>
              </a:rPr>
              <a:t>упражнения, </a:t>
            </a:r>
            <a:r>
              <a:rPr sz="2000" spc="-5" dirty="0">
                <a:latin typeface="Times New Roman"/>
                <a:cs typeface="Times New Roman"/>
              </a:rPr>
              <a:t>направленные </a:t>
            </a:r>
            <a:r>
              <a:rPr sz="2000" dirty="0">
                <a:latin typeface="Times New Roman"/>
                <a:cs typeface="Times New Roman"/>
              </a:rPr>
              <a:t>на</a:t>
            </a:r>
            <a:r>
              <a:rPr sz="2000" spc="2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подготовку</a:t>
            </a:r>
            <a:endParaRPr sz="2000" dirty="0">
              <a:latin typeface="Times New Roman"/>
              <a:cs typeface="Times New Roman"/>
            </a:endParaRPr>
          </a:p>
          <a:p>
            <a:pPr marL="6350" algn="ctr">
              <a:lnSpc>
                <a:spcPct val="100000"/>
              </a:lnSpc>
            </a:pPr>
            <a:r>
              <a:rPr sz="2000" spc="-15" dirty="0">
                <a:latin typeface="Times New Roman"/>
                <a:cs typeface="Times New Roman"/>
              </a:rPr>
              <a:t>артикуляционного </a:t>
            </a:r>
            <a:r>
              <a:rPr sz="2000" spc="-10" dirty="0">
                <a:latin typeface="Times New Roman"/>
                <a:cs typeface="Times New Roman"/>
              </a:rPr>
              <a:t>аппарата </a:t>
            </a:r>
            <a:r>
              <a:rPr sz="2000" dirty="0">
                <a:latin typeface="Times New Roman"/>
                <a:cs typeface="Times New Roman"/>
              </a:rPr>
              <a:t>к постановке </a:t>
            </a:r>
            <a:r>
              <a:rPr sz="2000" spc="-35" dirty="0">
                <a:latin typeface="Times New Roman"/>
                <a:cs typeface="Times New Roman"/>
              </a:rPr>
              <a:t>звука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[Л].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1626997"/>
            <a:ext cx="2401747" cy="43276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09220" y="2517139"/>
            <a:ext cx="2006600" cy="807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29539" y="2951479"/>
            <a:ext cx="1968500" cy="6959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327659" y="2609786"/>
            <a:ext cx="1572260" cy="81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334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Заборчик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</a:pP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(</a:t>
            </a:r>
            <a:r>
              <a:rPr sz="2400" b="1" spc="-40" dirty="0">
                <a:solidFill>
                  <a:srgbClr val="950000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лы</a:t>
            </a:r>
            <a:r>
              <a:rPr sz="2400" b="1" spc="-45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2400" b="1" spc="-60" dirty="0">
                <a:solidFill>
                  <a:srgbClr val="950000"/>
                </a:solidFill>
                <a:latin typeface="Times New Roman"/>
                <a:cs typeface="Times New Roman"/>
              </a:rPr>
              <a:t>о</a:t>
            </a: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ч</a:t>
            </a:r>
            <a:r>
              <a:rPr sz="2400" b="1" spc="-40" dirty="0">
                <a:solidFill>
                  <a:srgbClr val="950000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а)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33117" y="1929764"/>
            <a:ext cx="2738882" cy="25751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418079" y="2395220"/>
            <a:ext cx="1513840" cy="807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232660" y="2821939"/>
            <a:ext cx="1882139" cy="8077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464435" y="2486723"/>
            <a:ext cx="141795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542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Печем  </a:t>
            </a:r>
            <a:r>
              <a:rPr sz="2800" b="1" spc="-60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2800" b="1" spc="5" dirty="0">
                <a:solidFill>
                  <a:srgbClr val="950000"/>
                </a:solidFill>
                <a:latin typeface="Times New Roman"/>
                <a:cs typeface="Times New Roman"/>
              </a:rPr>
              <a:t>л</a:t>
            </a:r>
            <a:r>
              <a:rPr sz="28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и</a:t>
            </a:r>
            <a:r>
              <a:rPr sz="2800" b="1" spc="10" dirty="0">
                <a:solidFill>
                  <a:srgbClr val="950000"/>
                </a:solidFill>
                <a:latin typeface="Times New Roman"/>
                <a:cs typeface="Times New Roman"/>
              </a:rPr>
              <a:t>н</a:t>
            </a:r>
            <a:r>
              <a:rPr sz="2800" b="1" dirty="0">
                <a:solidFill>
                  <a:srgbClr val="950000"/>
                </a:solidFill>
                <a:latin typeface="Times New Roman"/>
                <a:cs typeface="Times New Roman"/>
              </a:rPr>
              <a:t>чик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95534" y="1929714"/>
            <a:ext cx="3136023" cy="49282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470400" y="2644139"/>
            <a:ext cx="1793239" cy="807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483100" y="3070860"/>
            <a:ext cx="1765300" cy="8077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4704334" y="2736215"/>
            <a:ext cx="133159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5080" indent="-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04DA"/>
                </a:solidFill>
                <a:latin typeface="Times New Roman"/>
                <a:cs typeface="Times New Roman"/>
              </a:rPr>
              <a:t>В</a:t>
            </a:r>
            <a:r>
              <a:rPr sz="2800" b="1" spc="-40" dirty="0">
                <a:solidFill>
                  <a:srgbClr val="0004DA"/>
                </a:solidFill>
                <a:latin typeface="Times New Roman"/>
                <a:cs typeface="Times New Roman"/>
              </a:rPr>
              <a:t>к</a:t>
            </a:r>
            <a:r>
              <a:rPr sz="2800" b="1" spc="-60" dirty="0">
                <a:solidFill>
                  <a:srgbClr val="0004DA"/>
                </a:solidFill>
                <a:latin typeface="Times New Roman"/>
                <a:cs typeface="Times New Roman"/>
              </a:rPr>
              <a:t>у</a:t>
            </a:r>
            <a:r>
              <a:rPr sz="2800" b="1" dirty="0">
                <a:solidFill>
                  <a:srgbClr val="0004DA"/>
                </a:solidFill>
                <a:latin typeface="Times New Roman"/>
                <a:cs typeface="Times New Roman"/>
              </a:rPr>
              <a:t>сное  </a:t>
            </a:r>
            <a:r>
              <a:rPr sz="2800" b="1" spc="-5" dirty="0">
                <a:solidFill>
                  <a:srgbClr val="0004DA"/>
                </a:solidFill>
                <a:latin typeface="Times New Roman"/>
                <a:cs typeface="Times New Roman"/>
              </a:rPr>
              <a:t>варенье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44673" y="3533762"/>
            <a:ext cx="3177933" cy="33242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649979" y="4599940"/>
            <a:ext cx="1651000" cy="8077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3882390" y="4693666"/>
            <a:ext cx="1188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85" dirty="0">
                <a:solidFill>
                  <a:srgbClr val="CC0066"/>
                </a:solidFill>
                <a:latin typeface="Times New Roman"/>
                <a:cs typeface="Times New Roman"/>
              </a:rPr>
              <a:t>Г</a:t>
            </a:r>
            <a:r>
              <a:rPr sz="2800" b="1" spc="-5" dirty="0">
                <a:solidFill>
                  <a:srgbClr val="CC0066"/>
                </a:solidFill>
                <a:latin typeface="Times New Roman"/>
                <a:cs typeface="Times New Roman"/>
              </a:rPr>
              <a:t>р</a:t>
            </a:r>
            <a:r>
              <a:rPr sz="2800" b="1" spc="5" dirty="0">
                <a:solidFill>
                  <a:srgbClr val="CC0066"/>
                </a:solidFill>
                <a:latin typeface="Times New Roman"/>
                <a:cs typeface="Times New Roman"/>
              </a:rPr>
              <a:t>и</a:t>
            </a:r>
            <a:r>
              <a:rPr sz="2800" b="1" spc="-40" dirty="0">
                <a:solidFill>
                  <a:srgbClr val="CC0066"/>
                </a:solidFill>
                <a:latin typeface="Times New Roman"/>
                <a:cs typeface="Times New Roman"/>
              </a:rPr>
              <a:t>б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ок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03951" y="3611181"/>
            <a:ext cx="2917418" cy="32468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869940" y="4693920"/>
            <a:ext cx="2143760" cy="8077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6102984" y="4788916"/>
            <a:ext cx="1682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45" dirty="0">
                <a:solidFill>
                  <a:srgbClr val="FF33CC"/>
                </a:solidFill>
                <a:latin typeface="Times New Roman"/>
                <a:cs typeface="Times New Roman"/>
              </a:rPr>
              <a:t>Г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а</a:t>
            </a:r>
            <a:r>
              <a:rPr sz="2800" b="1" spc="-40" dirty="0">
                <a:solidFill>
                  <a:srgbClr val="FF33CC"/>
                </a:solidFill>
                <a:latin typeface="Times New Roman"/>
                <a:cs typeface="Times New Roman"/>
              </a:rPr>
              <a:t>р</a:t>
            </a:r>
            <a:r>
              <a:rPr sz="2800" b="1" spc="-50" dirty="0">
                <a:solidFill>
                  <a:srgbClr val="FF33CC"/>
                </a:solidFill>
                <a:latin typeface="Times New Roman"/>
                <a:cs typeface="Times New Roman"/>
              </a:rPr>
              <a:t>м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о</a:t>
            </a:r>
            <a:r>
              <a:rPr sz="2800" b="1" spc="-20" dirty="0">
                <a:solidFill>
                  <a:srgbClr val="FF33CC"/>
                </a:solidFill>
                <a:latin typeface="Times New Roman"/>
                <a:cs typeface="Times New Roman"/>
              </a:rPr>
              <a:t>ш</a:t>
            </a:r>
            <a:r>
              <a:rPr sz="2800" b="1" spc="-35" dirty="0">
                <a:solidFill>
                  <a:srgbClr val="FF33CC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44234" y="2065020"/>
            <a:ext cx="2497327" cy="27091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936740" y="2694939"/>
            <a:ext cx="1668779" cy="8077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7171055" y="2787078"/>
            <a:ext cx="12058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0" dirty="0">
                <a:solidFill>
                  <a:srgbClr val="670094"/>
                </a:solidFill>
                <a:latin typeface="Times New Roman"/>
                <a:cs typeface="Times New Roman"/>
              </a:rPr>
              <a:t>Качели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49616" y="3939165"/>
            <a:ext cx="2168905" cy="28858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353819" y="4688840"/>
            <a:ext cx="1955800" cy="80772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>
            <a:off x="1586230" y="4781486"/>
            <a:ext cx="14941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ш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ад</a:t>
            </a:r>
            <a:r>
              <a:rPr sz="28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95592" y="591184"/>
            <a:ext cx="85451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marR="5080" indent="-12446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Times New Roman"/>
                <a:cs typeface="Times New Roman"/>
              </a:rPr>
              <a:t>Сегодня </a:t>
            </a:r>
            <a:r>
              <a:rPr sz="2000" spc="-5" dirty="0">
                <a:latin typeface="Times New Roman"/>
                <a:cs typeface="Times New Roman"/>
              </a:rPr>
              <a:t>мы </a:t>
            </a:r>
            <a:r>
              <a:rPr sz="2000" spc="-10" dirty="0">
                <a:latin typeface="Times New Roman"/>
                <a:cs typeface="Times New Roman"/>
              </a:rPr>
              <a:t>приведем </a:t>
            </a:r>
            <a:r>
              <a:rPr sz="2000" dirty="0">
                <a:latin typeface="Times New Roman"/>
                <a:cs typeface="Times New Roman"/>
              </a:rPr>
              <a:t>традиционный </a:t>
            </a:r>
            <a:r>
              <a:rPr sz="2000" spc="-30" dirty="0">
                <a:latin typeface="Times New Roman"/>
                <a:cs typeface="Times New Roman"/>
              </a:rPr>
              <a:t>комплекс </a:t>
            </a:r>
            <a:r>
              <a:rPr sz="2000" spc="-5" dirty="0">
                <a:latin typeface="Times New Roman"/>
                <a:cs typeface="Times New Roman"/>
              </a:rPr>
              <a:t>упражнений, </a:t>
            </a:r>
            <a:r>
              <a:rPr sz="2000" spc="-20" dirty="0">
                <a:latin typeface="Times New Roman"/>
                <a:cs typeface="Times New Roman"/>
              </a:rPr>
              <a:t>необходимых </a:t>
            </a:r>
            <a:r>
              <a:rPr sz="2000" dirty="0">
                <a:latin typeface="Times New Roman"/>
                <a:cs typeface="Times New Roman"/>
              </a:rPr>
              <a:t>для  </a:t>
            </a:r>
            <a:r>
              <a:rPr sz="2000" spc="-15" dirty="0">
                <a:latin typeface="Times New Roman"/>
                <a:cs typeface="Times New Roman"/>
              </a:rPr>
              <a:t>подготовки артикуляционного </a:t>
            </a:r>
            <a:r>
              <a:rPr sz="2000" spc="-10" dirty="0">
                <a:latin typeface="Times New Roman"/>
                <a:cs typeface="Times New Roman"/>
              </a:rPr>
              <a:t>аппарата </a:t>
            </a:r>
            <a:r>
              <a:rPr sz="2000" dirty="0">
                <a:latin typeface="Times New Roman"/>
                <a:cs typeface="Times New Roman"/>
              </a:rPr>
              <a:t>к постановке </a:t>
            </a:r>
            <a:r>
              <a:rPr sz="2000" spc="-10" dirty="0">
                <a:latin typeface="Times New Roman"/>
                <a:cs typeface="Times New Roman"/>
              </a:rPr>
              <a:t>правильного </a:t>
            </a:r>
            <a:r>
              <a:rPr sz="2000" spc="-35" dirty="0">
                <a:latin typeface="Times New Roman"/>
                <a:cs typeface="Times New Roman"/>
              </a:rPr>
              <a:t>звука</a:t>
            </a:r>
            <a:r>
              <a:rPr sz="2000" spc="21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[Р].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8914" y="853300"/>
            <a:ext cx="3772725" cy="3864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125219" y="1897379"/>
            <a:ext cx="2118360" cy="807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490980" y="2316479"/>
            <a:ext cx="1386840" cy="80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58011" y="1990725"/>
            <a:ext cx="1659255" cy="8718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78460" marR="5080" indent="-366395">
              <a:lnSpc>
                <a:spcPts val="3300"/>
              </a:lnSpc>
              <a:spcBef>
                <a:spcPts val="260"/>
              </a:spcBef>
            </a:pP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П</a:t>
            </a:r>
            <a:r>
              <a:rPr sz="2800" b="1" spc="-75" dirty="0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ч</a:t>
            </a:r>
            <a:r>
              <a:rPr sz="2800" b="1" spc="10" dirty="0">
                <a:solidFill>
                  <a:srgbClr val="009900"/>
                </a:solidFill>
                <a:latin typeface="Times New Roman"/>
                <a:cs typeface="Times New Roman"/>
              </a:rPr>
              <a:t>и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ст</a:t>
            </a:r>
            <a:r>
              <a:rPr sz="2800" b="1" spc="10" dirty="0">
                <a:solidFill>
                  <a:srgbClr val="009900"/>
                </a:solidFill>
                <a:latin typeface="Times New Roman"/>
                <a:cs typeface="Times New Roman"/>
              </a:rPr>
              <a:t>и</a:t>
            </a:r>
            <a:r>
              <a:rPr sz="2800" b="1" dirty="0">
                <a:solidFill>
                  <a:srgbClr val="009900"/>
                </a:solidFill>
                <a:latin typeface="Times New Roman"/>
                <a:cs typeface="Times New Roman"/>
              </a:rPr>
              <a:t>м  </a:t>
            </a:r>
            <a:r>
              <a:rPr sz="2800" b="1" spc="-20" dirty="0">
                <a:solidFill>
                  <a:srgbClr val="009900"/>
                </a:solidFill>
                <a:latin typeface="Times New Roman"/>
                <a:cs typeface="Times New Roman"/>
              </a:rPr>
              <a:t>зубки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13784" y="1035646"/>
            <a:ext cx="2811272" cy="5822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089400" y="1894839"/>
            <a:ext cx="1595120" cy="807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21809" y="1987550"/>
            <a:ext cx="11322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670094"/>
                </a:solidFill>
              </a:rPr>
              <a:t>М</a:t>
            </a:r>
            <a:r>
              <a:rPr sz="2800" spc="20" dirty="0">
                <a:solidFill>
                  <a:srgbClr val="670094"/>
                </a:solidFill>
              </a:rPr>
              <a:t>а</a:t>
            </a:r>
            <a:r>
              <a:rPr sz="2800" spc="5" dirty="0">
                <a:solidFill>
                  <a:srgbClr val="670094"/>
                </a:solidFill>
              </a:rPr>
              <a:t>л</a:t>
            </a:r>
            <a:r>
              <a:rPr sz="2800" dirty="0">
                <a:solidFill>
                  <a:srgbClr val="670094"/>
                </a:solidFill>
              </a:rPr>
              <a:t>яр</a:t>
            </a:r>
            <a:endParaRPr sz="2800" dirty="0"/>
          </a:p>
        </p:txBody>
      </p:sp>
      <p:sp>
        <p:nvSpPr>
          <p:cNvPr id="11" name="object 11"/>
          <p:cNvSpPr/>
          <p:nvPr/>
        </p:nvSpPr>
        <p:spPr>
          <a:xfrm>
            <a:off x="6250304" y="1212418"/>
            <a:ext cx="2721102" cy="46929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423659" y="2014220"/>
            <a:ext cx="2547619" cy="807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656958" y="2106866"/>
            <a:ext cx="20840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Барабанщик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131159"/>
            <a:ext cx="3295980" cy="37268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423756" y="3261995"/>
            <a:ext cx="2970568" cy="3596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149596" y="3201170"/>
            <a:ext cx="2398903" cy="3556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5780" y="4376420"/>
            <a:ext cx="1955800" cy="8077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56602" y="4470400"/>
            <a:ext cx="149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2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ш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ад</a:t>
            </a:r>
            <a:r>
              <a:rPr sz="28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56560" y="4203700"/>
            <a:ext cx="1651000" cy="8077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3189351" y="4298695"/>
            <a:ext cx="1188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85" dirty="0">
                <a:solidFill>
                  <a:srgbClr val="CC0066"/>
                </a:solidFill>
                <a:latin typeface="Times New Roman"/>
                <a:cs typeface="Times New Roman"/>
              </a:rPr>
              <a:t>Г</a:t>
            </a:r>
            <a:r>
              <a:rPr sz="2800" b="1" spc="-5" dirty="0">
                <a:solidFill>
                  <a:srgbClr val="CC0066"/>
                </a:solidFill>
                <a:latin typeface="Times New Roman"/>
                <a:cs typeface="Times New Roman"/>
              </a:rPr>
              <a:t>р</a:t>
            </a:r>
            <a:r>
              <a:rPr sz="2800" b="1" spc="5" dirty="0">
                <a:solidFill>
                  <a:srgbClr val="CC0066"/>
                </a:solidFill>
                <a:latin typeface="Times New Roman"/>
                <a:cs typeface="Times New Roman"/>
              </a:rPr>
              <a:t>и</a:t>
            </a:r>
            <a:r>
              <a:rPr sz="2800" b="1" spc="-40" dirty="0">
                <a:solidFill>
                  <a:srgbClr val="CC0066"/>
                </a:solidFill>
                <a:latin typeface="Times New Roman"/>
                <a:cs typeface="Times New Roman"/>
              </a:rPr>
              <a:t>б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ок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89879" y="3985259"/>
            <a:ext cx="2143760" cy="8077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5621909" y="4079811"/>
            <a:ext cx="16827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45" dirty="0">
                <a:solidFill>
                  <a:srgbClr val="FF33CC"/>
                </a:solidFill>
                <a:latin typeface="Times New Roman"/>
                <a:cs typeface="Times New Roman"/>
              </a:rPr>
              <a:t>Г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а</a:t>
            </a:r>
            <a:r>
              <a:rPr sz="2800" b="1" spc="-40" dirty="0">
                <a:solidFill>
                  <a:srgbClr val="FF33CC"/>
                </a:solidFill>
                <a:latin typeface="Times New Roman"/>
                <a:cs typeface="Times New Roman"/>
              </a:rPr>
              <a:t>р</a:t>
            </a:r>
            <a:r>
              <a:rPr sz="2800" b="1" spc="-50" dirty="0">
                <a:solidFill>
                  <a:srgbClr val="FF33CC"/>
                </a:solidFill>
                <a:latin typeface="Times New Roman"/>
                <a:cs typeface="Times New Roman"/>
              </a:rPr>
              <a:t>м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о</a:t>
            </a:r>
            <a:r>
              <a:rPr sz="2800" b="1" spc="-30" dirty="0">
                <a:solidFill>
                  <a:srgbClr val="FF33CC"/>
                </a:solidFill>
                <a:latin typeface="Times New Roman"/>
                <a:cs typeface="Times New Roman"/>
              </a:rPr>
              <a:t>ш</a:t>
            </a:r>
            <a:r>
              <a:rPr sz="2800" b="1" spc="-35" dirty="0">
                <a:solidFill>
                  <a:srgbClr val="FF33CC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FF33CC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20239" y="104139"/>
            <a:ext cx="5572760" cy="7086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1439" y="0"/>
            <a:ext cx="4282440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222240" y="0"/>
            <a:ext cx="2606040" cy="693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55917" y="0"/>
            <a:ext cx="8500110" cy="306451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R="10160" algn="ctr">
              <a:lnSpc>
                <a:spcPct val="100000"/>
              </a:lnSpc>
              <a:spcBef>
                <a:spcPts val="1105"/>
              </a:spcBef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Язычок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делает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зарядку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звуков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[Ш],</a:t>
            </a:r>
            <a:r>
              <a:rPr sz="2400" b="1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[Ж]</a:t>
            </a:r>
            <a:endParaRPr sz="2400" dirty="0">
              <a:latin typeface="Times New Roman"/>
              <a:cs typeface="Times New Roman"/>
            </a:endParaRPr>
          </a:p>
          <a:p>
            <a:pPr marL="12065" marR="5080" indent="3175" algn="ctr">
              <a:lnSpc>
                <a:spcPct val="100000"/>
              </a:lnSpc>
              <a:spcBef>
                <a:spcPts val="835"/>
              </a:spcBef>
            </a:pPr>
            <a:r>
              <a:rPr sz="2000" spc="-15" dirty="0">
                <a:latin typeface="Times New Roman"/>
                <a:cs typeface="Times New Roman"/>
              </a:rPr>
              <a:t>Пожалуй, </a:t>
            </a:r>
            <a:r>
              <a:rPr sz="2000" spc="-25" dirty="0">
                <a:latin typeface="Times New Roman"/>
                <a:cs typeface="Times New Roman"/>
              </a:rPr>
              <a:t>редко </a:t>
            </a:r>
            <a:r>
              <a:rPr sz="2000" spc="-10" dirty="0">
                <a:latin typeface="Times New Roman"/>
                <a:cs typeface="Times New Roman"/>
              </a:rPr>
              <a:t>кто </a:t>
            </a:r>
            <a:r>
              <a:rPr sz="2000" dirty="0">
                <a:latin typeface="Times New Roman"/>
                <a:cs typeface="Times New Roman"/>
              </a:rPr>
              <a:t>из </a:t>
            </a:r>
            <a:r>
              <a:rPr sz="2000" spc="5" dirty="0">
                <a:latin typeface="Times New Roman"/>
                <a:cs typeface="Times New Roman"/>
              </a:rPr>
              <a:t>взрослых,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10" dirty="0">
                <a:latin typeface="Times New Roman"/>
                <a:cs typeface="Times New Roman"/>
              </a:rPr>
              <a:t>помнит </a:t>
            </a:r>
            <a:r>
              <a:rPr sz="2000" spc="-5" dirty="0">
                <a:latin typeface="Times New Roman"/>
                <a:cs typeface="Times New Roman"/>
              </a:rPr>
              <a:t>историю </a:t>
            </a:r>
            <a:r>
              <a:rPr sz="2000" dirty="0">
                <a:latin typeface="Times New Roman"/>
                <a:cs typeface="Times New Roman"/>
              </a:rPr>
              <a:t>про </a:t>
            </a:r>
            <a:r>
              <a:rPr sz="2000" spc="-20" dirty="0">
                <a:latin typeface="Times New Roman"/>
                <a:cs typeface="Times New Roman"/>
              </a:rPr>
              <a:t>заколдованную  </a:t>
            </a:r>
            <a:r>
              <a:rPr sz="2000" spc="-80" dirty="0">
                <a:latin typeface="Times New Roman"/>
                <a:cs typeface="Times New Roman"/>
              </a:rPr>
              <a:t>букву, </a:t>
            </a:r>
            <a:r>
              <a:rPr sz="2000" spc="-5" dirty="0">
                <a:latin typeface="Times New Roman"/>
                <a:cs typeface="Times New Roman"/>
              </a:rPr>
              <a:t>известную нам </a:t>
            </a:r>
            <a:r>
              <a:rPr sz="2000" dirty="0">
                <a:latin typeface="Times New Roman"/>
                <a:cs typeface="Times New Roman"/>
              </a:rPr>
              <a:t>из цикла </a:t>
            </a:r>
            <a:r>
              <a:rPr sz="2000" spc="-10" dirty="0">
                <a:latin typeface="Times New Roman"/>
                <a:cs typeface="Times New Roman"/>
              </a:rPr>
              <a:t>рассказов Виктора </a:t>
            </a:r>
            <a:r>
              <a:rPr sz="2000" spc="-25" dirty="0">
                <a:latin typeface="Times New Roman"/>
                <a:cs typeface="Times New Roman"/>
              </a:rPr>
              <a:t>Драгунского. </a:t>
            </a:r>
            <a:r>
              <a:rPr sz="2000" dirty="0">
                <a:latin typeface="Times New Roman"/>
                <a:cs typeface="Times New Roman"/>
              </a:rPr>
              <a:t>А </a:t>
            </a:r>
            <a:r>
              <a:rPr sz="2000" spc="-15" dirty="0">
                <a:latin typeface="Times New Roman"/>
                <a:cs typeface="Times New Roman"/>
              </a:rPr>
              <a:t>ведь </a:t>
            </a:r>
            <a:r>
              <a:rPr sz="2000" spc="5" dirty="0">
                <a:latin typeface="Times New Roman"/>
                <a:cs typeface="Times New Roman"/>
              </a:rPr>
              <a:t>эта  </a:t>
            </a:r>
            <a:r>
              <a:rPr sz="2000" spc="-5" dirty="0">
                <a:latin typeface="Times New Roman"/>
                <a:cs typeface="Times New Roman"/>
              </a:rPr>
              <a:t>история, </a:t>
            </a:r>
            <a:r>
              <a:rPr sz="2000" spc="-10" dirty="0">
                <a:latin typeface="Times New Roman"/>
                <a:cs typeface="Times New Roman"/>
              </a:rPr>
              <a:t>по-настоящему волшебная. </a:t>
            </a:r>
            <a:r>
              <a:rPr sz="2000" spc="-20" dirty="0">
                <a:latin typeface="Times New Roman"/>
                <a:cs typeface="Times New Roman"/>
              </a:rPr>
              <a:t>Потому </a:t>
            </a:r>
            <a:r>
              <a:rPr sz="2000" spc="-10" dirty="0">
                <a:latin typeface="Times New Roman"/>
                <a:cs typeface="Times New Roman"/>
              </a:rPr>
              <a:t>что, </a:t>
            </a:r>
            <a:r>
              <a:rPr sz="2000" spc="10" dirty="0">
                <a:latin typeface="Times New Roman"/>
                <a:cs typeface="Times New Roman"/>
              </a:rPr>
              <a:t>после </a:t>
            </a:r>
            <a:r>
              <a:rPr sz="2000" spc="-5" dirty="0">
                <a:latin typeface="Times New Roman"/>
                <a:cs typeface="Times New Roman"/>
              </a:rPr>
              <a:t>еѐ </a:t>
            </a:r>
            <a:r>
              <a:rPr sz="2000" spc="-10" dirty="0">
                <a:latin typeface="Times New Roman"/>
                <a:cs typeface="Times New Roman"/>
              </a:rPr>
              <a:t>прочтения, </a:t>
            </a:r>
            <a:r>
              <a:rPr sz="2000" spc="-5" dirty="0">
                <a:latin typeface="Times New Roman"/>
                <a:cs typeface="Times New Roman"/>
              </a:rPr>
              <a:t>ребенок  </a:t>
            </a:r>
            <a:r>
              <a:rPr sz="2000" spc="-15" dirty="0">
                <a:latin typeface="Times New Roman"/>
                <a:cs typeface="Times New Roman"/>
              </a:rPr>
              <a:t>начинает прислушиваться </a:t>
            </a:r>
            <a:r>
              <a:rPr sz="2000" dirty="0">
                <a:latin typeface="Times New Roman"/>
                <a:cs typeface="Times New Roman"/>
              </a:rPr>
              <a:t>к </a:t>
            </a:r>
            <a:r>
              <a:rPr sz="2000" spc="-10" dirty="0">
                <a:latin typeface="Times New Roman"/>
                <a:cs typeface="Times New Roman"/>
              </a:rPr>
              <a:t>своей </a:t>
            </a:r>
            <a:r>
              <a:rPr sz="2000" spc="-15" dirty="0">
                <a:latin typeface="Times New Roman"/>
                <a:cs typeface="Times New Roman"/>
              </a:rPr>
              <a:t>речи, контролировать, </a:t>
            </a:r>
            <a:r>
              <a:rPr sz="2000" spc="-10" dirty="0">
                <a:latin typeface="Times New Roman"/>
                <a:cs typeface="Times New Roman"/>
              </a:rPr>
              <a:t>обращать </a:t>
            </a:r>
            <a:r>
              <a:rPr sz="2000" spc="-5" dirty="0">
                <a:latin typeface="Times New Roman"/>
                <a:cs typeface="Times New Roman"/>
              </a:rPr>
              <a:t>внимание 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25" dirty="0">
                <a:latin typeface="Times New Roman"/>
                <a:cs typeface="Times New Roman"/>
              </a:rPr>
              <a:t>речь </a:t>
            </a:r>
            <a:r>
              <a:rPr sz="2000" spc="-15" dirty="0">
                <a:latin typeface="Times New Roman"/>
                <a:cs typeface="Times New Roman"/>
              </a:rPr>
              <a:t>других людей. </a:t>
            </a:r>
            <a:r>
              <a:rPr sz="2000" spc="-5" dirty="0">
                <a:latin typeface="Times New Roman"/>
                <a:cs typeface="Times New Roman"/>
              </a:rPr>
              <a:t>Непременно прочитайте </a:t>
            </a:r>
            <a:r>
              <a:rPr sz="2000" spc="-15" dirty="0">
                <a:latin typeface="Times New Roman"/>
                <a:cs typeface="Times New Roman"/>
              </a:rPr>
              <a:t>этот </a:t>
            </a:r>
            <a:r>
              <a:rPr sz="2000" spc="-10" dirty="0">
                <a:latin typeface="Times New Roman"/>
                <a:cs typeface="Times New Roman"/>
              </a:rPr>
              <a:t>рассказ </a:t>
            </a:r>
            <a:r>
              <a:rPr sz="2000" spc="-10" dirty="0" err="1">
                <a:latin typeface="Times New Roman"/>
                <a:cs typeface="Times New Roman"/>
              </a:rPr>
              <a:t>своему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 err="1" smtClean="0">
                <a:latin typeface="Times New Roman"/>
                <a:cs typeface="Times New Roman"/>
              </a:rPr>
              <a:t>малышу</a:t>
            </a:r>
            <a:r>
              <a:rPr lang="ru-RU" sz="2000" spc="-5" dirty="0" smtClean="0">
                <a:latin typeface="Times New Roman"/>
                <a:cs typeface="Times New Roman"/>
              </a:rPr>
              <a:t>.</a:t>
            </a:r>
            <a:r>
              <a:rPr sz="2000" spc="-5" dirty="0" smtClean="0">
                <a:latin typeface="Times New Roman"/>
                <a:cs typeface="Times New Roman"/>
              </a:rPr>
              <a:t>  </a:t>
            </a:r>
            <a:r>
              <a:rPr sz="2000" dirty="0" smtClean="0">
                <a:latin typeface="Times New Roman"/>
                <a:cs typeface="Times New Roman"/>
              </a:rPr>
              <a:t>А </a:t>
            </a:r>
            <a:r>
              <a:rPr sz="2000" spc="10" dirty="0">
                <a:latin typeface="Times New Roman"/>
                <a:cs typeface="Times New Roman"/>
              </a:rPr>
              <a:t>после </a:t>
            </a:r>
            <a:r>
              <a:rPr sz="2000" spc="-10" dirty="0">
                <a:latin typeface="Times New Roman"/>
                <a:cs typeface="Times New Roman"/>
              </a:rPr>
              <a:t>предложите ему </a:t>
            </a:r>
            <a:r>
              <a:rPr sz="2000" spc="-5" dirty="0">
                <a:latin typeface="Times New Roman"/>
                <a:cs typeface="Times New Roman"/>
              </a:rPr>
              <a:t>выполнить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ряд</a:t>
            </a:r>
          </a:p>
          <a:p>
            <a:pPr marL="100965" marR="95250" algn="ctr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Times New Roman"/>
                <a:cs typeface="Times New Roman"/>
              </a:rPr>
              <a:t>упражнений </a:t>
            </a:r>
            <a:r>
              <a:rPr sz="2000" dirty="0">
                <a:latin typeface="Times New Roman"/>
                <a:cs typeface="Times New Roman"/>
              </a:rPr>
              <a:t>для </a:t>
            </a:r>
            <a:r>
              <a:rPr sz="2000" spc="-10" dirty="0">
                <a:latin typeface="Times New Roman"/>
                <a:cs typeface="Times New Roman"/>
              </a:rPr>
              <a:t>язычка, </a:t>
            </a:r>
            <a:r>
              <a:rPr sz="2000" spc="-20" dirty="0">
                <a:latin typeface="Times New Roman"/>
                <a:cs typeface="Times New Roman"/>
              </a:rPr>
              <a:t>который </a:t>
            </a:r>
            <a:r>
              <a:rPr sz="2000" spc="-10" dirty="0">
                <a:latin typeface="Times New Roman"/>
                <a:cs typeface="Times New Roman"/>
              </a:rPr>
              <a:t>пока </a:t>
            </a:r>
            <a:r>
              <a:rPr sz="2000" spc="-5" dirty="0">
                <a:latin typeface="Times New Roman"/>
                <a:cs typeface="Times New Roman"/>
              </a:rPr>
              <a:t>ещѐ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25" dirty="0">
                <a:latin typeface="Times New Roman"/>
                <a:cs typeface="Times New Roman"/>
              </a:rPr>
              <a:t>умеет </a:t>
            </a:r>
            <a:r>
              <a:rPr sz="2000" spc="5" dirty="0">
                <a:latin typeface="Times New Roman"/>
                <a:cs typeface="Times New Roman"/>
              </a:rPr>
              <a:t>произносить </a:t>
            </a:r>
            <a:r>
              <a:rPr sz="2000" dirty="0">
                <a:latin typeface="Times New Roman"/>
                <a:cs typeface="Times New Roman"/>
              </a:rPr>
              <a:t>правильно  </a:t>
            </a:r>
            <a:r>
              <a:rPr sz="2000" spc="-30" dirty="0">
                <a:latin typeface="Times New Roman"/>
                <a:cs typeface="Times New Roman"/>
              </a:rPr>
              <a:t>звук </a:t>
            </a:r>
            <a:r>
              <a:rPr sz="2000" spc="5" dirty="0">
                <a:latin typeface="Times New Roman"/>
                <a:cs typeface="Times New Roman"/>
              </a:rPr>
              <a:t>[Ш], </a:t>
            </a:r>
            <a:r>
              <a:rPr sz="2000" dirty="0">
                <a:latin typeface="Times New Roman"/>
                <a:cs typeface="Times New Roman"/>
              </a:rPr>
              <a:t>но </a:t>
            </a:r>
            <a:r>
              <a:rPr sz="2000" spc="-15" dirty="0">
                <a:latin typeface="Times New Roman"/>
                <a:cs typeface="Times New Roman"/>
              </a:rPr>
              <a:t>обязательно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научится.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462402"/>
            <a:ext cx="2871101" cy="3147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77519" y="3009900"/>
            <a:ext cx="1513840" cy="807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4640" y="3436620"/>
            <a:ext cx="1882139" cy="807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27367" y="3103498"/>
            <a:ext cx="141795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288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Печем  </a:t>
            </a:r>
            <a:r>
              <a:rPr sz="2800" b="1" spc="-60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2800" b="1" spc="5" dirty="0">
                <a:solidFill>
                  <a:srgbClr val="950000"/>
                </a:solidFill>
                <a:latin typeface="Times New Roman"/>
                <a:cs typeface="Times New Roman"/>
              </a:rPr>
              <a:t>л</a:t>
            </a:r>
            <a:r>
              <a:rPr sz="28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и</a:t>
            </a:r>
            <a:r>
              <a:rPr sz="2800" b="1" spc="10" dirty="0">
                <a:solidFill>
                  <a:srgbClr val="950000"/>
                </a:solidFill>
                <a:latin typeface="Times New Roman"/>
                <a:cs typeface="Times New Roman"/>
              </a:rPr>
              <a:t>н</a:t>
            </a:r>
            <a:r>
              <a:rPr sz="2800" b="1" dirty="0">
                <a:solidFill>
                  <a:srgbClr val="950000"/>
                </a:solidFill>
                <a:latin typeface="Times New Roman"/>
                <a:cs typeface="Times New Roman"/>
              </a:rPr>
              <a:t>чик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59892" y="2497035"/>
            <a:ext cx="2484107" cy="33166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218680" y="3210560"/>
            <a:ext cx="1498600" cy="807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56436" y="3949508"/>
            <a:ext cx="2092960" cy="29084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247139" y="4752340"/>
            <a:ext cx="1998980" cy="807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480185" y="4846954"/>
            <a:ext cx="15392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0" dirty="0">
                <a:solidFill>
                  <a:srgbClr val="FFFF00"/>
                </a:solidFill>
                <a:latin typeface="Times New Roman"/>
                <a:cs typeface="Times New Roman"/>
              </a:rPr>
              <a:t>Т</a:t>
            </a:r>
            <a:r>
              <a:rPr sz="2800" b="1" spc="-35" dirty="0">
                <a:solidFill>
                  <a:srgbClr val="FFFF00"/>
                </a:solidFill>
                <a:latin typeface="Times New Roman"/>
                <a:cs typeface="Times New Roman"/>
              </a:rPr>
              <a:t>р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у</a:t>
            </a:r>
            <a:r>
              <a:rPr sz="2800" b="1" spc="-40" dirty="0">
                <a:solidFill>
                  <a:srgbClr val="FFFF00"/>
                </a:solidFill>
                <a:latin typeface="Times New Roman"/>
                <a:cs typeface="Times New Roman"/>
              </a:rPr>
              <a:t>б</a:t>
            </a:r>
            <a:r>
              <a:rPr sz="2800" b="1" spc="-80" dirty="0">
                <a:solidFill>
                  <a:srgbClr val="FFFF00"/>
                </a:solidFill>
                <a:latin typeface="Times New Roman"/>
                <a:cs typeface="Times New Roman"/>
              </a:rPr>
              <a:t>о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ч</a:t>
            </a:r>
            <a:r>
              <a:rPr sz="2800" b="1" spc="-30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15189" y="3778465"/>
            <a:ext cx="2881236" cy="30795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324600" y="4737100"/>
            <a:ext cx="2143759" cy="8077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6557644" y="4830191"/>
            <a:ext cx="16821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45" dirty="0">
                <a:solidFill>
                  <a:srgbClr val="CC0066"/>
                </a:solidFill>
                <a:latin typeface="Times New Roman"/>
                <a:cs typeface="Times New Roman"/>
              </a:rPr>
              <a:t>Г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а</a:t>
            </a:r>
            <a:r>
              <a:rPr sz="2800" b="1" spc="-40" dirty="0">
                <a:solidFill>
                  <a:srgbClr val="CC0066"/>
                </a:solidFill>
                <a:latin typeface="Times New Roman"/>
                <a:cs typeface="Times New Roman"/>
              </a:rPr>
              <a:t>р</a:t>
            </a:r>
            <a:r>
              <a:rPr sz="2800" b="1" spc="-50" dirty="0">
                <a:solidFill>
                  <a:srgbClr val="CC0066"/>
                </a:solidFill>
                <a:latin typeface="Times New Roman"/>
                <a:cs typeface="Times New Roman"/>
              </a:rPr>
              <a:t>м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о</a:t>
            </a:r>
            <a:r>
              <a:rPr sz="2800" b="1" spc="-25" dirty="0">
                <a:solidFill>
                  <a:srgbClr val="CC0066"/>
                </a:solidFill>
                <a:latin typeface="Times New Roman"/>
                <a:cs typeface="Times New Roman"/>
              </a:rPr>
              <a:t>ш</a:t>
            </a:r>
            <a:r>
              <a:rPr sz="2800" b="1" spc="-35" dirty="0">
                <a:solidFill>
                  <a:srgbClr val="CC0066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13407" y="2824098"/>
            <a:ext cx="2695359" cy="26062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2489200" y="3368040"/>
            <a:ext cx="1953260" cy="8077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2720720" y="3460115"/>
            <a:ext cx="14916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Ча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ш</a:t>
            </a:r>
            <a:r>
              <a:rPr sz="2800" b="1" spc="-65" dirty="0">
                <a:solidFill>
                  <a:srgbClr val="FFFF00"/>
                </a:solidFill>
                <a:latin typeface="Times New Roman"/>
                <a:cs typeface="Times New Roman"/>
              </a:rPr>
              <a:t>е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ч</a:t>
            </a:r>
            <a:r>
              <a:rPr sz="2800" b="1" spc="-35" dirty="0">
                <a:solidFill>
                  <a:srgbClr val="FFFF00"/>
                </a:solidFill>
                <a:latin typeface="Times New Roman"/>
                <a:cs typeface="Times New Roman"/>
              </a:rPr>
              <a:t>к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21301" y="2945474"/>
            <a:ext cx="2259203" cy="39125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01920" y="3218179"/>
            <a:ext cx="1793239" cy="8077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214620" y="3644900"/>
            <a:ext cx="1765300" cy="8077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5435346" y="3311270"/>
            <a:ext cx="305562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5080" indent="-12700">
              <a:lnSpc>
                <a:spcPct val="100000"/>
              </a:lnSpc>
              <a:spcBef>
                <a:spcPts val="100"/>
              </a:spcBef>
              <a:tabLst>
                <a:tab pos="2030730" algn="l"/>
              </a:tabLst>
            </a:pPr>
            <a:r>
              <a:rPr sz="2800" b="1" dirty="0">
                <a:solidFill>
                  <a:srgbClr val="0004DA"/>
                </a:solidFill>
                <a:latin typeface="Times New Roman"/>
                <a:cs typeface="Times New Roman"/>
              </a:rPr>
              <a:t>В</a:t>
            </a:r>
            <a:r>
              <a:rPr sz="2800" b="1" spc="-40" dirty="0">
                <a:solidFill>
                  <a:srgbClr val="0004DA"/>
                </a:solidFill>
                <a:latin typeface="Times New Roman"/>
                <a:cs typeface="Times New Roman"/>
              </a:rPr>
              <a:t>к</a:t>
            </a:r>
            <a:r>
              <a:rPr sz="2800" b="1" spc="-60" dirty="0">
                <a:solidFill>
                  <a:srgbClr val="0004DA"/>
                </a:solidFill>
                <a:latin typeface="Times New Roman"/>
                <a:cs typeface="Times New Roman"/>
              </a:rPr>
              <a:t>у</a:t>
            </a:r>
            <a:r>
              <a:rPr sz="2800" b="1" dirty="0">
                <a:solidFill>
                  <a:srgbClr val="0004DA"/>
                </a:solidFill>
                <a:latin typeface="Times New Roman"/>
                <a:cs typeface="Times New Roman"/>
              </a:rPr>
              <a:t>сное	</a:t>
            </a:r>
            <a:r>
              <a:rPr sz="2800" b="1" dirty="0">
                <a:solidFill>
                  <a:srgbClr val="CC3300"/>
                </a:solidFill>
                <a:latin typeface="Times New Roman"/>
                <a:cs typeface="Times New Roman"/>
              </a:rPr>
              <a:t>Фо</a:t>
            </a:r>
            <a:r>
              <a:rPr sz="2800" b="1" spc="-40" dirty="0">
                <a:solidFill>
                  <a:srgbClr val="CC3300"/>
                </a:solidFill>
                <a:latin typeface="Times New Roman"/>
                <a:cs typeface="Times New Roman"/>
              </a:rPr>
              <a:t>к</a:t>
            </a:r>
            <a:r>
              <a:rPr sz="2800" b="1" spc="-60" dirty="0">
                <a:solidFill>
                  <a:srgbClr val="CC3300"/>
                </a:solidFill>
                <a:latin typeface="Times New Roman"/>
                <a:cs typeface="Times New Roman"/>
              </a:rPr>
              <a:t>у</a:t>
            </a:r>
            <a:r>
              <a:rPr sz="2800" b="1" dirty="0">
                <a:solidFill>
                  <a:srgbClr val="CC3300"/>
                </a:solidFill>
                <a:latin typeface="Times New Roman"/>
                <a:cs typeface="Times New Roman"/>
              </a:rPr>
              <a:t>с  </a:t>
            </a:r>
            <a:r>
              <a:rPr sz="2800" b="1" spc="-5" dirty="0">
                <a:solidFill>
                  <a:srgbClr val="0004DA"/>
                </a:solidFill>
                <a:latin typeface="Times New Roman"/>
                <a:cs typeface="Times New Roman"/>
              </a:rPr>
              <a:t>варенье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64788" y="3714508"/>
            <a:ext cx="2734513" cy="31434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911600" y="4556759"/>
            <a:ext cx="1651000" cy="8077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4145279" y="4651375"/>
            <a:ext cx="1188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85" dirty="0">
                <a:solidFill>
                  <a:srgbClr val="CC0066"/>
                </a:solidFill>
                <a:latin typeface="Times New Roman"/>
                <a:cs typeface="Times New Roman"/>
              </a:rPr>
              <a:t>Г</a:t>
            </a:r>
            <a:r>
              <a:rPr sz="2800" b="1" spc="-5" dirty="0">
                <a:solidFill>
                  <a:srgbClr val="CC0066"/>
                </a:solidFill>
                <a:latin typeface="Times New Roman"/>
                <a:cs typeface="Times New Roman"/>
              </a:rPr>
              <a:t>р</a:t>
            </a:r>
            <a:r>
              <a:rPr sz="2800" b="1" spc="5" dirty="0">
                <a:solidFill>
                  <a:srgbClr val="CC0066"/>
                </a:solidFill>
                <a:latin typeface="Times New Roman"/>
                <a:cs typeface="Times New Roman"/>
              </a:rPr>
              <a:t>и</a:t>
            </a:r>
            <a:r>
              <a:rPr sz="2800" b="1" spc="-40" dirty="0">
                <a:solidFill>
                  <a:srgbClr val="CC0066"/>
                </a:solidFill>
                <a:latin typeface="Times New Roman"/>
                <a:cs typeface="Times New Roman"/>
              </a:rPr>
              <a:t>б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ок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5580" y="132079"/>
            <a:ext cx="4282440" cy="695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26379" y="132079"/>
            <a:ext cx="2349500" cy="69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55282" y="211391"/>
            <a:ext cx="842835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Язычок делает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зарядку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sz="2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звуков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[С],</a:t>
            </a:r>
            <a:r>
              <a:rPr sz="2400" b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[З]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ts val="2370"/>
              </a:lnSpc>
              <a:spcBef>
                <a:spcPts val="20"/>
              </a:spcBef>
            </a:pPr>
            <a:r>
              <a:rPr sz="2000" spc="-15" dirty="0">
                <a:latin typeface="Times New Roman"/>
                <a:cs typeface="Times New Roman"/>
              </a:rPr>
              <a:t>Выработке </a:t>
            </a:r>
            <a:r>
              <a:rPr sz="2000" dirty="0">
                <a:latin typeface="Times New Roman"/>
                <a:cs typeface="Times New Roman"/>
              </a:rPr>
              <a:t>правильной </a:t>
            </a:r>
            <a:r>
              <a:rPr sz="2000" spc="-15" dirty="0">
                <a:latin typeface="Times New Roman"/>
                <a:cs typeface="Times New Roman"/>
              </a:rPr>
              <a:t>артикуляции </a:t>
            </a:r>
            <a:r>
              <a:rPr sz="2000" spc="-40" dirty="0">
                <a:latin typeface="Times New Roman"/>
                <a:cs typeface="Times New Roman"/>
              </a:rPr>
              <a:t>звуков </a:t>
            </a:r>
            <a:r>
              <a:rPr sz="2000" spc="5" dirty="0">
                <a:latin typeface="Times New Roman"/>
                <a:cs typeface="Times New Roman"/>
              </a:rPr>
              <a:t>[С], </a:t>
            </a:r>
            <a:r>
              <a:rPr sz="2000" dirty="0">
                <a:latin typeface="Times New Roman"/>
                <a:cs typeface="Times New Roman"/>
              </a:rPr>
              <a:t>[З] </a:t>
            </a:r>
            <a:r>
              <a:rPr sz="2000" spc="-10" dirty="0">
                <a:latin typeface="Times New Roman"/>
                <a:cs typeface="Times New Roman"/>
              </a:rPr>
              <a:t>способствуют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следующие</a:t>
            </a:r>
            <a:endParaRPr sz="2000" dirty="0">
              <a:latin typeface="Times New Roman"/>
              <a:cs typeface="Times New Roman"/>
            </a:endParaRPr>
          </a:p>
          <a:p>
            <a:pPr marL="3175" algn="ctr">
              <a:lnSpc>
                <a:spcPts val="2370"/>
              </a:lnSpc>
            </a:pPr>
            <a:r>
              <a:rPr sz="2000" spc="-5" dirty="0">
                <a:latin typeface="Times New Roman"/>
                <a:cs typeface="Times New Roman"/>
              </a:rPr>
              <a:t>упражнения.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8513" y="1023619"/>
            <a:ext cx="3069501" cy="4732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51560" y="2095500"/>
            <a:ext cx="2006600" cy="807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71880" y="2529839"/>
            <a:ext cx="1968500" cy="69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270635" y="2188273"/>
            <a:ext cx="1572260" cy="81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334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Заборчик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</a:pP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(</a:t>
            </a:r>
            <a:r>
              <a:rPr sz="2400" b="1" spc="-40" dirty="0">
                <a:solidFill>
                  <a:srgbClr val="950000"/>
                </a:solidFill>
                <a:latin typeface="Times New Roman"/>
                <a:cs typeface="Times New Roman"/>
              </a:rPr>
              <a:t>у</a:t>
            </a:r>
            <a:r>
              <a:rPr sz="24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лы</a:t>
            </a:r>
            <a:r>
              <a:rPr sz="2400" b="1" spc="-45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2400" b="1" spc="-60" dirty="0">
                <a:solidFill>
                  <a:srgbClr val="950000"/>
                </a:solidFill>
                <a:latin typeface="Times New Roman"/>
                <a:cs typeface="Times New Roman"/>
              </a:rPr>
              <a:t>о</a:t>
            </a: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ч</a:t>
            </a:r>
            <a:r>
              <a:rPr sz="2400" b="1" spc="-40" dirty="0">
                <a:solidFill>
                  <a:srgbClr val="950000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950000"/>
                </a:solidFill>
                <a:latin typeface="Times New Roman"/>
                <a:cs typeface="Times New Roman"/>
              </a:rPr>
              <a:t>а)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39600" y="1157541"/>
            <a:ext cx="3583241" cy="3424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74459" y="1963420"/>
            <a:ext cx="1513839" cy="8077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289040" y="2390139"/>
            <a:ext cx="1882139" cy="807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522084" y="2055240"/>
            <a:ext cx="141859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542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Печем  </a:t>
            </a:r>
            <a:r>
              <a:rPr sz="2800" b="1" spc="-65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28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л</a:t>
            </a:r>
            <a:r>
              <a:rPr sz="2800" b="1" spc="10" dirty="0">
                <a:solidFill>
                  <a:srgbClr val="950000"/>
                </a:solidFill>
                <a:latin typeface="Times New Roman"/>
                <a:cs typeface="Times New Roman"/>
              </a:rPr>
              <a:t>и</a:t>
            </a:r>
            <a:r>
              <a:rPr sz="28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нч</a:t>
            </a:r>
            <a:r>
              <a:rPr sz="2800" b="1" spc="5" dirty="0">
                <a:solidFill>
                  <a:srgbClr val="950000"/>
                </a:solidFill>
                <a:latin typeface="Times New Roman"/>
                <a:cs typeface="Times New Roman"/>
              </a:rPr>
              <a:t>и</a:t>
            </a:r>
            <a:r>
              <a:rPr sz="2800" b="1" dirty="0">
                <a:solidFill>
                  <a:srgbClr val="950000"/>
                </a:solidFill>
                <a:latin typeface="Times New Roman"/>
                <a:cs typeface="Times New Roman"/>
              </a:rPr>
              <a:t>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59098" y="2874949"/>
            <a:ext cx="4119752" cy="3983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930073" y="1127091"/>
            <a:ext cx="3278771" cy="45777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978400" y="4203700"/>
            <a:ext cx="1805940" cy="8077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5210428" y="4297679"/>
            <a:ext cx="1344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5" dirty="0">
                <a:solidFill>
                  <a:srgbClr val="3333CC"/>
                </a:solidFill>
                <a:latin typeface="Times New Roman"/>
                <a:cs typeface="Times New Roman"/>
              </a:rPr>
              <a:t>Горочка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94379" y="2113279"/>
            <a:ext cx="1816100" cy="8077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3527171" y="2205609"/>
            <a:ext cx="13538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45" dirty="0">
                <a:solidFill>
                  <a:srgbClr val="FFCCFF"/>
                </a:solidFill>
                <a:latin typeface="Times New Roman"/>
                <a:cs typeface="Times New Roman"/>
              </a:rPr>
              <a:t>Х</a:t>
            </a:r>
            <a:r>
              <a:rPr sz="2800" b="1" dirty="0">
                <a:solidFill>
                  <a:srgbClr val="FFCCFF"/>
                </a:solidFill>
                <a:latin typeface="Times New Roman"/>
                <a:cs typeface="Times New Roman"/>
              </a:rPr>
              <a:t>о</a:t>
            </a:r>
            <a:r>
              <a:rPr sz="2800" b="1" spc="-40" dirty="0">
                <a:solidFill>
                  <a:srgbClr val="FFCCFF"/>
                </a:solidFill>
                <a:latin typeface="Times New Roman"/>
                <a:cs typeface="Times New Roman"/>
              </a:rPr>
              <a:t>бо</a:t>
            </a:r>
            <a:r>
              <a:rPr sz="2800" b="1" spc="-35" dirty="0">
                <a:solidFill>
                  <a:srgbClr val="FFCCFF"/>
                </a:solidFill>
                <a:latin typeface="Times New Roman"/>
                <a:cs typeface="Times New Roman"/>
              </a:rPr>
              <a:t>т</a:t>
            </a:r>
            <a:r>
              <a:rPr sz="2800" b="1" dirty="0">
                <a:solidFill>
                  <a:srgbClr val="FFCCFF"/>
                </a:solidFill>
                <a:latin typeface="Times New Roman"/>
                <a:cs typeface="Times New Roman"/>
              </a:rPr>
              <a:t>ок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22829" y="3490556"/>
            <a:ext cx="2249170" cy="31311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2390139" y="4358640"/>
            <a:ext cx="1998980" cy="8077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2623566" y="4451604"/>
            <a:ext cx="1537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Трубочка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304800"/>
            <a:ext cx="2965450" cy="123110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08" y="16764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061" y="96847"/>
            <a:ext cx="3384423" cy="6677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21640" y="886460"/>
            <a:ext cx="2583180" cy="1137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49300" y="1018857"/>
            <a:ext cx="19284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CFF66"/>
                </a:solidFill>
              </a:rPr>
              <a:t>О</a:t>
            </a:r>
            <a:r>
              <a:rPr spc="-60" dirty="0">
                <a:solidFill>
                  <a:srgbClr val="CCFF66"/>
                </a:solidFill>
              </a:rPr>
              <a:t>к</a:t>
            </a:r>
            <a:r>
              <a:rPr dirty="0">
                <a:solidFill>
                  <a:srgbClr val="CCFF66"/>
                </a:solidFill>
              </a:rPr>
              <a:t>ош</a:t>
            </a:r>
            <a:r>
              <a:rPr spc="-65" dirty="0">
                <a:solidFill>
                  <a:srgbClr val="CCFF66"/>
                </a:solidFill>
              </a:rPr>
              <a:t>к</a:t>
            </a:r>
            <a:r>
              <a:rPr dirty="0">
                <a:solidFill>
                  <a:srgbClr val="CCFF66"/>
                </a:solidFill>
              </a:rPr>
              <a:t>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4397" y="3683686"/>
            <a:ext cx="3209925" cy="154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Times New Roman"/>
                <a:cs typeface="Times New Roman"/>
              </a:rPr>
              <a:t>Широко </a:t>
            </a:r>
            <a:r>
              <a:rPr sz="2000" spc="-10" dirty="0">
                <a:latin typeface="Times New Roman"/>
                <a:cs typeface="Times New Roman"/>
              </a:rPr>
              <a:t>открываем рот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–</a:t>
            </a:r>
          </a:p>
          <a:p>
            <a:pPr marL="12700" marR="5080" indent="-3175" algn="ctr">
              <a:lnSpc>
                <a:spcPct val="99200"/>
              </a:lnSpc>
              <a:spcBef>
                <a:spcPts val="20"/>
              </a:spcBef>
              <a:tabLst>
                <a:tab pos="1042669" algn="l"/>
              </a:tabLst>
            </a:pPr>
            <a:r>
              <a:rPr sz="2000" spc="-25" dirty="0">
                <a:latin typeface="Times New Roman"/>
                <a:cs typeface="Times New Roman"/>
              </a:rPr>
              <a:t>«жарко»	(удерживаем </a:t>
            </a:r>
            <a:r>
              <a:rPr sz="2000" spc="-20" dirty="0">
                <a:latin typeface="Times New Roman"/>
                <a:cs typeface="Times New Roman"/>
              </a:rPr>
              <a:t>под  счет </a:t>
            </a:r>
            <a:r>
              <a:rPr sz="2000" spc="-10" dirty="0">
                <a:latin typeface="Times New Roman"/>
                <a:cs typeface="Times New Roman"/>
              </a:rPr>
              <a:t>от </a:t>
            </a:r>
            <a:r>
              <a:rPr sz="2000" dirty="0">
                <a:latin typeface="Times New Roman"/>
                <a:cs typeface="Times New Roman"/>
              </a:rPr>
              <a:t>1 до 5), </a:t>
            </a:r>
            <a:r>
              <a:rPr sz="2000" spc="-10" dirty="0">
                <a:latin typeface="Times New Roman"/>
                <a:cs typeface="Times New Roman"/>
              </a:rPr>
              <a:t>закрываем  рот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-25" dirty="0">
                <a:latin typeface="Times New Roman"/>
                <a:cs typeface="Times New Roman"/>
              </a:rPr>
              <a:t>«холодно» (удерживаем  </a:t>
            </a:r>
            <a:r>
              <a:rPr sz="2000" spc="-20" dirty="0">
                <a:latin typeface="Times New Roman"/>
                <a:cs typeface="Times New Roman"/>
              </a:rPr>
              <a:t>под счет </a:t>
            </a:r>
            <a:r>
              <a:rPr sz="2000" spc="-10" dirty="0">
                <a:latin typeface="Times New Roman"/>
                <a:cs typeface="Times New Roman"/>
              </a:rPr>
              <a:t>от </a:t>
            </a:r>
            <a:r>
              <a:rPr sz="2000" dirty="0">
                <a:latin typeface="Times New Roman"/>
                <a:cs typeface="Times New Roman"/>
              </a:rPr>
              <a:t>1 до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5).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940809" y="795337"/>
            <a:ext cx="1393825" cy="111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Рот </a:t>
            </a:r>
            <a:r>
              <a:rPr sz="1800" b="1" spc="-5" dirty="0">
                <a:latin typeface="Times New Roman"/>
                <a:cs typeface="Times New Roman"/>
              </a:rPr>
              <a:t>открою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я  </a:t>
            </a:r>
            <a:r>
              <a:rPr sz="1800" b="1" spc="-15" dirty="0">
                <a:latin typeface="Times New Roman"/>
                <a:cs typeface="Times New Roman"/>
              </a:rPr>
              <a:t>немножко,  </a:t>
            </a:r>
            <a:r>
              <a:rPr sz="1800" b="1" spc="-25" dirty="0">
                <a:latin typeface="Times New Roman"/>
                <a:cs typeface="Times New Roman"/>
              </a:rPr>
              <a:t>Губы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сделаю</a:t>
            </a:r>
            <a:endParaRPr sz="1800" dirty="0">
              <a:latin typeface="Times New Roman"/>
              <a:cs typeface="Times New Roman"/>
            </a:endParaRPr>
          </a:p>
          <a:p>
            <a:pPr marL="635" algn="ctr">
              <a:lnSpc>
                <a:spcPts val="2125"/>
              </a:lnSpc>
            </a:pPr>
            <a:r>
              <a:rPr sz="1800" b="1" spc="-10" dirty="0">
                <a:latin typeface="Times New Roman"/>
                <a:cs typeface="Times New Roman"/>
              </a:rPr>
              <a:t>«окошком».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66204" y="306831"/>
            <a:ext cx="2267330" cy="22188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7047" y="3124199"/>
            <a:ext cx="4207428" cy="31555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198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084189" y="2747285"/>
            <a:ext cx="2983991" cy="4009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210300" y="3540759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312027" y="3869677"/>
            <a:ext cx="2611120" cy="261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7504" y="571906"/>
            <a:ext cx="3103753" cy="5701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699004" y="3518001"/>
            <a:ext cx="6130290" cy="253873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639185">
              <a:lnSpc>
                <a:spcPct val="100000"/>
              </a:lnSpc>
              <a:spcBef>
                <a:spcPts val="635"/>
              </a:spcBef>
            </a:pPr>
            <a:r>
              <a:rPr sz="1400" b="1" spc="-10" dirty="0">
                <a:solidFill>
                  <a:srgbClr val="9500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95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9500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  <a:p>
            <a:pPr marL="12065" marR="3089275" algn="ctr">
              <a:lnSpc>
                <a:spcPct val="100000"/>
              </a:lnSpc>
              <a:spcBef>
                <a:spcPts val="765"/>
              </a:spcBef>
              <a:tabLst>
                <a:tab pos="1635760" algn="l"/>
              </a:tabLst>
            </a:pPr>
            <a:r>
              <a:rPr sz="2000" spc="-10" dirty="0">
                <a:latin typeface="Times New Roman"/>
                <a:cs typeface="Times New Roman"/>
              </a:rPr>
              <a:t>Растягиваем </a:t>
            </a:r>
            <a:r>
              <a:rPr sz="2000" spc="-25" dirty="0">
                <a:latin typeface="Times New Roman"/>
                <a:cs typeface="Times New Roman"/>
              </a:rPr>
              <a:t>губы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30" dirty="0">
                <a:latin typeface="Times New Roman"/>
                <a:cs typeface="Times New Roman"/>
              </a:rPr>
              <a:t>улыбке,  </a:t>
            </a:r>
            <a:r>
              <a:rPr sz="2000" dirty="0">
                <a:latin typeface="Times New Roman"/>
                <a:cs typeface="Times New Roman"/>
              </a:rPr>
              <a:t>обнажив </a:t>
            </a:r>
            <a:r>
              <a:rPr sz="2000" spc="-5" dirty="0">
                <a:latin typeface="Times New Roman"/>
                <a:cs typeface="Times New Roman"/>
              </a:rPr>
              <a:t>верхние </a:t>
            </a:r>
            <a:r>
              <a:rPr sz="2000" dirty="0">
                <a:latin typeface="Times New Roman"/>
                <a:cs typeface="Times New Roman"/>
              </a:rPr>
              <a:t>и нижние  </a:t>
            </a:r>
            <a:r>
              <a:rPr sz="2000" spc="-25" dirty="0">
                <a:latin typeface="Times New Roman"/>
                <a:cs typeface="Times New Roman"/>
              </a:rPr>
              <a:t>зубы, </a:t>
            </a:r>
            <a:r>
              <a:rPr sz="2000" spc="-20" dirty="0">
                <a:latin typeface="Times New Roman"/>
                <a:cs typeface="Times New Roman"/>
              </a:rPr>
              <a:t>которые </a:t>
            </a:r>
            <a:r>
              <a:rPr sz="2000" spc="-15" dirty="0">
                <a:latin typeface="Times New Roman"/>
                <a:cs typeface="Times New Roman"/>
              </a:rPr>
              <a:t>стоят </a:t>
            </a:r>
            <a:r>
              <a:rPr sz="2000" spc="-20" dirty="0">
                <a:latin typeface="Times New Roman"/>
                <a:cs typeface="Times New Roman"/>
              </a:rPr>
              <a:t>друг </a:t>
            </a:r>
            <a:r>
              <a:rPr sz="2000" dirty="0">
                <a:latin typeface="Times New Roman"/>
                <a:cs typeface="Times New Roman"/>
              </a:rPr>
              <a:t>на  </a:t>
            </a:r>
            <a:r>
              <a:rPr sz="2000" spc="-20" dirty="0">
                <a:latin typeface="Times New Roman"/>
                <a:cs typeface="Times New Roman"/>
              </a:rPr>
              <a:t>друге, </a:t>
            </a:r>
            <a:r>
              <a:rPr sz="2000" spc="-15" dirty="0">
                <a:latin typeface="Times New Roman"/>
                <a:cs typeface="Times New Roman"/>
              </a:rPr>
              <a:t>как </a:t>
            </a:r>
            <a:r>
              <a:rPr sz="2000" spc="-10" dirty="0">
                <a:latin typeface="Times New Roman"/>
                <a:cs typeface="Times New Roman"/>
              </a:rPr>
              <a:t>заборчик. </a:t>
            </a:r>
            <a:r>
              <a:rPr sz="2000" spc="-5" dirty="0">
                <a:latin typeface="Times New Roman"/>
                <a:cs typeface="Times New Roman"/>
              </a:rPr>
              <a:t>Про  </a:t>
            </a:r>
            <a:r>
              <a:rPr sz="2000" spc="-15" dirty="0">
                <a:latin typeface="Times New Roman"/>
                <a:cs typeface="Times New Roman"/>
              </a:rPr>
              <a:t>себя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говорим:	«И-и-и».</a:t>
            </a:r>
            <a:endParaRPr sz="2000" dirty="0">
              <a:latin typeface="Times New Roman"/>
              <a:cs typeface="Times New Roman"/>
            </a:endParaRPr>
          </a:p>
          <a:p>
            <a:pPr marL="17780" marR="3093085" algn="ctr">
              <a:lnSpc>
                <a:spcPct val="100000"/>
              </a:lnSpc>
              <a:spcBef>
                <a:spcPts val="5"/>
              </a:spcBef>
            </a:pPr>
            <a:r>
              <a:rPr sz="2000" spc="-35" dirty="0">
                <a:latin typeface="Times New Roman"/>
                <a:cs typeface="Times New Roman"/>
              </a:rPr>
              <a:t>Удерживаем </a:t>
            </a:r>
            <a:r>
              <a:rPr sz="2000" dirty="0">
                <a:latin typeface="Times New Roman"/>
                <a:cs typeface="Times New Roman"/>
              </a:rPr>
              <a:t>так </a:t>
            </a:r>
            <a:r>
              <a:rPr sz="2000" spc="-20" dirty="0">
                <a:latin typeface="Times New Roman"/>
                <a:cs typeface="Times New Roman"/>
              </a:rPr>
              <a:t>под счет </a:t>
            </a:r>
            <a:r>
              <a:rPr sz="2000" spc="-10" dirty="0">
                <a:latin typeface="Times New Roman"/>
                <a:cs typeface="Times New Roman"/>
              </a:rPr>
              <a:t>от  </a:t>
            </a:r>
            <a:r>
              <a:rPr sz="2000" dirty="0">
                <a:latin typeface="Times New Roman"/>
                <a:cs typeface="Times New Roman"/>
              </a:rPr>
              <a:t>5 до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10.</a:t>
            </a:r>
          </a:p>
        </p:txBody>
      </p:sp>
      <p:sp>
        <p:nvSpPr>
          <p:cNvPr id="8" name="object 8"/>
          <p:cNvSpPr/>
          <p:nvPr/>
        </p:nvSpPr>
        <p:spPr>
          <a:xfrm>
            <a:off x="238759" y="1645920"/>
            <a:ext cx="297688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45819" y="2334260"/>
            <a:ext cx="1633220" cy="579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568642" y="1782445"/>
            <a:ext cx="2190750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950000"/>
                </a:solidFill>
                <a:latin typeface="Times New Roman"/>
                <a:cs typeface="Times New Roman"/>
              </a:rPr>
              <a:t>За</a:t>
            </a:r>
            <a:r>
              <a:rPr sz="4000" b="1" spc="-55" dirty="0">
                <a:solidFill>
                  <a:srgbClr val="950000"/>
                </a:solidFill>
                <a:latin typeface="Times New Roman"/>
                <a:cs typeface="Times New Roman"/>
              </a:rPr>
              <a:t>б</a:t>
            </a:r>
            <a:r>
              <a:rPr sz="4000" b="1" dirty="0">
                <a:solidFill>
                  <a:srgbClr val="950000"/>
                </a:solidFill>
                <a:latin typeface="Times New Roman"/>
                <a:cs typeface="Times New Roman"/>
              </a:rPr>
              <a:t>о</a:t>
            </a:r>
            <a:r>
              <a:rPr sz="4000" b="1" spc="-105" dirty="0">
                <a:solidFill>
                  <a:srgbClr val="950000"/>
                </a:solidFill>
                <a:latin typeface="Times New Roman"/>
                <a:cs typeface="Times New Roman"/>
              </a:rPr>
              <a:t>р</a:t>
            </a:r>
            <a:r>
              <a:rPr sz="4000" b="1" dirty="0">
                <a:solidFill>
                  <a:srgbClr val="950000"/>
                </a:solidFill>
                <a:latin typeface="Times New Roman"/>
                <a:cs typeface="Times New Roman"/>
              </a:rPr>
              <a:t>чик</a:t>
            </a: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000" b="1" spc="-25" dirty="0">
                <a:solidFill>
                  <a:srgbClr val="950000"/>
                </a:solidFill>
                <a:latin typeface="Times New Roman"/>
                <a:cs typeface="Times New Roman"/>
              </a:rPr>
              <a:t>(улыбочка)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988691" y="650875"/>
            <a:ext cx="2877820" cy="6273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68605" marR="5080" indent="-256540">
              <a:lnSpc>
                <a:spcPts val="2340"/>
              </a:lnSpc>
              <a:spcBef>
                <a:spcPts val="225"/>
              </a:spcBef>
            </a:pPr>
            <a:r>
              <a:rPr sz="2000" spc="-5" dirty="0">
                <a:solidFill>
                  <a:srgbClr val="000000"/>
                </a:solidFill>
              </a:rPr>
              <a:t>Зубы </a:t>
            </a:r>
            <a:r>
              <a:rPr sz="2000" spc="-15" dirty="0">
                <a:solidFill>
                  <a:srgbClr val="000000"/>
                </a:solidFill>
              </a:rPr>
              <a:t>ровно </a:t>
            </a:r>
            <a:r>
              <a:rPr sz="2000" spc="-5" dirty="0">
                <a:solidFill>
                  <a:srgbClr val="000000"/>
                </a:solidFill>
              </a:rPr>
              <a:t>мы </a:t>
            </a:r>
            <a:r>
              <a:rPr sz="2000" spc="-15" dirty="0">
                <a:solidFill>
                  <a:srgbClr val="000000"/>
                </a:solidFill>
              </a:rPr>
              <a:t>смыкаем  </a:t>
            </a:r>
            <a:r>
              <a:rPr sz="2000" dirty="0">
                <a:solidFill>
                  <a:srgbClr val="000000"/>
                </a:solidFill>
              </a:rPr>
              <a:t>И </a:t>
            </a:r>
            <a:r>
              <a:rPr sz="2000" spc="-10" dirty="0">
                <a:solidFill>
                  <a:srgbClr val="000000"/>
                </a:solidFill>
              </a:rPr>
              <a:t>заборчик</a:t>
            </a:r>
            <a:r>
              <a:rPr sz="2000" spc="-50" dirty="0">
                <a:solidFill>
                  <a:srgbClr val="000000"/>
                </a:solidFill>
              </a:rPr>
              <a:t> </a:t>
            </a:r>
            <a:r>
              <a:rPr sz="2000" spc="-10" dirty="0">
                <a:solidFill>
                  <a:srgbClr val="000000"/>
                </a:solidFill>
              </a:rPr>
              <a:t>получаем</a:t>
            </a:r>
            <a:endParaRPr sz="2000" dirty="0"/>
          </a:p>
        </p:txBody>
      </p:sp>
      <p:sp>
        <p:nvSpPr>
          <p:cNvPr id="12" name="object 12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95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13119" y="312674"/>
            <a:ext cx="2201799" cy="2252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5" y="0"/>
            <a:ext cx="913906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29251"/>
            <a:ext cx="2997454" cy="402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70600" y="3561079"/>
            <a:ext cx="2733040" cy="41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188075" y="3604895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99FF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FF99F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FF99FF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7369" y="3883380"/>
            <a:ext cx="2634488" cy="2732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9181" y="197408"/>
            <a:ext cx="3310636" cy="61136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6400" y="1386839"/>
            <a:ext cx="270002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04239" y="2077720"/>
            <a:ext cx="1572260" cy="584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736917" y="1522348"/>
            <a:ext cx="1910714" cy="950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b="1" spc="-130" dirty="0">
                <a:solidFill>
                  <a:srgbClr val="FFCCFF"/>
                </a:solidFill>
                <a:latin typeface="Times New Roman"/>
                <a:cs typeface="Times New Roman"/>
              </a:rPr>
              <a:t>Х</a:t>
            </a:r>
            <a:r>
              <a:rPr sz="4000" b="1" dirty="0">
                <a:solidFill>
                  <a:srgbClr val="FFCCFF"/>
                </a:solidFill>
                <a:latin typeface="Times New Roman"/>
                <a:cs typeface="Times New Roman"/>
              </a:rPr>
              <a:t>о</a:t>
            </a:r>
            <a:r>
              <a:rPr sz="4000" b="1" spc="-60" dirty="0">
                <a:solidFill>
                  <a:srgbClr val="FFCCFF"/>
                </a:solidFill>
                <a:latin typeface="Times New Roman"/>
                <a:cs typeface="Times New Roman"/>
              </a:rPr>
              <a:t>бо</a:t>
            </a:r>
            <a:r>
              <a:rPr sz="4000" b="1" spc="-65" dirty="0">
                <a:solidFill>
                  <a:srgbClr val="FFCCFF"/>
                </a:solidFill>
                <a:latin typeface="Times New Roman"/>
                <a:cs typeface="Times New Roman"/>
              </a:rPr>
              <a:t>т</a:t>
            </a:r>
            <a:r>
              <a:rPr sz="4000" b="1" dirty="0">
                <a:solidFill>
                  <a:srgbClr val="FFCCFF"/>
                </a:solidFill>
                <a:latin typeface="Times New Roman"/>
                <a:cs typeface="Times New Roman"/>
              </a:rPr>
              <a:t>ок</a:t>
            </a: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2000" b="1" spc="-15" dirty="0">
                <a:solidFill>
                  <a:srgbClr val="FFCCFF"/>
                </a:solidFill>
                <a:latin typeface="Times New Roman"/>
                <a:cs typeface="Times New Roman"/>
              </a:rPr>
              <a:t>(трубочка)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7985" y="3167634"/>
            <a:ext cx="2812415" cy="3074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Смыкаем </a:t>
            </a:r>
            <a:r>
              <a:rPr sz="2000" spc="-25" dirty="0">
                <a:latin typeface="Times New Roman"/>
                <a:cs typeface="Times New Roman"/>
              </a:rPr>
              <a:t>зубы,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сделав</a:t>
            </a:r>
            <a:endParaRPr sz="2000" dirty="0">
              <a:latin typeface="Times New Roman"/>
              <a:cs typeface="Times New Roman"/>
            </a:endParaRPr>
          </a:p>
          <a:p>
            <a:pPr marL="86360" marR="78740" indent="-1905" algn="ctr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«заборчик». </a:t>
            </a:r>
            <a:r>
              <a:rPr sz="2000" spc="-25" dirty="0">
                <a:latin typeface="Times New Roman"/>
                <a:cs typeface="Times New Roman"/>
              </a:rPr>
              <a:t>Округляем  губы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10" dirty="0">
                <a:latin typeface="Times New Roman"/>
                <a:cs typeface="Times New Roman"/>
              </a:rPr>
              <a:t>вытягиваем  вперед, </a:t>
            </a:r>
            <a:r>
              <a:rPr sz="2000" spc="-15" dirty="0">
                <a:latin typeface="Times New Roman"/>
                <a:cs typeface="Times New Roman"/>
              </a:rPr>
              <a:t>как </a:t>
            </a:r>
            <a:r>
              <a:rPr sz="2000" dirty="0">
                <a:latin typeface="Times New Roman"/>
                <a:cs typeface="Times New Roman"/>
              </a:rPr>
              <a:t>при  </a:t>
            </a:r>
            <a:r>
              <a:rPr sz="2000" spc="5" dirty="0">
                <a:latin typeface="Times New Roman"/>
                <a:cs typeface="Times New Roman"/>
              </a:rPr>
              <a:t>произнесении </a:t>
            </a:r>
            <a:r>
              <a:rPr sz="2000" spc="-35" dirty="0">
                <a:latin typeface="Times New Roman"/>
                <a:cs typeface="Times New Roman"/>
              </a:rPr>
              <a:t>звука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[О].</a:t>
            </a: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2000" spc="-35" dirty="0">
                <a:latin typeface="Times New Roman"/>
                <a:cs typeface="Times New Roman"/>
              </a:rPr>
              <a:t>Удерживаем </a:t>
            </a:r>
            <a:r>
              <a:rPr sz="2000" spc="-20" dirty="0">
                <a:latin typeface="Times New Roman"/>
                <a:cs typeface="Times New Roman"/>
              </a:rPr>
              <a:t>под счет </a:t>
            </a:r>
            <a:r>
              <a:rPr sz="2000" spc="-10" dirty="0">
                <a:latin typeface="Times New Roman"/>
                <a:cs typeface="Times New Roman"/>
              </a:rPr>
              <a:t>от </a:t>
            </a:r>
            <a:r>
              <a:rPr sz="2000" dirty="0">
                <a:latin typeface="Times New Roman"/>
                <a:cs typeface="Times New Roman"/>
              </a:rPr>
              <a:t>1  до 10. </a:t>
            </a:r>
            <a:r>
              <a:rPr sz="2000" spc="-5" dirty="0">
                <a:latin typeface="Times New Roman"/>
                <a:cs typeface="Times New Roman"/>
              </a:rPr>
              <a:t>Далее </a:t>
            </a:r>
            <a:r>
              <a:rPr sz="2000" spc="-10" dirty="0">
                <a:latin typeface="Times New Roman"/>
                <a:cs typeface="Times New Roman"/>
              </a:rPr>
              <a:t>расслабляем  </a:t>
            </a:r>
            <a:r>
              <a:rPr sz="2000" spc="-25" dirty="0">
                <a:latin typeface="Times New Roman"/>
                <a:cs typeface="Times New Roman"/>
              </a:rPr>
              <a:t>губы </a:t>
            </a:r>
            <a:r>
              <a:rPr sz="2000" dirty="0">
                <a:latin typeface="Times New Roman"/>
                <a:cs typeface="Times New Roman"/>
              </a:rPr>
              <a:t>и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повторяем</a:t>
            </a:r>
            <a:endParaRPr sz="2000" dirty="0">
              <a:latin typeface="Times New Roman"/>
              <a:cs typeface="Times New Roman"/>
            </a:endParaRPr>
          </a:p>
          <a:p>
            <a:pPr marL="172085" marR="167005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упражнение </a:t>
            </a:r>
            <a:r>
              <a:rPr sz="2000" spc="-20" dirty="0">
                <a:latin typeface="Times New Roman"/>
                <a:cs typeface="Times New Roman"/>
              </a:rPr>
              <a:t>несколько  </a:t>
            </a:r>
            <a:r>
              <a:rPr sz="2000" spc="-5" dirty="0">
                <a:latin typeface="Times New Roman"/>
                <a:cs typeface="Times New Roman"/>
              </a:rPr>
              <a:t>раз.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50284" y="885761"/>
            <a:ext cx="2574925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70"/>
              </a:lnSpc>
              <a:spcBef>
                <a:spcPts val="100"/>
              </a:spcBef>
            </a:pPr>
            <a:r>
              <a:rPr sz="2000" spc="-10" dirty="0">
                <a:solidFill>
                  <a:srgbClr val="000000"/>
                </a:solidFill>
              </a:rPr>
              <a:t>Вот </a:t>
            </a:r>
            <a:r>
              <a:rPr sz="2000" dirty="0">
                <a:solidFill>
                  <a:srgbClr val="000000"/>
                </a:solidFill>
              </a:rPr>
              <a:t>понравится</a:t>
            </a:r>
            <a:r>
              <a:rPr sz="2000" spc="-80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слону</a:t>
            </a:r>
            <a:endParaRPr sz="2000" dirty="0"/>
          </a:p>
          <a:p>
            <a:pPr marL="3175" algn="ctr">
              <a:lnSpc>
                <a:spcPts val="2370"/>
              </a:lnSpc>
            </a:pPr>
            <a:r>
              <a:rPr sz="2000" spc="-25" dirty="0">
                <a:solidFill>
                  <a:srgbClr val="000000"/>
                </a:solidFill>
              </a:rPr>
              <a:t>Губы хоботом</a:t>
            </a:r>
            <a:r>
              <a:rPr sz="2000" spc="-45" dirty="0">
                <a:solidFill>
                  <a:srgbClr val="000000"/>
                </a:solidFill>
              </a:rPr>
              <a:t> </a:t>
            </a:r>
            <a:r>
              <a:rPr sz="2000" spc="-5" dirty="0">
                <a:solidFill>
                  <a:srgbClr val="000000"/>
                </a:solidFill>
              </a:rPr>
              <a:t>тяну!</a:t>
            </a:r>
            <a:endParaRPr sz="2000" dirty="0"/>
          </a:p>
        </p:txBody>
      </p:sp>
      <p:sp>
        <p:nvSpPr>
          <p:cNvPr id="13" name="object 13"/>
          <p:cNvSpPr/>
          <p:nvPr/>
        </p:nvSpPr>
        <p:spPr>
          <a:xfrm>
            <a:off x="6294628" y="260604"/>
            <a:ext cx="2299970" cy="26121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CC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3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16959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661409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C99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C99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1523" y="116712"/>
            <a:ext cx="2825115" cy="4285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60679" y="922019"/>
            <a:ext cx="1082039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6919" y="922019"/>
            <a:ext cx="2207260" cy="1143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1832" y="1057211"/>
            <a:ext cx="19450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Орешки</a:t>
            </a:r>
          </a:p>
        </p:txBody>
      </p:sp>
      <p:sp>
        <p:nvSpPr>
          <p:cNvPr id="11" name="object 11"/>
          <p:cNvSpPr/>
          <p:nvPr/>
        </p:nvSpPr>
        <p:spPr>
          <a:xfrm>
            <a:off x="6491478" y="215138"/>
            <a:ext cx="2192528" cy="2479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130671" y="3944892"/>
            <a:ext cx="2553461" cy="28037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2400935" y="3663950"/>
            <a:ext cx="308356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Рот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закрыт.</a:t>
            </a:r>
            <a:endParaRPr sz="2000" dirty="0">
              <a:latin typeface="Times New Roman"/>
              <a:cs typeface="Times New Roman"/>
            </a:endParaRPr>
          </a:p>
          <a:p>
            <a:pPr marL="154305" marR="147955" indent="635" algn="ctr">
              <a:lnSpc>
                <a:spcPct val="100000"/>
              </a:lnSpc>
            </a:pPr>
            <a:r>
              <a:rPr sz="2000" spc="-20" dirty="0">
                <a:latin typeface="Times New Roman"/>
                <a:cs typeface="Times New Roman"/>
              </a:rPr>
              <a:t>Кончик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dirty="0">
                <a:latin typeface="Times New Roman"/>
                <a:cs typeface="Times New Roman"/>
              </a:rPr>
              <a:t>с  </a:t>
            </a:r>
            <a:r>
              <a:rPr sz="2000" spc="-5" dirty="0">
                <a:latin typeface="Times New Roman"/>
                <a:cs typeface="Times New Roman"/>
              </a:rPr>
              <a:t>напряжением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поочередно  упираем </a:t>
            </a:r>
            <a:r>
              <a:rPr sz="2000" dirty="0">
                <a:latin typeface="Times New Roman"/>
                <a:cs typeface="Times New Roman"/>
              </a:rPr>
              <a:t>в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щѐки.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На </a:t>
            </a:r>
            <a:r>
              <a:rPr sz="2000" spc="-15" dirty="0">
                <a:latin typeface="Times New Roman"/>
                <a:cs typeface="Times New Roman"/>
              </a:rPr>
              <a:t>щеках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образуются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твердые </a:t>
            </a:r>
            <a:r>
              <a:rPr sz="2000" dirty="0">
                <a:latin typeface="Times New Roman"/>
                <a:cs typeface="Times New Roman"/>
              </a:rPr>
              <a:t>шарики –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"орешки"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28" y="0"/>
            <a:ext cx="912547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96000" y="3639820"/>
            <a:ext cx="2733040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211315" y="3684016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CC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00CC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CC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90334" y="374650"/>
            <a:ext cx="2195067" cy="2123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08749" y="231013"/>
            <a:ext cx="3139058" cy="4061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3719" y="1186180"/>
            <a:ext cx="2410460" cy="1137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81062" y="1318577"/>
            <a:ext cx="17576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CC00"/>
                </a:solidFill>
              </a:rPr>
              <a:t>Часики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19722" y="3693541"/>
            <a:ext cx="548005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06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Открываем </a:t>
            </a:r>
            <a:r>
              <a:rPr sz="2000" spc="-45" dirty="0">
                <a:latin typeface="Times New Roman"/>
                <a:cs typeface="Times New Roman"/>
              </a:rPr>
              <a:t>рот, </a:t>
            </a:r>
            <a:r>
              <a:rPr sz="2000" spc="-10" dirty="0">
                <a:latin typeface="Times New Roman"/>
                <a:cs typeface="Times New Roman"/>
              </a:rPr>
              <a:t>растягиваем </a:t>
            </a:r>
            <a:r>
              <a:rPr sz="2000" spc="-25" dirty="0">
                <a:latin typeface="Times New Roman"/>
                <a:cs typeface="Times New Roman"/>
              </a:rPr>
              <a:t>губы </a:t>
            </a: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60" dirty="0">
                <a:latin typeface="Times New Roman"/>
                <a:cs typeface="Times New Roman"/>
              </a:rPr>
              <a:t>улыбку,  </a:t>
            </a:r>
            <a:r>
              <a:rPr sz="2000" spc="-10" dirty="0">
                <a:latin typeface="Times New Roman"/>
                <a:cs typeface="Times New Roman"/>
              </a:rPr>
              <a:t>вытягиваем </a:t>
            </a:r>
            <a:r>
              <a:rPr sz="2000" dirty="0">
                <a:latin typeface="Times New Roman"/>
                <a:cs typeface="Times New Roman"/>
              </a:rPr>
              <a:t>язык, </a:t>
            </a:r>
            <a:r>
              <a:rPr sz="2000" spc="-5" dirty="0">
                <a:latin typeface="Times New Roman"/>
                <a:cs typeface="Times New Roman"/>
              </a:rPr>
              <a:t>напрягаем </a:t>
            </a:r>
            <a:r>
              <a:rPr sz="2000" spc="-20" dirty="0">
                <a:latin typeface="Times New Roman"/>
                <a:cs typeface="Times New Roman"/>
              </a:rPr>
              <a:t>его, </a:t>
            </a:r>
            <a:r>
              <a:rPr sz="2000" spc="-10" dirty="0">
                <a:latin typeface="Times New Roman"/>
                <a:cs typeface="Times New Roman"/>
              </a:rPr>
              <a:t>касаемся </a:t>
            </a:r>
            <a:r>
              <a:rPr sz="2000" spc="10" dirty="0">
                <a:latin typeface="Times New Roman"/>
                <a:cs typeface="Times New Roman"/>
              </a:rPr>
              <a:t>острым  </a:t>
            </a:r>
            <a:r>
              <a:rPr sz="2000" spc="-30" dirty="0">
                <a:latin typeface="Times New Roman"/>
                <a:cs typeface="Times New Roman"/>
              </a:rPr>
              <a:t>кончиком </a:t>
            </a:r>
            <a:r>
              <a:rPr sz="2000" spc="-10" dirty="0">
                <a:latin typeface="Times New Roman"/>
                <a:cs typeface="Times New Roman"/>
              </a:rPr>
              <a:t>языка то </a:t>
            </a:r>
            <a:r>
              <a:rPr sz="2000" spc="-15" dirty="0">
                <a:latin typeface="Times New Roman"/>
                <a:cs typeface="Times New Roman"/>
              </a:rPr>
              <a:t>левого, </a:t>
            </a:r>
            <a:r>
              <a:rPr sz="2000" spc="-10" dirty="0">
                <a:latin typeface="Times New Roman"/>
                <a:cs typeface="Times New Roman"/>
              </a:rPr>
              <a:t>то </a:t>
            </a:r>
            <a:r>
              <a:rPr sz="2000" spc="-15" dirty="0">
                <a:latin typeface="Times New Roman"/>
                <a:cs typeface="Times New Roman"/>
              </a:rPr>
              <a:t>правого </a:t>
            </a:r>
            <a:r>
              <a:rPr sz="2000" spc="-35" dirty="0">
                <a:latin typeface="Times New Roman"/>
                <a:cs typeface="Times New Roman"/>
              </a:rPr>
              <a:t>уголков </a:t>
            </a:r>
            <a:r>
              <a:rPr sz="2000" spc="-25" dirty="0">
                <a:latin typeface="Times New Roman"/>
                <a:cs typeface="Times New Roman"/>
              </a:rPr>
              <a:t>губ.  </a:t>
            </a:r>
            <a:r>
              <a:rPr sz="2000" spc="-5" dirty="0">
                <a:latin typeface="Times New Roman"/>
                <a:cs typeface="Times New Roman"/>
              </a:rPr>
              <a:t>Следим, чтобы </a:t>
            </a:r>
            <a:r>
              <a:rPr sz="2000" dirty="0">
                <a:latin typeface="Times New Roman"/>
                <a:cs typeface="Times New Roman"/>
              </a:rPr>
              <a:t>язык двигался по </a:t>
            </a:r>
            <a:r>
              <a:rPr sz="2000" spc="-55" dirty="0">
                <a:latin typeface="Times New Roman"/>
                <a:cs typeface="Times New Roman"/>
              </a:rPr>
              <a:t>воздуху, </a:t>
            </a:r>
            <a:r>
              <a:rPr sz="2000" dirty="0">
                <a:latin typeface="Times New Roman"/>
                <a:cs typeface="Times New Roman"/>
              </a:rPr>
              <a:t>а не по  нижней </a:t>
            </a:r>
            <a:r>
              <a:rPr sz="2000" spc="-25" dirty="0">
                <a:latin typeface="Times New Roman"/>
                <a:cs typeface="Times New Roman"/>
              </a:rPr>
              <a:t>губе, </a:t>
            </a:r>
            <a:r>
              <a:rPr sz="2000" spc="-5" dirty="0">
                <a:latin typeface="Times New Roman"/>
                <a:cs typeface="Times New Roman"/>
              </a:rPr>
              <a:t>чтобы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20" dirty="0">
                <a:latin typeface="Times New Roman"/>
                <a:cs typeface="Times New Roman"/>
              </a:rPr>
              <a:t>качалась </a:t>
            </a:r>
            <a:r>
              <a:rPr sz="2000" dirty="0">
                <a:latin typeface="Times New Roman"/>
                <a:cs typeface="Times New Roman"/>
              </a:rPr>
              <a:t>нижняя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челюсть.</a:t>
            </a:r>
            <a:endParaRPr sz="2000" dirty="0">
              <a:latin typeface="Times New Roman"/>
              <a:cs typeface="Times New Roman"/>
            </a:endParaRPr>
          </a:p>
          <a:p>
            <a:pPr marL="42545" marR="36830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Выполняем </a:t>
            </a:r>
            <a:r>
              <a:rPr sz="2000" dirty="0">
                <a:latin typeface="Times New Roman"/>
                <a:cs typeface="Times New Roman"/>
              </a:rPr>
              <a:t>6—8 </a:t>
            </a:r>
            <a:r>
              <a:rPr sz="2000" spc="-5" dirty="0">
                <a:latin typeface="Times New Roman"/>
                <a:cs typeface="Times New Roman"/>
              </a:rPr>
              <a:t>раз. </a:t>
            </a:r>
            <a:r>
              <a:rPr sz="2000" spc="-20" dirty="0">
                <a:latin typeface="Times New Roman"/>
                <a:cs typeface="Times New Roman"/>
              </a:rPr>
              <a:t>Убираем </a:t>
            </a:r>
            <a:r>
              <a:rPr sz="2000" dirty="0">
                <a:latin typeface="Times New Roman"/>
                <a:cs typeface="Times New Roman"/>
              </a:rPr>
              <a:t>язычок, </a:t>
            </a:r>
            <a:r>
              <a:rPr sz="2000" spc="-10" dirty="0">
                <a:latin typeface="Times New Roman"/>
                <a:cs typeface="Times New Roman"/>
              </a:rPr>
              <a:t>закрываем  </a:t>
            </a:r>
            <a:r>
              <a:rPr sz="2000" spc="-45" dirty="0">
                <a:latin typeface="Times New Roman"/>
                <a:cs typeface="Times New Roman"/>
              </a:rPr>
              <a:t>рот. </a:t>
            </a:r>
            <a:r>
              <a:rPr sz="2000" spc="-10" dirty="0">
                <a:latin typeface="Times New Roman"/>
                <a:cs typeface="Times New Roman"/>
              </a:rPr>
              <a:t>Даем ребенку время </a:t>
            </a:r>
            <a:r>
              <a:rPr sz="2000" dirty="0">
                <a:latin typeface="Times New Roman"/>
                <a:cs typeface="Times New Roman"/>
              </a:rPr>
              <a:t>для </a:t>
            </a:r>
            <a:r>
              <a:rPr sz="2000" spc="-10" dirty="0">
                <a:latin typeface="Times New Roman"/>
                <a:cs typeface="Times New Roman"/>
              </a:rPr>
              <a:t>отдыха </a:t>
            </a:r>
            <a:r>
              <a:rPr sz="2000" dirty="0">
                <a:latin typeface="Times New Roman"/>
                <a:cs typeface="Times New Roman"/>
              </a:rPr>
              <a:t>и  </a:t>
            </a:r>
            <a:r>
              <a:rPr sz="2000" spc="-10" dirty="0">
                <a:latin typeface="Times New Roman"/>
                <a:cs typeface="Times New Roman"/>
              </a:rPr>
              <a:t>расслабления, предлагаем </a:t>
            </a:r>
            <a:r>
              <a:rPr sz="2000" spc="-25" dirty="0">
                <a:latin typeface="Times New Roman"/>
                <a:cs typeface="Times New Roman"/>
              </a:rPr>
              <a:t>сглотнуть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45" dirty="0">
                <a:latin typeface="Times New Roman"/>
                <a:cs typeface="Times New Roman"/>
              </a:rPr>
              <a:t>слюну.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15" dirty="0">
                <a:latin typeface="Times New Roman"/>
                <a:cs typeface="Times New Roman"/>
              </a:rPr>
              <a:t>Повторяем </a:t>
            </a:r>
            <a:r>
              <a:rPr sz="2000" spc="-10" dirty="0">
                <a:latin typeface="Times New Roman"/>
                <a:cs typeface="Times New Roman"/>
              </a:rPr>
              <a:t>упражнение </a:t>
            </a:r>
            <a:r>
              <a:rPr sz="2000" spc="5" dirty="0">
                <a:latin typeface="Times New Roman"/>
                <a:cs typeface="Times New Roman"/>
              </a:rPr>
              <a:t>3—4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раза.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55639" y="3905212"/>
            <a:ext cx="2160269" cy="2723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342259" y="790575"/>
            <a:ext cx="2749550" cy="111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0029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«Тик-так, </a:t>
            </a:r>
            <a:r>
              <a:rPr sz="1800" b="1" spc="5" dirty="0">
                <a:latin typeface="Times New Roman"/>
                <a:cs typeface="Times New Roman"/>
              </a:rPr>
              <a:t>тик-так!»  </a:t>
            </a:r>
            <a:r>
              <a:rPr sz="1800" b="1" spc="-30" dirty="0">
                <a:latin typeface="Times New Roman"/>
                <a:cs typeface="Times New Roman"/>
              </a:rPr>
              <a:t>Ходят </a:t>
            </a:r>
            <a:r>
              <a:rPr sz="1800" b="1" dirty="0">
                <a:latin typeface="Times New Roman"/>
                <a:cs typeface="Times New Roman"/>
              </a:rPr>
              <a:t>часики – </a:t>
            </a:r>
            <a:r>
              <a:rPr sz="1800" b="1" spc="-15" dirty="0">
                <a:latin typeface="Times New Roman"/>
                <a:cs typeface="Times New Roman"/>
              </a:rPr>
              <a:t>вот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10" dirty="0">
                <a:latin typeface="Times New Roman"/>
                <a:cs typeface="Times New Roman"/>
              </a:rPr>
              <a:t>так!</a:t>
            </a: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ts val="2120"/>
              </a:lnSpc>
              <a:spcBef>
                <a:spcPts val="105"/>
              </a:spcBef>
            </a:pPr>
            <a:r>
              <a:rPr sz="1800" b="1" spc="-10" dirty="0">
                <a:latin typeface="Times New Roman"/>
                <a:cs typeface="Times New Roman"/>
              </a:rPr>
              <a:t>Влево </a:t>
            </a:r>
            <a:r>
              <a:rPr sz="1800" b="1" dirty="0">
                <a:latin typeface="Times New Roman"/>
                <a:cs typeface="Times New Roman"/>
              </a:rPr>
              <a:t>– </a:t>
            </a:r>
            <a:r>
              <a:rPr sz="1800" b="1" spc="5" dirty="0">
                <a:latin typeface="Times New Roman"/>
                <a:cs typeface="Times New Roman"/>
              </a:rPr>
              <a:t>тик, </a:t>
            </a:r>
            <a:r>
              <a:rPr sz="1800" b="1" spc="-5" dirty="0">
                <a:latin typeface="Times New Roman"/>
                <a:cs typeface="Times New Roman"/>
              </a:rPr>
              <a:t>вправо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spc="10" dirty="0">
                <a:latin typeface="Times New Roman"/>
                <a:cs typeface="Times New Roman"/>
              </a:rPr>
              <a:t>так.  </a:t>
            </a:r>
            <a:r>
              <a:rPr sz="1800" b="1" spc="-30" dirty="0">
                <a:latin typeface="Times New Roman"/>
                <a:cs typeface="Times New Roman"/>
              </a:rPr>
              <a:t>Ходят </a:t>
            </a:r>
            <a:r>
              <a:rPr sz="1800" b="1" dirty="0">
                <a:latin typeface="Times New Roman"/>
                <a:cs typeface="Times New Roman"/>
              </a:rPr>
              <a:t>часики – </a:t>
            </a:r>
            <a:r>
              <a:rPr sz="1800" b="1" spc="-15" dirty="0">
                <a:latin typeface="Times New Roman"/>
                <a:cs typeface="Times New Roman"/>
              </a:rPr>
              <a:t>вот</a:t>
            </a:r>
            <a:r>
              <a:rPr sz="1800" b="1" spc="10" dirty="0">
                <a:latin typeface="Times New Roman"/>
                <a:cs typeface="Times New Roman"/>
              </a:rPr>
              <a:t> так!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29251"/>
            <a:ext cx="2997454" cy="402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070600" y="3540759"/>
            <a:ext cx="1783079" cy="41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599680" y="3540759"/>
            <a:ext cx="1203959" cy="414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6188075" y="3586098"/>
            <a:ext cx="2504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9500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5" dirty="0">
                <a:solidFill>
                  <a:srgbClr val="95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9500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1054" y="4149077"/>
            <a:ext cx="3242944" cy="21922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5666485" cy="62119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163637" y="3311461"/>
            <a:ext cx="4525645" cy="3075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306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Приоткрываем </a:t>
            </a:r>
            <a:r>
              <a:rPr sz="2000" spc="-45" dirty="0">
                <a:latin typeface="Times New Roman"/>
                <a:cs typeface="Times New Roman"/>
              </a:rPr>
              <a:t>рот, </a:t>
            </a:r>
            <a:r>
              <a:rPr sz="2000" spc="-5" dirty="0">
                <a:latin typeface="Times New Roman"/>
                <a:cs typeface="Times New Roman"/>
              </a:rPr>
              <a:t>кладѐм </a:t>
            </a:r>
            <a:r>
              <a:rPr sz="2000" dirty="0">
                <a:latin typeface="Times New Roman"/>
                <a:cs typeface="Times New Roman"/>
              </a:rPr>
              <a:t>язык на  нижнюю </a:t>
            </a:r>
            <a:r>
              <a:rPr sz="2000" spc="-45" dirty="0">
                <a:latin typeface="Times New Roman"/>
                <a:cs typeface="Times New Roman"/>
              </a:rPr>
              <a:t>губу </a:t>
            </a:r>
            <a:r>
              <a:rPr sz="2000" dirty="0">
                <a:latin typeface="Times New Roman"/>
                <a:cs typeface="Times New Roman"/>
              </a:rPr>
              <a:t>и, </a:t>
            </a:r>
            <a:r>
              <a:rPr sz="2000" spc="-5" dirty="0">
                <a:latin typeface="Times New Roman"/>
                <a:cs typeface="Times New Roman"/>
              </a:rPr>
              <a:t>пошлепывая </a:t>
            </a:r>
            <a:r>
              <a:rPr sz="2000" spc="-25" dirty="0">
                <a:latin typeface="Times New Roman"/>
                <a:cs typeface="Times New Roman"/>
              </a:rPr>
              <a:t>его </a:t>
            </a:r>
            <a:r>
              <a:rPr sz="2000" spc="-15" dirty="0">
                <a:latin typeface="Times New Roman"/>
                <a:cs typeface="Times New Roman"/>
              </a:rPr>
              <a:t>губами,  </a:t>
            </a:r>
            <a:r>
              <a:rPr sz="2000" spc="5" dirty="0">
                <a:latin typeface="Times New Roman"/>
                <a:cs typeface="Times New Roman"/>
              </a:rPr>
              <a:t>произносим </a:t>
            </a:r>
            <a:r>
              <a:rPr sz="2000" spc="-5" dirty="0">
                <a:latin typeface="Times New Roman"/>
                <a:cs typeface="Times New Roman"/>
              </a:rPr>
              <a:t>слоги пя-пя-пя... </a:t>
            </a:r>
            <a:r>
              <a:rPr sz="2000" spc="-40" dirty="0">
                <a:latin typeface="Times New Roman"/>
                <a:cs typeface="Times New Roman"/>
              </a:rPr>
              <a:t>Удерживать</a:t>
            </a:r>
            <a:endParaRPr sz="2000" dirty="0">
              <a:latin typeface="Times New Roman"/>
              <a:cs typeface="Times New Roman"/>
            </a:endParaRPr>
          </a:p>
          <a:p>
            <a:pPr marL="403860" marR="178435" indent="-21907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широкий язык в </a:t>
            </a:r>
            <a:r>
              <a:rPr sz="2000" spc="-25" dirty="0">
                <a:latin typeface="Times New Roman"/>
                <a:cs typeface="Times New Roman"/>
              </a:rPr>
              <a:t>таком </a:t>
            </a:r>
            <a:r>
              <a:rPr sz="2000" spc="-15" dirty="0">
                <a:latin typeface="Times New Roman"/>
                <a:cs typeface="Times New Roman"/>
              </a:rPr>
              <a:t>положении </a:t>
            </a:r>
            <a:r>
              <a:rPr sz="2000" dirty="0">
                <a:latin typeface="Times New Roman"/>
                <a:cs typeface="Times New Roman"/>
              </a:rPr>
              <a:t>при  </a:t>
            </a:r>
            <a:r>
              <a:rPr sz="2000" spc="-10" dirty="0">
                <a:latin typeface="Times New Roman"/>
                <a:cs typeface="Times New Roman"/>
              </a:rPr>
              <a:t>открытом </a:t>
            </a:r>
            <a:r>
              <a:rPr sz="2000" spc="-15" dirty="0">
                <a:latin typeface="Times New Roman"/>
                <a:cs typeface="Times New Roman"/>
              </a:rPr>
              <a:t>ротике </a:t>
            </a:r>
            <a:r>
              <a:rPr sz="2000" spc="-20" dirty="0">
                <a:latin typeface="Times New Roman"/>
                <a:cs typeface="Times New Roman"/>
              </a:rPr>
              <a:t>под счет </a:t>
            </a:r>
            <a:r>
              <a:rPr sz="2000" dirty="0">
                <a:latin typeface="Times New Roman"/>
                <a:cs typeface="Times New Roman"/>
              </a:rPr>
              <a:t>до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5-10.</a:t>
            </a:r>
          </a:p>
          <a:p>
            <a:pPr marL="238760" marR="230504" indent="119380" algn="just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Важно, чтобы малыш </a:t>
            </a:r>
            <a:r>
              <a:rPr sz="2000" dirty="0">
                <a:latin typeface="Times New Roman"/>
                <a:cs typeface="Times New Roman"/>
              </a:rPr>
              <a:t>не </a:t>
            </a:r>
            <a:r>
              <a:rPr sz="2000" spc="-15" dirty="0">
                <a:latin typeface="Times New Roman"/>
                <a:cs typeface="Times New Roman"/>
              </a:rPr>
              <a:t>закусывал  </a:t>
            </a:r>
            <a:r>
              <a:rPr sz="2000" dirty="0">
                <a:latin typeface="Times New Roman"/>
                <a:cs typeface="Times New Roman"/>
              </a:rPr>
              <a:t>нижнюю </a:t>
            </a:r>
            <a:r>
              <a:rPr sz="2000" spc="-90" dirty="0">
                <a:latin typeface="Times New Roman"/>
                <a:cs typeface="Times New Roman"/>
              </a:rPr>
              <a:t>губу. </a:t>
            </a:r>
            <a:r>
              <a:rPr sz="2000" dirty="0">
                <a:latin typeface="Times New Roman"/>
                <a:cs typeface="Times New Roman"/>
              </a:rPr>
              <a:t>Края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5" dirty="0">
                <a:latin typeface="Times New Roman"/>
                <a:cs typeface="Times New Roman"/>
              </a:rPr>
              <a:t>касались  </a:t>
            </a:r>
            <a:r>
              <a:rPr sz="2000" spc="-35" dirty="0">
                <a:latin typeface="Times New Roman"/>
                <a:cs typeface="Times New Roman"/>
              </a:rPr>
              <a:t>уголков </a:t>
            </a:r>
            <a:r>
              <a:rPr sz="2000" dirty="0">
                <a:latin typeface="Times New Roman"/>
                <a:cs typeface="Times New Roman"/>
              </a:rPr>
              <a:t>рта. Аналогично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покусываем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Times New Roman"/>
                <a:cs typeface="Times New Roman"/>
              </a:rPr>
              <a:t>кончик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spc="-25" dirty="0">
                <a:latin typeface="Times New Roman"/>
                <a:cs typeface="Times New Roman"/>
              </a:rPr>
              <a:t>зубками, </a:t>
            </a:r>
            <a:r>
              <a:rPr sz="2000" spc="5" dirty="0">
                <a:latin typeface="Times New Roman"/>
                <a:cs typeface="Times New Roman"/>
              </a:rPr>
              <a:t>произносим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слоги</a:t>
            </a:r>
            <a:endParaRPr sz="200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тя-тя-тя…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7500" y="1287780"/>
            <a:ext cx="4386580" cy="1143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83919" y="1978660"/>
            <a:ext cx="3195320" cy="584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803400" y="2278379"/>
            <a:ext cx="1287780" cy="579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47065" y="1421447"/>
            <a:ext cx="36010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950000"/>
                </a:solidFill>
              </a:rPr>
              <a:t>Печем</a:t>
            </a:r>
            <a:r>
              <a:rPr spc="-85" dirty="0">
                <a:solidFill>
                  <a:srgbClr val="950000"/>
                </a:solidFill>
              </a:rPr>
              <a:t> </a:t>
            </a:r>
            <a:r>
              <a:rPr spc="-20" dirty="0">
                <a:solidFill>
                  <a:srgbClr val="950000"/>
                </a:solidFill>
              </a:rPr>
              <a:t>блинчик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48702" y="2041525"/>
            <a:ext cx="2795270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70"/>
              </a:lnSpc>
              <a:spcBef>
                <a:spcPts val="100"/>
              </a:spcBef>
            </a:pPr>
            <a:r>
              <a:rPr sz="2000" b="1" spc="-15" dirty="0">
                <a:solidFill>
                  <a:srgbClr val="950000"/>
                </a:solidFill>
                <a:latin typeface="Times New Roman"/>
                <a:cs typeface="Times New Roman"/>
              </a:rPr>
              <a:t>(накажем</a:t>
            </a:r>
            <a:r>
              <a:rPr sz="2000" b="1" spc="-20" dirty="0">
                <a:solidFill>
                  <a:srgbClr val="95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950000"/>
                </a:solidFill>
                <a:latin typeface="Times New Roman"/>
                <a:cs typeface="Times New Roman"/>
              </a:rPr>
              <a:t>непослушный</a:t>
            </a:r>
            <a:endParaRPr sz="2000" dirty="0">
              <a:latin typeface="Times New Roman"/>
              <a:cs typeface="Times New Roman"/>
            </a:endParaRPr>
          </a:p>
          <a:p>
            <a:pPr marL="1905" algn="ctr">
              <a:lnSpc>
                <a:spcPts val="2370"/>
              </a:lnSpc>
            </a:pPr>
            <a:r>
              <a:rPr sz="2000" b="1" spc="-5" dirty="0">
                <a:solidFill>
                  <a:srgbClr val="950000"/>
                </a:solidFill>
                <a:latin typeface="Times New Roman"/>
                <a:cs typeface="Times New Roman"/>
              </a:rPr>
              <a:t>язычок)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72986" y="332613"/>
            <a:ext cx="2546985" cy="21973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95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28" y="0"/>
            <a:ext cx="912547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940171" y="2763444"/>
            <a:ext cx="3043936" cy="4090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768951" cy="41912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255639" y="293115"/>
            <a:ext cx="2664460" cy="2401570"/>
          </a:xfrm>
          <a:custGeom>
            <a:avLst/>
            <a:gdLst/>
            <a:ahLst/>
            <a:cxnLst/>
            <a:rect l="l" t="t" r="r" b="b"/>
            <a:pathLst>
              <a:path w="2664459" h="2401570">
                <a:moveTo>
                  <a:pt x="0" y="400176"/>
                </a:moveTo>
                <a:lnTo>
                  <a:pt x="2692" y="353513"/>
                </a:lnTo>
                <a:lnTo>
                  <a:pt x="10570" y="308430"/>
                </a:lnTo>
                <a:lnTo>
                  <a:pt x="23334" y="265226"/>
                </a:lnTo>
                <a:lnTo>
                  <a:pt x="40682" y="224203"/>
                </a:lnTo>
                <a:lnTo>
                  <a:pt x="62316" y="185660"/>
                </a:lnTo>
                <a:lnTo>
                  <a:pt x="87934" y="149899"/>
                </a:lnTo>
                <a:lnTo>
                  <a:pt x="117236" y="117221"/>
                </a:lnTo>
                <a:lnTo>
                  <a:pt x="149923" y="87924"/>
                </a:lnTo>
                <a:lnTo>
                  <a:pt x="185694" y="62310"/>
                </a:lnTo>
                <a:lnTo>
                  <a:pt x="224249" y="40679"/>
                </a:lnTo>
                <a:lnTo>
                  <a:pt x="265287" y="23333"/>
                </a:lnTo>
                <a:lnTo>
                  <a:pt x="308510" y="10570"/>
                </a:lnTo>
                <a:lnTo>
                  <a:pt x="353615" y="2692"/>
                </a:lnTo>
                <a:lnTo>
                  <a:pt x="400304" y="0"/>
                </a:lnTo>
                <a:lnTo>
                  <a:pt x="2264156" y="0"/>
                </a:lnTo>
                <a:lnTo>
                  <a:pt x="2310819" y="2692"/>
                </a:lnTo>
                <a:lnTo>
                  <a:pt x="2355902" y="10570"/>
                </a:lnTo>
                <a:lnTo>
                  <a:pt x="2399106" y="23333"/>
                </a:lnTo>
                <a:lnTo>
                  <a:pt x="2440129" y="40679"/>
                </a:lnTo>
                <a:lnTo>
                  <a:pt x="2478672" y="62310"/>
                </a:lnTo>
                <a:lnTo>
                  <a:pt x="2514433" y="87924"/>
                </a:lnTo>
                <a:lnTo>
                  <a:pt x="2547112" y="117220"/>
                </a:lnTo>
                <a:lnTo>
                  <a:pt x="2576408" y="149899"/>
                </a:lnTo>
                <a:lnTo>
                  <a:pt x="2602022" y="185660"/>
                </a:lnTo>
                <a:lnTo>
                  <a:pt x="2623653" y="224203"/>
                </a:lnTo>
                <a:lnTo>
                  <a:pt x="2640999" y="265226"/>
                </a:lnTo>
                <a:lnTo>
                  <a:pt x="2653762" y="308430"/>
                </a:lnTo>
                <a:lnTo>
                  <a:pt x="2661640" y="353513"/>
                </a:lnTo>
                <a:lnTo>
                  <a:pt x="2664333" y="400176"/>
                </a:lnTo>
                <a:lnTo>
                  <a:pt x="2664333" y="2001011"/>
                </a:lnTo>
                <a:lnTo>
                  <a:pt x="2661640" y="2047700"/>
                </a:lnTo>
                <a:lnTo>
                  <a:pt x="2653762" y="2092805"/>
                </a:lnTo>
                <a:lnTo>
                  <a:pt x="2640999" y="2136028"/>
                </a:lnTo>
                <a:lnTo>
                  <a:pt x="2623653" y="2177066"/>
                </a:lnTo>
                <a:lnTo>
                  <a:pt x="2602022" y="2215621"/>
                </a:lnTo>
                <a:lnTo>
                  <a:pt x="2576408" y="2251392"/>
                </a:lnTo>
                <a:lnTo>
                  <a:pt x="2547112" y="2284079"/>
                </a:lnTo>
                <a:lnTo>
                  <a:pt x="2514433" y="2313381"/>
                </a:lnTo>
                <a:lnTo>
                  <a:pt x="2478672" y="2338999"/>
                </a:lnTo>
                <a:lnTo>
                  <a:pt x="2440129" y="2360633"/>
                </a:lnTo>
                <a:lnTo>
                  <a:pt x="2399106" y="2377981"/>
                </a:lnTo>
                <a:lnTo>
                  <a:pt x="2355902" y="2390745"/>
                </a:lnTo>
                <a:lnTo>
                  <a:pt x="2310819" y="2398623"/>
                </a:lnTo>
                <a:lnTo>
                  <a:pt x="2264156" y="2401316"/>
                </a:lnTo>
                <a:lnTo>
                  <a:pt x="400304" y="2401316"/>
                </a:lnTo>
                <a:lnTo>
                  <a:pt x="353615" y="2398623"/>
                </a:lnTo>
                <a:lnTo>
                  <a:pt x="308510" y="2390745"/>
                </a:lnTo>
                <a:lnTo>
                  <a:pt x="265287" y="2377981"/>
                </a:lnTo>
                <a:lnTo>
                  <a:pt x="224249" y="2360633"/>
                </a:lnTo>
                <a:lnTo>
                  <a:pt x="185694" y="2338999"/>
                </a:lnTo>
                <a:lnTo>
                  <a:pt x="149923" y="2313381"/>
                </a:lnTo>
                <a:lnTo>
                  <a:pt x="117236" y="2284079"/>
                </a:lnTo>
                <a:lnTo>
                  <a:pt x="87934" y="2251392"/>
                </a:lnTo>
                <a:lnTo>
                  <a:pt x="62316" y="2215621"/>
                </a:lnTo>
                <a:lnTo>
                  <a:pt x="40682" y="2177066"/>
                </a:lnTo>
                <a:lnTo>
                  <a:pt x="23334" y="2136028"/>
                </a:lnTo>
                <a:lnTo>
                  <a:pt x="10570" y="2092805"/>
                </a:lnTo>
                <a:lnTo>
                  <a:pt x="2692" y="2047700"/>
                </a:lnTo>
                <a:lnTo>
                  <a:pt x="0" y="2001011"/>
                </a:lnTo>
                <a:lnTo>
                  <a:pt x="0" y="400176"/>
                </a:lnTo>
                <a:close/>
              </a:path>
            </a:pathLst>
          </a:custGeom>
          <a:ln w="762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101079" y="3594100"/>
            <a:ext cx="2733039" cy="414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6217284" y="3637915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Артикуляционная</a:t>
            </a:r>
            <a:r>
              <a:rPr sz="14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гимнастика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0019" y="922019"/>
            <a:ext cx="212598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62125" y="1056640"/>
            <a:ext cx="14655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C3300"/>
                </a:solidFill>
              </a:rPr>
              <a:t>Фо</a:t>
            </a:r>
            <a:r>
              <a:rPr spc="-60" dirty="0">
                <a:solidFill>
                  <a:srgbClr val="CC3300"/>
                </a:solidFill>
              </a:rPr>
              <a:t>к</a:t>
            </a:r>
            <a:r>
              <a:rPr spc="-120" dirty="0">
                <a:solidFill>
                  <a:srgbClr val="CC3300"/>
                </a:solidFill>
              </a:rPr>
              <a:t>у</a:t>
            </a:r>
            <a:r>
              <a:rPr dirty="0">
                <a:solidFill>
                  <a:srgbClr val="CC3300"/>
                </a:solidFill>
              </a:rPr>
              <a:t>с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50520" y="3096259"/>
            <a:ext cx="5766435" cy="3380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 marR="99695" indent="127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Кладѐм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20" dirty="0">
                <a:latin typeface="Times New Roman"/>
                <a:cs typeface="Times New Roman"/>
              </a:rPr>
              <a:t>кончик </a:t>
            </a:r>
            <a:r>
              <a:rPr sz="2000" spc="15" dirty="0">
                <a:latin typeface="Times New Roman"/>
                <a:cs typeface="Times New Roman"/>
              </a:rPr>
              <a:t>носа </a:t>
            </a:r>
            <a:r>
              <a:rPr sz="2000" spc="-15" dirty="0">
                <a:latin typeface="Times New Roman"/>
                <a:cs typeface="Times New Roman"/>
              </a:rPr>
              <a:t>ватный </a:t>
            </a:r>
            <a:r>
              <a:rPr sz="2000" dirty="0">
                <a:latin typeface="Times New Roman"/>
                <a:cs typeface="Times New Roman"/>
              </a:rPr>
              <a:t>шарик, </a:t>
            </a:r>
            <a:r>
              <a:rPr sz="2000" spc="-5" dirty="0">
                <a:latin typeface="Times New Roman"/>
                <a:cs typeface="Times New Roman"/>
              </a:rPr>
              <a:t>язычок  принимает </a:t>
            </a:r>
            <a:r>
              <a:rPr sz="2000" spc="-10" dirty="0">
                <a:latin typeface="Times New Roman"/>
                <a:cs typeface="Times New Roman"/>
              </a:rPr>
              <a:t>форму </a:t>
            </a:r>
            <a:r>
              <a:rPr sz="2000" spc="-15" dirty="0">
                <a:latin typeface="Times New Roman"/>
                <a:cs typeface="Times New Roman"/>
              </a:rPr>
              <a:t>чашечки, </a:t>
            </a:r>
            <a:r>
              <a:rPr sz="2000" spc="-5" dirty="0">
                <a:latin typeface="Times New Roman"/>
                <a:cs typeface="Times New Roman"/>
              </a:rPr>
              <a:t>теперь </a:t>
            </a:r>
            <a:r>
              <a:rPr sz="2000" dirty="0">
                <a:latin typeface="Times New Roman"/>
                <a:cs typeface="Times New Roman"/>
              </a:rPr>
              <a:t>приоткрыв </a:t>
            </a:r>
            <a:r>
              <a:rPr sz="2000" spc="-45" dirty="0">
                <a:latin typeface="Times New Roman"/>
                <a:cs typeface="Times New Roman"/>
              </a:rPr>
              <a:t>рот,  </a:t>
            </a:r>
            <a:r>
              <a:rPr sz="2000" spc="-10" dirty="0">
                <a:latin typeface="Times New Roman"/>
                <a:cs typeface="Times New Roman"/>
              </a:rPr>
              <a:t>поднимаем </a:t>
            </a:r>
            <a:r>
              <a:rPr sz="2000" dirty="0">
                <a:latin typeface="Times New Roman"/>
                <a:cs typeface="Times New Roman"/>
              </a:rPr>
              <a:t>широкий </a:t>
            </a:r>
            <a:r>
              <a:rPr sz="2000" spc="-5" dirty="0">
                <a:latin typeface="Times New Roman"/>
                <a:cs typeface="Times New Roman"/>
              </a:rPr>
              <a:t>передний край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dirty="0">
                <a:latin typeface="Times New Roman"/>
                <a:cs typeface="Times New Roman"/>
              </a:rPr>
              <a:t>на  </a:t>
            </a:r>
            <a:r>
              <a:rPr sz="2000" spc="-5" dirty="0">
                <a:latin typeface="Times New Roman"/>
                <a:cs typeface="Times New Roman"/>
              </a:rPr>
              <a:t>верхнюю </a:t>
            </a:r>
            <a:r>
              <a:rPr sz="2000" spc="-40" dirty="0">
                <a:latin typeface="Times New Roman"/>
                <a:cs typeface="Times New Roman"/>
              </a:rPr>
              <a:t>губу </a:t>
            </a:r>
            <a:r>
              <a:rPr sz="2000" dirty="0">
                <a:latin typeface="Times New Roman"/>
                <a:cs typeface="Times New Roman"/>
              </a:rPr>
              <a:t>так, </a:t>
            </a:r>
            <a:r>
              <a:rPr sz="2000" spc="-5" dirty="0">
                <a:latin typeface="Times New Roman"/>
                <a:cs typeface="Times New Roman"/>
              </a:rPr>
              <a:t>чтобы </a:t>
            </a:r>
            <a:r>
              <a:rPr sz="2000" spc="-15" dirty="0">
                <a:latin typeface="Times New Roman"/>
                <a:cs typeface="Times New Roman"/>
              </a:rPr>
              <a:t>боковые </a:t>
            </a:r>
            <a:r>
              <a:rPr sz="2000" spc="-5" dirty="0">
                <a:latin typeface="Times New Roman"/>
                <a:cs typeface="Times New Roman"/>
              </a:rPr>
              <a:t>края </a:t>
            </a:r>
            <a:r>
              <a:rPr sz="2000" spc="-25" dirty="0">
                <a:latin typeface="Times New Roman"/>
                <a:cs typeface="Times New Roman"/>
              </a:rPr>
              <a:t>его </a:t>
            </a:r>
            <a:r>
              <a:rPr sz="2000" dirty="0">
                <a:latin typeface="Times New Roman"/>
                <a:cs typeface="Times New Roman"/>
              </a:rPr>
              <a:t>были  </a:t>
            </a:r>
            <a:r>
              <a:rPr sz="2000" spc="-10" dirty="0">
                <a:latin typeface="Times New Roman"/>
                <a:cs typeface="Times New Roman"/>
              </a:rPr>
              <a:t>прижаты, </a:t>
            </a:r>
            <a:r>
              <a:rPr sz="2000" dirty="0">
                <a:latin typeface="Times New Roman"/>
                <a:cs typeface="Times New Roman"/>
              </a:rPr>
              <a:t>а посередине </a:t>
            </a:r>
            <a:r>
              <a:rPr sz="2000" spc="-10" dirty="0">
                <a:latin typeface="Times New Roman"/>
                <a:cs typeface="Times New Roman"/>
              </a:rPr>
              <a:t>языка </a:t>
            </a:r>
            <a:r>
              <a:rPr sz="2000" dirty="0">
                <a:latin typeface="Times New Roman"/>
                <a:cs typeface="Times New Roman"/>
              </a:rPr>
              <a:t>был </a:t>
            </a:r>
            <a:r>
              <a:rPr sz="2000" spc="-5" dirty="0">
                <a:latin typeface="Times New Roman"/>
                <a:cs typeface="Times New Roman"/>
              </a:rPr>
              <a:t>желобок, </a:t>
            </a:r>
            <a:r>
              <a:rPr sz="2000" dirty="0">
                <a:latin typeface="Times New Roman"/>
                <a:cs typeface="Times New Roman"/>
              </a:rPr>
              <a:t>и </a:t>
            </a:r>
            <a:r>
              <a:rPr sz="2000" spc="-25" dirty="0">
                <a:latin typeface="Times New Roman"/>
                <a:cs typeface="Times New Roman"/>
              </a:rPr>
              <a:t>дуем  </a:t>
            </a:r>
            <a:r>
              <a:rPr sz="2000" dirty="0">
                <a:latin typeface="Times New Roman"/>
                <a:cs typeface="Times New Roman"/>
              </a:rPr>
              <a:t>на </a:t>
            </a:r>
            <a:r>
              <a:rPr sz="2000" spc="-65" dirty="0">
                <a:latin typeface="Times New Roman"/>
                <a:cs typeface="Times New Roman"/>
              </a:rPr>
              <a:t>ватку. </a:t>
            </a:r>
            <a:r>
              <a:rPr sz="2000" spc="-20" dirty="0">
                <a:latin typeface="Times New Roman"/>
                <a:cs typeface="Times New Roman"/>
              </a:rPr>
              <a:t>Воздух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-10" dirty="0">
                <a:latin typeface="Times New Roman"/>
                <a:cs typeface="Times New Roman"/>
              </a:rPr>
              <a:t>должен </a:t>
            </a:r>
            <a:r>
              <a:rPr sz="2000" dirty="0">
                <a:latin typeface="Times New Roman"/>
                <a:cs typeface="Times New Roman"/>
              </a:rPr>
              <a:t>идти посередине  </a:t>
            </a:r>
            <a:r>
              <a:rPr sz="2000" spc="-10" dirty="0">
                <a:latin typeface="Times New Roman"/>
                <a:cs typeface="Times New Roman"/>
              </a:rPr>
              <a:t>языка, </a:t>
            </a:r>
            <a:r>
              <a:rPr sz="2000" spc="-25" dirty="0">
                <a:latin typeface="Times New Roman"/>
                <a:cs typeface="Times New Roman"/>
              </a:rPr>
              <a:t>тогда ватка </a:t>
            </a:r>
            <a:r>
              <a:rPr sz="2000" spc="-5" dirty="0">
                <a:latin typeface="Times New Roman"/>
                <a:cs typeface="Times New Roman"/>
              </a:rPr>
              <a:t>полетит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вверх.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Важно, чтобы </a:t>
            </a:r>
            <a:r>
              <a:rPr sz="2000" dirty="0">
                <a:latin typeface="Times New Roman"/>
                <a:cs typeface="Times New Roman"/>
              </a:rPr>
              <a:t>работал </a:t>
            </a:r>
            <a:r>
              <a:rPr sz="2000" spc="-25" dirty="0">
                <a:latin typeface="Times New Roman"/>
                <a:cs typeface="Times New Roman"/>
              </a:rPr>
              <a:t>только </a:t>
            </a:r>
            <a:r>
              <a:rPr sz="2000" dirty="0">
                <a:latin typeface="Times New Roman"/>
                <a:cs typeface="Times New Roman"/>
              </a:rPr>
              <a:t>язык. Нижняя </a:t>
            </a:r>
            <a:r>
              <a:rPr sz="2000" spc="-5" dirty="0">
                <a:latin typeface="Times New Roman"/>
                <a:cs typeface="Times New Roman"/>
              </a:rPr>
              <a:t>челюсть  </a:t>
            </a:r>
            <a:r>
              <a:rPr sz="2000" dirty="0">
                <a:latin typeface="Times New Roman"/>
                <a:cs typeface="Times New Roman"/>
              </a:rPr>
              <a:t>и нижняя </a:t>
            </a:r>
            <a:r>
              <a:rPr sz="2000" spc="-25" dirty="0">
                <a:latin typeface="Times New Roman"/>
                <a:cs typeface="Times New Roman"/>
              </a:rPr>
              <a:t>губа </a:t>
            </a:r>
            <a:r>
              <a:rPr sz="2000" dirty="0">
                <a:latin typeface="Times New Roman"/>
                <a:cs typeface="Times New Roman"/>
              </a:rPr>
              <a:t>при </a:t>
            </a:r>
            <a:r>
              <a:rPr sz="2000" spc="-15" dirty="0">
                <a:latin typeface="Times New Roman"/>
                <a:cs typeface="Times New Roman"/>
              </a:rPr>
              <a:t>этом </a:t>
            </a:r>
            <a:r>
              <a:rPr sz="2000" spc="5" dirty="0">
                <a:latin typeface="Times New Roman"/>
                <a:cs typeface="Times New Roman"/>
              </a:rPr>
              <a:t>остаются </a:t>
            </a:r>
            <a:r>
              <a:rPr sz="2000" spc="-5" dirty="0">
                <a:latin typeface="Times New Roman"/>
                <a:cs typeface="Times New Roman"/>
              </a:rPr>
              <a:t>неподвижны. Если  </a:t>
            </a:r>
            <a:r>
              <a:rPr sz="2000" dirty="0">
                <a:latin typeface="Times New Roman"/>
                <a:cs typeface="Times New Roman"/>
              </a:rPr>
              <a:t>у </a:t>
            </a:r>
            <a:r>
              <a:rPr sz="2000" spc="-10" dirty="0">
                <a:latin typeface="Times New Roman"/>
                <a:cs typeface="Times New Roman"/>
              </a:rPr>
              <a:t>ребенка </a:t>
            </a:r>
            <a:r>
              <a:rPr sz="2000" dirty="0">
                <a:latin typeface="Times New Roman"/>
                <a:cs typeface="Times New Roman"/>
              </a:rPr>
              <a:t>так не </a:t>
            </a:r>
            <a:r>
              <a:rPr sz="2000" spc="-10" dirty="0">
                <a:latin typeface="Times New Roman"/>
                <a:cs typeface="Times New Roman"/>
              </a:rPr>
              <a:t>получается,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придерживаем</a:t>
            </a:r>
            <a:endParaRPr sz="2000" dirty="0">
              <a:latin typeface="Times New Roman"/>
              <a:cs typeface="Times New Roman"/>
            </a:endParaRPr>
          </a:p>
          <a:p>
            <a:pPr marL="6350" algn="ctr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Times New Roman"/>
                <a:cs typeface="Times New Roman"/>
              </a:rPr>
              <a:t>подбородок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пальцем.</a:t>
            </a:r>
          </a:p>
        </p:txBody>
      </p:sp>
      <p:sp>
        <p:nvSpPr>
          <p:cNvPr id="11" name="object 11"/>
          <p:cNvSpPr/>
          <p:nvPr/>
        </p:nvSpPr>
        <p:spPr>
          <a:xfrm>
            <a:off x="6333616" y="3767620"/>
            <a:ext cx="2481452" cy="29297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255639" y="388874"/>
            <a:ext cx="2558922" cy="2209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1583</Words>
  <Application>Microsoft Office PowerPoint</Application>
  <PresentationFormat>Экран (4:3)</PresentationFormat>
  <Paragraphs>191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Wingdings</vt:lpstr>
      <vt:lpstr>Calibri</vt:lpstr>
      <vt:lpstr>Office Theme</vt:lpstr>
      <vt:lpstr>Музыкальный  Руководитель: Мавлиханова Ольга Маратовна </vt:lpstr>
      <vt:lpstr>Уважаемый родитель</vt:lpstr>
      <vt:lpstr>Окошко</vt:lpstr>
      <vt:lpstr>Зубы ровно мы смыкаем  И заборчик получаем</vt:lpstr>
      <vt:lpstr>Вот понравится слону Губы хоботом тяну!</vt:lpstr>
      <vt:lpstr>Орешки</vt:lpstr>
      <vt:lpstr>Часики</vt:lpstr>
      <vt:lpstr>Печем блинчик</vt:lpstr>
      <vt:lpstr>Фокус</vt:lpstr>
      <vt:lpstr>Вкусное  варенье</vt:lpstr>
      <vt:lpstr>Презентация PowerPoint</vt:lpstr>
      <vt:lpstr>Барабанщик</vt:lpstr>
      <vt:lpstr>Маляр (побелим потолок)</vt:lpstr>
      <vt:lpstr>Презентация PowerPoint</vt:lpstr>
      <vt:lpstr>Широко открою рот,  Будто щѐлкну я вот-вот.  Присосу язык на нѐбо,  Челюсть вниз и вся  учѐба.</vt:lpstr>
      <vt:lpstr>Гармошка</vt:lpstr>
      <vt:lpstr>Качели</vt:lpstr>
      <vt:lpstr>Трубочка</vt:lpstr>
      <vt:lpstr>Горочка</vt:lpstr>
      <vt:lpstr>Почистим  зубки</vt:lpstr>
      <vt:lpstr>Презентация PowerPoint</vt:lpstr>
      <vt:lpstr>Маляр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RAZOR</dc:creator>
  <cp:lastModifiedBy>User</cp:lastModifiedBy>
  <cp:revision>4</cp:revision>
  <dcterms:created xsi:type="dcterms:W3CDTF">2020-04-23T20:25:43Z</dcterms:created>
  <dcterms:modified xsi:type="dcterms:W3CDTF">2020-04-26T17:02:24Z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2016-11-11T00:00:00Z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2020-04-23T00:00:00Z</vt:filetime>
  </property>
</Properties>
</file>