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64" d="100"/>
          <a:sy n="64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0484" y="2056516"/>
            <a:ext cx="7344816" cy="79208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3399FF"/>
                </a:solidFill>
              </a:rPr>
              <a:t>«НА ЗАРЯДКУ СТАНОВИСЬ!»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175444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5000" b="1" dirty="0"/>
              <a:t>ВЫПОЛНЯЕМ ВМЕСТЕ ДОМА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5137" y="5133682"/>
            <a:ext cx="2954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Инструктор по физической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культуре: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Абузярова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Ольга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852936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упражнений</a:t>
            </a:r>
          </a:p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от 3 до 7 лет</a:t>
            </a:r>
          </a:p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их родителей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3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5 - 6 лет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4291" y="980728"/>
            <a:ext cx="8712968" cy="5616624"/>
          </a:xfrm>
        </p:spPr>
        <p:txBody>
          <a:bodyPr>
            <a:noAutofit/>
          </a:bodyPr>
          <a:lstStyle/>
          <a:p>
            <a:pPr marL="44450" indent="315913">
              <a:buNone/>
            </a:pPr>
            <a:r>
              <a:rPr lang="ru-RU" sz="2000" b="1" dirty="0">
                <a:solidFill>
                  <a:schemeClr val="tx1"/>
                </a:solidFill>
              </a:rPr>
              <a:t>Упражнение «Размешиваем краску»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Исходная позиция: сидя, упор рук сзади, правая (левая) нога согнута в колене, поднята, носочек оттянут.</a:t>
            </a:r>
          </a:p>
          <a:p>
            <a:r>
              <a:rPr lang="ru-RU" sz="2000" dirty="0">
                <a:solidFill>
                  <a:schemeClr val="tx1"/>
                </a:solidFill>
              </a:rPr>
              <a:t>1—7 — вращательные движения стопой правой (левой) ноги.</a:t>
            </a:r>
          </a:p>
          <a:p>
            <a:r>
              <a:rPr lang="ru-RU" sz="2000" dirty="0">
                <a:solidFill>
                  <a:schemeClr val="tx1"/>
                </a:solidFill>
              </a:rPr>
              <a:t>8 — вернуться в исходную позицию.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Повторить 3 раза. Темп умеренный.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Индивидуальные ука­зания.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pPr marL="44450" indent="315913">
              <a:buNone/>
            </a:pPr>
            <a:r>
              <a:rPr lang="ru-RU" sz="2000" b="1" dirty="0">
                <a:solidFill>
                  <a:schemeClr val="tx1"/>
                </a:solidFill>
              </a:rPr>
              <a:t>Упражнение «Загадочные рисунки»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Исходная позиция: лежа на спине, ноги вместе, руки за головой.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Поднять обе ноги и в воздухе нарисовать кто что захочет. Повторить 3 раза.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Указание детям: «Заканчиваем рисовать свой рисунок на счет восемь».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Поощрения.</a:t>
            </a:r>
          </a:p>
        </p:txBody>
      </p:sp>
    </p:spTree>
    <p:extLst>
      <p:ext uri="{BB962C8B-B14F-4D97-AF65-F5344CB8AC3E}">
        <p14:creationId xmlns:p14="http://schemas.microsoft.com/office/powerpoint/2010/main" val="384445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36903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116632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5 - 6 лет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7563" y="1340768"/>
            <a:ext cx="7632848" cy="3384376"/>
          </a:xfrm>
        </p:spPr>
        <p:txBody>
          <a:bodyPr>
            <a:normAutofit/>
          </a:bodyPr>
          <a:lstStyle/>
          <a:p>
            <a:pPr marL="44450" indent="315913">
              <a:buNone/>
            </a:pPr>
            <a:r>
              <a:rPr lang="ru-RU" sz="2400" b="1" dirty="0">
                <a:solidFill>
                  <a:schemeClr val="tx1"/>
                </a:solidFill>
              </a:rPr>
              <a:t>Упражнение «Радуемся своим рисункам»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Исходная позиция: стоя, руки на поясе.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Прыжки на двух ногах вперед — назад.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По 10 прыжков, че­редовать с ходьбой на месте.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Повторить 3 раза.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pPr marL="44450" indent="315913">
              <a:buNone/>
            </a:pPr>
            <a:r>
              <a:rPr lang="ru-RU" sz="2400" dirty="0" err="1">
                <a:solidFill>
                  <a:schemeClr val="tx1"/>
                </a:solidFill>
              </a:rPr>
              <a:t>Речовка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b="1" dirty="0">
                <a:solidFill>
                  <a:schemeClr val="tx1"/>
                </a:solidFill>
              </a:rPr>
              <a:t>Здоровье в прядке - спасибо зарядке!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5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6-7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938276"/>
            <a:ext cx="7416824" cy="550579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ru-RU" dirty="0"/>
          </a:p>
          <a:p>
            <a:pPr marL="0" indent="360363">
              <a:buNone/>
            </a:pPr>
            <a:r>
              <a:rPr lang="ru-RU" sz="8000" b="1" dirty="0">
                <a:solidFill>
                  <a:schemeClr val="tx1"/>
                </a:solidFill>
              </a:rPr>
              <a:t>Упражнение «Спортсмены на тренировке»</a:t>
            </a:r>
            <a:endParaRPr lang="ru-RU" sz="8000" dirty="0">
              <a:solidFill>
                <a:schemeClr val="tx1"/>
              </a:solidFill>
            </a:endParaRPr>
          </a:p>
          <a:p>
            <a:r>
              <a:rPr lang="ru-RU" sz="8000" dirty="0">
                <a:solidFill>
                  <a:schemeClr val="tx1"/>
                </a:solidFill>
              </a:rPr>
              <a:t>Исходная позиция: стоя, ноги врозь, руки на поясе.</a:t>
            </a:r>
          </a:p>
          <a:p>
            <a:r>
              <a:rPr lang="ru-RU" sz="8000" dirty="0">
                <a:solidFill>
                  <a:schemeClr val="tx1"/>
                </a:solidFill>
              </a:rPr>
              <a:t>Рывки прямыми руками назад 5 раз — пауза.</a:t>
            </a:r>
          </a:p>
          <a:p>
            <a:r>
              <a:rPr lang="ru-RU" sz="8000" dirty="0">
                <a:solidFill>
                  <a:schemeClr val="tx1"/>
                </a:solidFill>
              </a:rPr>
              <a:t>Повторить 5 раз.  Показ воспитателя. Темп умеренный.</a:t>
            </a:r>
          </a:p>
          <a:p>
            <a:r>
              <a:rPr lang="ru-RU" sz="8000" dirty="0">
                <a:solidFill>
                  <a:schemeClr val="tx1"/>
                </a:solidFill>
              </a:rPr>
              <a:t>Указание детям: «Голову не опускайте, следите за спи­ной».</a:t>
            </a:r>
          </a:p>
          <a:p>
            <a:r>
              <a:rPr lang="ru-RU" sz="8000" dirty="0">
                <a:solidFill>
                  <a:schemeClr val="tx1"/>
                </a:solidFill>
              </a:rPr>
              <a:t> </a:t>
            </a:r>
          </a:p>
          <a:p>
            <a:pPr marL="44450" indent="315913">
              <a:buNone/>
            </a:pPr>
            <a:r>
              <a:rPr lang="ru-RU" sz="8000" b="1" dirty="0">
                <a:solidFill>
                  <a:schemeClr val="tx1"/>
                </a:solidFill>
              </a:rPr>
              <a:t>Упражнение «Штангисты»</a:t>
            </a:r>
            <a:endParaRPr lang="ru-RU" sz="8000" dirty="0">
              <a:solidFill>
                <a:schemeClr val="tx1"/>
              </a:solidFill>
            </a:endParaRPr>
          </a:p>
          <a:p>
            <a:r>
              <a:rPr lang="ru-RU" sz="8000" dirty="0">
                <a:solidFill>
                  <a:schemeClr val="tx1"/>
                </a:solidFill>
              </a:rPr>
              <a:t>Исходная позиция: основная стойка, руки опущены, кис­ти сжаты в кулаки.</a:t>
            </a:r>
          </a:p>
          <a:p>
            <a:r>
              <a:rPr lang="ru-RU" sz="8000" dirty="0">
                <a:solidFill>
                  <a:schemeClr val="tx1"/>
                </a:solidFill>
              </a:rPr>
              <a:t>1—2 — с силой поднять руки вверх, разжать кулаки.</a:t>
            </a:r>
          </a:p>
          <a:p>
            <a:r>
              <a:rPr lang="ru-RU" sz="8000" dirty="0">
                <a:solidFill>
                  <a:schemeClr val="tx1"/>
                </a:solidFill>
              </a:rPr>
              <a:t>3—4 — вернуться в исходную позицию.</a:t>
            </a:r>
          </a:p>
          <a:p>
            <a:r>
              <a:rPr lang="ru-RU" sz="8000" dirty="0">
                <a:solidFill>
                  <a:schemeClr val="tx1"/>
                </a:solidFill>
              </a:rPr>
              <a:t>Повторить 10 раз. Темп умеренный. Объяснение педагога.</a:t>
            </a:r>
          </a:p>
          <a:p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0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568952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6-7 лет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632848" cy="4536504"/>
          </a:xfrm>
        </p:spPr>
        <p:txBody>
          <a:bodyPr>
            <a:noAutofit/>
          </a:bodyPr>
          <a:lstStyle/>
          <a:p>
            <a:pPr marL="44450" indent="315913">
              <a:buNone/>
            </a:pPr>
            <a:r>
              <a:rPr lang="ru-RU" sz="1800" b="1" dirty="0">
                <a:solidFill>
                  <a:schemeClr val="tx1"/>
                </a:solidFill>
              </a:rPr>
              <a:t>Упражнение </a:t>
            </a:r>
            <a:r>
              <a:rPr lang="ru-RU" sz="1800" dirty="0">
                <a:solidFill>
                  <a:schemeClr val="tx1"/>
                </a:solidFill>
              </a:rPr>
              <a:t>«Атлеты»</a:t>
            </a:r>
          </a:p>
          <a:p>
            <a:r>
              <a:rPr lang="ru-RU" sz="1800" dirty="0">
                <a:solidFill>
                  <a:schemeClr val="tx1"/>
                </a:solidFill>
              </a:rPr>
              <a:t>Исходная позиция: стоя на коленях, голова вниз, руки на поясе.</a:t>
            </a:r>
          </a:p>
          <a:p>
            <a:r>
              <a:rPr lang="ru-RU" sz="1800" dirty="0">
                <a:solidFill>
                  <a:schemeClr val="tx1"/>
                </a:solidFill>
              </a:rPr>
              <a:t>1—2 — правую (левую) ногу отвести в сторону — верх, держа голову прямо.</a:t>
            </a:r>
          </a:p>
          <a:p>
            <a:r>
              <a:rPr lang="ru-RU" sz="1800" dirty="0">
                <a:solidFill>
                  <a:schemeClr val="tx1"/>
                </a:solidFill>
              </a:rPr>
              <a:t>3—4 — вернуться в исходную позицию.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Повторить по 5 раз каждой ногой. Темп умеренный. Объ­яснение воспитателя.</a:t>
            </a:r>
          </a:p>
          <a:p>
            <a:r>
              <a:rPr lang="ru-RU" sz="1800" dirty="0">
                <a:solidFill>
                  <a:schemeClr val="tx1"/>
                </a:solidFill>
              </a:rPr>
              <a:t>Указание детям: «Ногу поднимайте выше».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 </a:t>
            </a:r>
          </a:p>
          <a:p>
            <a:pPr marL="44450" indent="315913">
              <a:buNone/>
            </a:pPr>
            <a:r>
              <a:rPr lang="ru-RU" sz="1800" b="1" dirty="0">
                <a:solidFill>
                  <a:schemeClr val="tx1"/>
                </a:solidFill>
              </a:rPr>
              <a:t>Упражнение «Гимнасты»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Исходная позиция: основная стойка, руки на поясе. 1—3 — присесть, разводя колени в стороны; спина прямая. 4 — вернуться в исходную позицию.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Повторить 8 раз. Темп медленный. Показ воспитателя. Указание детям: «Туловище вперед не наклоняйте». </a:t>
            </a:r>
          </a:p>
        </p:txBody>
      </p:sp>
    </p:spTree>
    <p:extLst>
      <p:ext uri="{BB962C8B-B14F-4D97-AF65-F5344CB8AC3E}">
        <p14:creationId xmlns:p14="http://schemas.microsoft.com/office/powerpoint/2010/main" val="173492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7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6-7 лет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064896" cy="4824536"/>
          </a:xfrm>
        </p:spPr>
        <p:txBody>
          <a:bodyPr>
            <a:noAutofit/>
          </a:bodyPr>
          <a:lstStyle/>
          <a:p>
            <a:pPr marL="44450" indent="315913">
              <a:buNone/>
            </a:pPr>
            <a:r>
              <a:rPr lang="ru-RU" sz="2000" b="1" dirty="0">
                <a:solidFill>
                  <a:schemeClr val="tx1"/>
                </a:solidFill>
              </a:rPr>
              <a:t>Упражнение «Пловцы»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Исходная позиция лежа на животе, руки под подбородком. 1—2 — поднять голову и верхнюю   часть туловища, руки вытянуть вперед-вверх, прогнуться.</a:t>
            </a:r>
          </a:p>
          <a:p>
            <a:r>
              <a:rPr lang="ru-RU" sz="2000" dirty="0">
                <a:solidFill>
                  <a:schemeClr val="tx1"/>
                </a:solidFill>
              </a:rPr>
              <a:t>3 —4 — вернуться в исходную позицию. Повторить 8 раз. Темп умеренный. Показ ребенка.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 </a:t>
            </a:r>
          </a:p>
          <a:p>
            <a:pPr marL="44450" indent="315913">
              <a:buNone/>
            </a:pPr>
            <a:r>
              <a:rPr lang="ru-RU" sz="2000" b="1" dirty="0">
                <a:solidFill>
                  <a:schemeClr val="tx1"/>
                </a:solidFill>
              </a:rPr>
              <a:t>Упражнение «Футболист»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Исходная позиция: лежа на спине, руки в стороны.</a:t>
            </a:r>
          </a:p>
          <a:p>
            <a:r>
              <a:rPr lang="ru-RU" sz="2000" dirty="0">
                <a:solidFill>
                  <a:schemeClr val="tx1"/>
                </a:solidFill>
              </a:rPr>
              <a:t>1 — согнуть в колене правую ногу,</a:t>
            </a:r>
          </a:p>
          <a:p>
            <a:r>
              <a:rPr lang="ru-RU" sz="2000" dirty="0">
                <a:solidFill>
                  <a:schemeClr val="tx1"/>
                </a:solidFill>
              </a:rPr>
              <a:t>2—3 — бить правой ногой по воображаемому мячу.</a:t>
            </a:r>
          </a:p>
          <a:p>
            <a:r>
              <a:rPr lang="ru-RU" sz="2000" dirty="0">
                <a:solidFill>
                  <a:schemeClr val="tx1"/>
                </a:solidFill>
              </a:rPr>
              <a:t>4 — вернуться в исходную позицию.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Повторить движения левой ногой. Повторить по 5 раз каж­дой ногой. Темп умеренный. Индивидуальные указания. По­мощь.</a:t>
            </a:r>
          </a:p>
        </p:txBody>
      </p:sp>
    </p:spTree>
    <p:extLst>
      <p:ext uri="{BB962C8B-B14F-4D97-AF65-F5344CB8AC3E}">
        <p14:creationId xmlns:p14="http://schemas.microsoft.com/office/powerpoint/2010/main" val="76331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116632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6-7 лет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272808" cy="4752528"/>
          </a:xfrm>
        </p:spPr>
        <p:txBody>
          <a:bodyPr>
            <a:noAutofit/>
          </a:bodyPr>
          <a:lstStyle/>
          <a:p>
            <a:pPr marL="44450" indent="315913">
              <a:buNone/>
            </a:pPr>
            <a:r>
              <a:rPr lang="ru-RU" sz="2000" b="1" dirty="0">
                <a:solidFill>
                  <a:schemeClr val="tx1"/>
                </a:solidFill>
              </a:rPr>
              <a:t>Упражнение «Оздоровительный бег»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Исходная позиция: основная стойка.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Бег на месте, высоко поднимая колени. Повторить 3 раза по 20 секунд, чередуя с ходьбой.</a:t>
            </a:r>
          </a:p>
          <a:p>
            <a:pPr marL="45720" indent="0">
              <a:buNone/>
            </a:pPr>
            <a:endParaRPr lang="ru-RU" sz="2000" b="1" dirty="0">
              <a:solidFill>
                <a:schemeClr val="tx1"/>
              </a:solidFill>
            </a:endParaRPr>
          </a:p>
          <a:p>
            <a:pPr marL="44450" indent="315913">
              <a:buNone/>
            </a:pPr>
            <a:r>
              <a:rPr lang="ru-RU" sz="2000" b="1" dirty="0">
                <a:solidFill>
                  <a:schemeClr val="tx1"/>
                </a:solidFill>
              </a:rPr>
              <a:t>Упражнение «Отдохнем»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Исходная позиция: ступни параллельно, руки опущены.</a:t>
            </a:r>
          </a:p>
          <a:p>
            <a:r>
              <a:rPr lang="ru-RU" sz="2000" dirty="0">
                <a:solidFill>
                  <a:schemeClr val="tx1"/>
                </a:solidFill>
              </a:rPr>
              <a:t>1—2 — поднять руки дугами через стороны вверх, потрясти ими.</a:t>
            </a:r>
          </a:p>
          <a:p>
            <a:r>
              <a:rPr lang="ru-RU" sz="2000" dirty="0">
                <a:solidFill>
                  <a:schemeClr val="tx1"/>
                </a:solidFill>
              </a:rPr>
              <a:t>3—4 — медленно вернуться в исходную позицию.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Повторить 7 раз. Показ ребенка. Темп медленный.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 </a:t>
            </a:r>
          </a:p>
          <a:p>
            <a:pPr marL="44450" indent="315913">
              <a:buNone/>
            </a:pPr>
            <a:r>
              <a:rPr lang="ru-RU" sz="2000" dirty="0" err="1">
                <a:solidFill>
                  <a:schemeClr val="tx1"/>
                </a:solidFill>
              </a:rPr>
              <a:t>Речевка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b="1" dirty="0">
                <a:solidFill>
                  <a:schemeClr val="tx1"/>
                </a:solidFill>
              </a:rPr>
              <a:t>Здоровье в прядке - спасибо зарядке!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1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324" y="404664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ДЕЛАЙТЕ ЗАРЯДКУ</a:t>
            </a:r>
          </a:p>
          <a:p>
            <a:pPr algn="ctr"/>
            <a:r>
              <a:rPr lang="ru-RU" sz="5400" b="1">
                <a:solidFill>
                  <a:srgbClr val="FF0000"/>
                </a:solidFill>
              </a:rPr>
              <a:t>КАЖДОЕ УТРО -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5157192"/>
            <a:ext cx="6511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БУДЕТЕ ЗДОРОВЫ!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2060848"/>
            <a:ext cx="4048125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252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ancer-survivors.com.ua/wp-content/uploads/2014/03/sport-against-cancer.jpg"/>
          <p:cNvPicPr>
            <a:picLocks noChangeAspect="1" noChangeArrowheads="1"/>
          </p:cNvPicPr>
          <p:nvPr/>
        </p:nvPicPr>
        <p:blipFill rotWithShape="1">
          <a:blip r:embed="rId2">
            <a:lum bright="20000"/>
          </a:blip>
          <a:srcRect b="6845"/>
          <a:stretch/>
        </p:blipFill>
        <p:spPr bwMode="auto">
          <a:xfrm>
            <a:off x="-29338" y="-14738"/>
            <a:ext cx="9173337" cy="68727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00" y="22385"/>
            <a:ext cx="8229600" cy="886335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«НА ЗАРЯДКУ – СТАНОВИСЬ!»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8928992" cy="3450696"/>
          </a:xfrm>
        </p:spPr>
        <p:txBody>
          <a:bodyPr>
            <a:noAutofit/>
          </a:bodyPr>
          <a:lstStyle/>
          <a:p>
            <a:pPr marL="0" indent="360363" algn="just"/>
            <a:r>
              <a:rPr lang="ru-RU" dirty="0">
                <a:solidFill>
                  <a:srgbClr val="002060"/>
                </a:solidFill>
              </a:rPr>
              <a:t>Всем известны слова задорной песенки «на зарядку – становись!», ставшие позывными утренней гимнастики для дошкольников.</a:t>
            </a:r>
          </a:p>
          <a:p>
            <a:pPr marL="0" indent="360363" algn="just"/>
            <a:r>
              <a:rPr lang="ru-RU" dirty="0">
                <a:solidFill>
                  <a:srgbClr val="002060"/>
                </a:solidFill>
              </a:rPr>
              <a:t>Утреннюю гимнастику называют «зарядкой» не напрасно. Она создает бодрое настроение, поднимает общий тонус организма, повышает его жизнедеятельность.</a:t>
            </a:r>
          </a:p>
          <a:p>
            <a:pPr marL="0" indent="360363" algn="just"/>
            <a:r>
              <a:rPr lang="ru-RU" dirty="0">
                <a:solidFill>
                  <a:srgbClr val="002060"/>
                </a:solidFill>
              </a:rPr>
              <a:t>Для того чтобы ребенок нормально развивался и хорошо чувствовал, надо каждый день начинать с утренней гимнастики. Многие родители выполняют утренний гимнастический комплекс,  чтобы обеспечить систематическую тренировку организма ребенка, стремятся привлечь малыша  делать те же  упражнения. Это неправильно. Дело в том, что упражнения, предназначенные для взрослых, в большинстве случаев трудны и утомительны для детей.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ancer-survivors.com.ua/wp-content/uploads/2014/03/sport-against-cancer.jpg"/>
          <p:cNvPicPr>
            <a:picLocks noChangeAspect="1" noChangeArrowheads="1"/>
          </p:cNvPicPr>
          <p:nvPr/>
        </p:nvPicPr>
        <p:blipFill rotWithShape="1">
          <a:blip r:embed="rId2">
            <a:lum bright="20000"/>
          </a:blip>
          <a:srcRect b="2087"/>
          <a:stretch/>
        </p:blipFill>
        <p:spPr bwMode="auto">
          <a:xfrm>
            <a:off x="0" y="44624"/>
            <a:ext cx="9144000" cy="67148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106" y="1556792"/>
            <a:ext cx="8713788" cy="5545137"/>
          </a:xfrm>
        </p:spPr>
        <p:txBody>
          <a:bodyPr>
            <a:normAutofit/>
          </a:bodyPr>
          <a:lstStyle/>
          <a:p>
            <a:pPr marL="0" indent="360363" algn="just"/>
            <a:r>
              <a:rPr lang="ru-RU" dirty="0"/>
              <a:t>Для дошкольников подбирается специальный комплекс гимнастических упражнений, построенный с учетом их анатомо-физиологических особенностей.</a:t>
            </a:r>
          </a:p>
          <a:p>
            <a:pPr marL="0" indent="360363" algn="just"/>
            <a:r>
              <a:rPr lang="ru-RU" dirty="0"/>
              <a:t>Но совместные занятия взрослых и детей привлекательны для ребенка, сближают членов семьи, эмоционально окрашивают этот важнейший момент в режиме дня.  В те дни, когда вся семья в сборе, можно пользоваться «общим», заранее составленным комплексом.</a:t>
            </a:r>
          </a:p>
          <a:p>
            <a:pPr marL="0" indent="360363" algn="just"/>
            <a:r>
              <a:rPr lang="ru-RU" dirty="0"/>
              <a:t>Как подобрать комплекс упражнений для утренней гимнастики? Прежде всего упражнения должны быть доступны детям. Они просты и не требуют большой траты энергии для их осознания и усвоения. Если движение сложно и непонятно ребенку, он не сможет хорошо его выполнить.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0175" y="115888"/>
            <a:ext cx="7743825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«НА ЗАРЯДКУ – СТАНОВИСЬ!»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0175" y="143164"/>
            <a:ext cx="77438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«НА ЗАРЯДКУ – СТАНОВИСЬ!»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ОТПРАВИТЬ  КОНКУРСЫ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"/>
          <a:stretch/>
        </p:blipFill>
        <p:spPr bwMode="auto">
          <a:xfrm>
            <a:off x="15834" y="0"/>
            <a:ext cx="9128166" cy="67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1772816"/>
            <a:ext cx="8424936" cy="345069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363"/>
            <a:r>
              <a:rPr lang="ru-RU" sz="3200" dirty="0"/>
              <a:t>Упражнения, входящие в утреннюю гимнастику, должны быть разнообразными и охватывать по преимуществу основные группы крупных мышц (плечевого пояса, ног, спины и живота). Даются они для разных групп мышц. При этом одни группы мышц работают, а другие в это время отдыхают.</a:t>
            </a:r>
          </a:p>
          <a:p>
            <a:pPr>
              <a:buFont typeface="Symbol" pitchFamily="18" charset="2"/>
              <a:buNone/>
            </a:pP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-12677"/>
            <a:ext cx="849788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76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tsad61.ru/assets/images/6/a82c6321378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7" y="229950"/>
            <a:ext cx="8277833" cy="60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551070"/>
            <a:ext cx="8712968" cy="4525963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3000" b="1" dirty="0">
                <a:solidFill>
                  <a:schemeClr val="tx1"/>
                </a:solidFill>
              </a:rPr>
              <a:t>1. «ПОТЯНУЛИСЬ»</a:t>
            </a:r>
            <a:endParaRPr lang="ru-RU" sz="3000" dirty="0">
              <a:solidFill>
                <a:schemeClr val="tx1"/>
              </a:solidFill>
            </a:endParaRPr>
          </a:p>
          <a:p>
            <a:r>
              <a:rPr lang="ru-RU" sz="3000" b="1" dirty="0">
                <a:solidFill>
                  <a:schemeClr val="tx1"/>
                </a:solidFill>
              </a:rPr>
              <a:t>И. п.: </a:t>
            </a:r>
            <a:r>
              <a:rPr lang="ru-RU" sz="3000" dirty="0">
                <a:solidFill>
                  <a:schemeClr val="tx1"/>
                </a:solidFill>
              </a:rPr>
              <a:t>ноги слегка расставлены, руки опущены, висят вдоль тела.</a:t>
            </a:r>
          </a:p>
          <a:p>
            <a:r>
              <a:rPr lang="ru-RU" sz="3000" b="1" dirty="0">
                <a:solidFill>
                  <a:schemeClr val="tx1"/>
                </a:solidFill>
              </a:rPr>
              <a:t>Выполнение: </a:t>
            </a:r>
            <a:r>
              <a:rPr lang="ru-RU" sz="3000" dirty="0">
                <a:solidFill>
                  <a:schemeClr val="tx1"/>
                </a:solidFill>
              </a:rPr>
              <a:t>поднять руки вверх через стороны, опуская руки вниз, ска­зать: «Вниз».</a:t>
            </a:r>
          </a:p>
          <a:p>
            <a:r>
              <a:rPr lang="ru-RU" sz="3000" b="1" dirty="0">
                <a:solidFill>
                  <a:schemeClr val="tx1"/>
                </a:solidFill>
              </a:rPr>
              <a:t>Повторить: </a:t>
            </a:r>
            <a:r>
              <a:rPr lang="ru-RU" sz="3000" dirty="0">
                <a:solidFill>
                  <a:schemeClr val="tx1"/>
                </a:solidFill>
              </a:rPr>
              <a:t>5-6 раз.</a:t>
            </a:r>
          </a:p>
          <a:p>
            <a:pPr>
              <a:buNone/>
            </a:pPr>
            <a:r>
              <a:rPr lang="ru-RU" sz="3000" dirty="0">
                <a:solidFill>
                  <a:schemeClr val="tx1"/>
                </a:solidFill>
              </a:rPr>
              <a:t> </a:t>
            </a:r>
          </a:p>
          <a:p>
            <a:pPr marL="45720" indent="0">
              <a:buNone/>
            </a:pPr>
            <a:r>
              <a:rPr lang="ru-RU" sz="3000" b="1" dirty="0">
                <a:solidFill>
                  <a:schemeClr val="tx1"/>
                </a:solidFill>
              </a:rPr>
              <a:t>2. «ГУСИ»</a:t>
            </a:r>
            <a:endParaRPr lang="ru-RU" sz="3000" dirty="0">
              <a:solidFill>
                <a:schemeClr val="tx1"/>
              </a:solidFill>
            </a:endParaRPr>
          </a:p>
          <a:p>
            <a:r>
              <a:rPr lang="ru-RU" sz="3000" b="1" dirty="0">
                <a:solidFill>
                  <a:schemeClr val="tx1"/>
                </a:solidFill>
              </a:rPr>
              <a:t>И. п.: </a:t>
            </a:r>
            <a:r>
              <a:rPr lang="ru-RU" sz="3000" dirty="0">
                <a:solidFill>
                  <a:schemeClr val="tx1"/>
                </a:solidFill>
              </a:rPr>
              <a:t>ноги слегка расставлены, руки на поясе.</a:t>
            </a:r>
          </a:p>
          <a:p>
            <a:r>
              <a:rPr lang="ru-RU" sz="3000" b="1" dirty="0">
                <a:solidFill>
                  <a:schemeClr val="tx1"/>
                </a:solidFill>
              </a:rPr>
              <a:t>Выполнение: </a:t>
            </a:r>
            <a:r>
              <a:rPr lang="ru-RU" sz="3000" dirty="0">
                <a:solidFill>
                  <a:schemeClr val="tx1"/>
                </a:solidFill>
              </a:rPr>
              <a:t>наклон вперед, сказать: «Ш-ш-ш», выпрямиться.</a:t>
            </a:r>
          </a:p>
          <a:p>
            <a:r>
              <a:rPr lang="ru-RU" sz="3000" b="1" dirty="0">
                <a:solidFill>
                  <a:schemeClr val="tx1"/>
                </a:solidFill>
              </a:rPr>
              <a:t>Повторить: </a:t>
            </a:r>
            <a:r>
              <a:rPr lang="ru-RU" sz="3000" dirty="0">
                <a:solidFill>
                  <a:schemeClr val="tx1"/>
                </a:solidFill>
              </a:rPr>
              <a:t>5-6 раз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08764" y="116632"/>
            <a:ext cx="5029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/>
              <a:t>КОМПЛЕКС УПРАЖНЕНИЙ</a:t>
            </a:r>
            <a:br>
              <a:rPr lang="ru-RU" sz="2400"/>
            </a:br>
            <a:r>
              <a:rPr lang="ru-RU" sz="2400"/>
              <a:t>для детей 3 – 4 ЛЕТ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57099"/>
            <a:ext cx="8280919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8764" y="116632"/>
            <a:ext cx="5029944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3 – 4 ЛЕТ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7048872" cy="485772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3800" b="1" dirty="0">
                <a:solidFill>
                  <a:schemeClr val="tx1"/>
                </a:solidFill>
              </a:rPr>
              <a:t>3. «ПТИЧКИ»</a:t>
            </a:r>
            <a:endParaRPr lang="ru-RU" sz="3800" dirty="0">
              <a:solidFill>
                <a:schemeClr val="tx1"/>
              </a:solidFill>
            </a:endParaRPr>
          </a:p>
          <a:p>
            <a:r>
              <a:rPr lang="ru-RU" sz="3800" b="1" dirty="0">
                <a:solidFill>
                  <a:schemeClr val="tx1"/>
                </a:solidFill>
              </a:rPr>
              <a:t>И. п.: </a:t>
            </a:r>
            <a:r>
              <a:rPr lang="ru-RU" sz="3800" dirty="0">
                <a:solidFill>
                  <a:schemeClr val="tx1"/>
                </a:solidFill>
              </a:rPr>
              <a:t>ноги слегка расставлены, руки внизу.</a:t>
            </a:r>
          </a:p>
          <a:p>
            <a:r>
              <a:rPr lang="ru-RU" sz="3800" b="1" dirty="0">
                <a:solidFill>
                  <a:schemeClr val="tx1"/>
                </a:solidFill>
              </a:rPr>
              <a:t>Выполнение: сесть на корточки; изобразить </a:t>
            </a:r>
            <a:r>
              <a:rPr lang="ru-RU" sz="3800" dirty="0">
                <a:solidFill>
                  <a:schemeClr val="tx1"/>
                </a:solidFill>
              </a:rPr>
              <a:t>пальцами руки«как птичка клюет», произнести: «</a:t>
            </a:r>
            <a:r>
              <a:rPr lang="ru-RU" sz="3800" dirty="0" err="1">
                <a:solidFill>
                  <a:schemeClr val="tx1"/>
                </a:solidFill>
              </a:rPr>
              <a:t>Клю-клю-клю</a:t>
            </a:r>
            <a:r>
              <a:rPr lang="ru-RU" sz="3800" dirty="0">
                <a:solidFill>
                  <a:schemeClr val="tx1"/>
                </a:solidFill>
              </a:rPr>
              <a:t>».</a:t>
            </a:r>
          </a:p>
          <a:p>
            <a:r>
              <a:rPr lang="ru-RU" sz="3800" b="1" dirty="0">
                <a:solidFill>
                  <a:schemeClr val="tx1"/>
                </a:solidFill>
              </a:rPr>
              <a:t>Повторить: </a:t>
            </a:r>
            <a:r>
              <a:rPr lang="ru-RU" sz="3800" dirty="0">
                <a:solidFill>
                  <a:schemeClr val="tx1"/>
                </a:solidFill>
              </a:rPr>
              <a:t>5-6 раз.</a:t>
            </a:r>
          </a:p>
          <a:p>
            <a:pPr>
              <a:buNone/>
            </a:pPr>
            <a:r>
              <a:rPr lang="ru-RU" sz="3800" dirty="0">
                <a:solidFill>
                  <a:schemeClr val="tx1"/>
                </a:solidFill>
              </a:rPr>
              <a:t> </a:t>
            </a:r>
          </a:p>
          <a:p>
            <a:pPr marL="45720" indent="0">
              <a:buNone/>
            </a:pPr>
            <a:r>
              <a:rPr lang="ru-RU" sz="3800" b="1" dirty="0">
                <a:solidFill>
                  <a:schemeClr val="tx1"/>
                </a:solidFill>
              </a:rPr>
              <a:t>4. «МЯЧИКИ»</a:t>
            </a:r>
            <a:endParaRPr lang="ru-RU" sz="3800" dirty="0">
              <a:solidFill>
                <a:schemeClr val="tx1"/>
              </a:solidFill>
            </a:endParaRPr>
          </a:p>
          <a:p>
            <a:r>
              <a:rPr lang="ru-RU" sz="3800" b="1" dirty="0">
                <a:solidFill>
                  <a:schemeClr val="tx1"/>
                </a:solidFill>
              </a:rPr>
              <a:t>И. п.: </a:t>
            </a:r>
            <a:r>
              <a:rPr lang="ru-RU" sz="3800" dirty="0">
                <a:solidFill>
                  <a:schemeClr val="tx1"/>
                </a:solidFill>
              </a:rPr>
              <a:t>произвольное.</a:t>
            </a:r>
          </a:p>
          <a:p>
            <a:r>
              <a:rPr lang="ru-RU" sz="3800" b="1" dirty="0">
                <a:solidFill>
                  <a:schemeClr val="tx1"/>
                </a:solidFill>
              </a:rPr>
              <a:t>Выполнение: </a:t>
            </a:r>
            <a:r>
              <a:rPr lang="ru-RU" sz="3800" dirty="0">
                <a:solidFill>
                  <a:schemeClr val="tx1"/>
                </a:solidFill>
              </a:rPr>
              <a:t>прыжки на месте.</a:t>
            </a:r>
          </a:p>
          <a:p>
            <a:r>
              <a:rPr lang="ru-RU" sz="3800" b="1" dirty="0">
                <a:solidFill>
                  <a:schemeClr val="tx1"/>
                </a:solidFill>
              </a:rPr>
              <a:t>Повторить: </a:t>
            </a:r>
            <a:r>
              <a:rPr lang="ru-RU" sz="3800" dirty="0">
                <a:solidFill>
                  <a:schemeClr val="tx1"/>
                </a:solidFill>
              </a:rPr>
              <a:t>8-10 раз, чередуя с ходьбой.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43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3-4 лет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7776864" cy="3474720"/>
          </a:xfrm>
        </p:spPr>
        <p:txBody>
          <a:bodyPr>
            <a:noAutofit/>
          </a:bodyPr>
          <a:lstStyle/>
          <a:p>
            <a:pPr marL="44450" indent="315913">
              <a:buNone/>
            </a:pPr>
            <a:r>
              <a:rPr lang="ru-RU" sz="2800" b="1" dirty="0">
                <a:solidFill>
                  <a:schemeClr val="tx1"/>
                </a:solidFill>
              </a:rPr>
              <a:t>Упражнение на дыхание: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Надуваем быстро шарик,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Он становится большой,</a:t>
            </a:r>
          </a:p>
          <a:p>
            <a:r>
              <a:rPr lang="ru-RU" sz="2800" dirty="0">
                <a:solidFill>
                  <a:schemeClr val="tx1"/>
                </a:solidFill>
              </a:rPr>
              <a:t>Вдруг шар лопнул, воздух вышел</a:t>
            </a:r>
          </a:p>
          <a:p>
            <a:r>
              <a:rPr lang="ru-RU" sz="2800" dirty="0">
                <a:solidFill>
                  <a:schemeClr val="tx1"/>
                </a:solidFill>
              </a:rPr>
              <a:t>Стал он тонкий и худой.</a:t>
            </a:r>
          </a:p>
          <a:p>
            <a:pPr marL="45720" indent="0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800" dirty="0" err="1">
                <a:solidFill>
                  <a:schemeClr val="tx1"/>
                </a:solidFill>
              </a:rPr>
              <a:t>Речевка</a:t>
            </a:r>
            <a:r>
              <a:rPr lang="ru-RU" sz="2800" dirty="0">
                <a:solidFill>
                  <a:schemeClr val="tx1"/>
                </a:solidFill>
              </a:rPr>
              <a:t>: </a:t>
            </a:r>
            <a:r>
              <a:rPr lang="ru-RU" sz="2800" b="1" dirty="0">
                <a:solidFill>
                  <a:schemeClr val="tx1"/>
                </a:solidFill>
              </a:rPr>
              <a:t>Здоровье в прядке - спасибо зарядке!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8518"/>
            <a:ext cx="8352928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409384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5 - 6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352928" cy="3474720"/>
          </a:xfrm>
        </p:spPr>
        <p:txBody>
          <a:bodyPr>
            <a:noAutofit/>
          </a:bodyPr>
          <a:lstStyle/>
          <a:p>
            <a:pPr marL="44450" indent="315913">
              <a:buNone/>
            </a:pPr>
            <a:r>
              <a:rPr lang="ru-RU" sz="2000" b="1" dirty="0">
                <a:solidFill>
                  <a:schemeClr val="tx1"/>
                </a:solidFill>
              </a:rPr>
              <a:t>Упражнение «Рисуем головой»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Исходная позиция: стоя, ноги на ширине плеч, руки на поясе.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Круговое движение головой.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Повторить 5 раз. Каждый ребенок работает в своем темпе. Показ и объяснение воспитателя.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Указания детям: «Резких движений головой не делать».</a:t>
            </a:r>
          </a:p>
          <a:p>
            <a:pPr marL="0" indent="360363">
              <a:buNone/>
            </a:pPr>
            <a:endParaRPr lang="ru-RU" sz="2000" b="1" dirty="0">
              <a:solidFill>
                <a:schemeClr val="tx1"/>
              </a:solidFill>
            </a:endParaRPr>
          </a:p>
          <a:p>
            <a:pPr marL="0" indent="360363">
              <a:buNone/>
            </a:pPr>
            <a:r>
              <a:rPr lang="ru-RU" sz="2000" b="1" dirty="0">
                <a:solidFill>
                  <a:schemeClr val="tx1"/>
                </a:solidFill>
              </a:rPr>
              <a:t>Упражнение «Рисуем локтями»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Исходная позиция: стоя, ноги на ширине плеч, руки под­няты к плечам.</a:t>
            </a:r>
          </a:p>
          <a:p>
            <a:r>
              <a:rPr lang="ru-RU" sz="2000" dirty="0">
                <a:solidFill>
                  <a:schemeClr val="tx1"/>
                </a:solidFill>
              </a:rPr>
              <a:t>1—4 — круговые движения локтями вперед.</a:t>
            </a:r>
          </a:p>
          <a:p>
            <a:r>
              <a:rPr lang="ru-RU" sz="2000" dirty="0">
                <a:solidFill>
                  <a:schemeClr val="tx1"/>
                </a:solidFill>
              </a:rPr>
              <a:t>5—8 — круговые движения локтями назад.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Повторить 6 раз. Темп умеренный. Показ ребенка.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Указание детям: «Спина должна быть прямой».</a:t>
            </a:r>
          </a:p>
        </p:txBody>
      </p:sp>
    </p:spTree>
    <p:extLst>
      <p:ext uri="{BB962C8B-B14F-4D97-AF65-F5344CB8AC3E}">
        <p14:creationId xmlns:p14="http://schemas.microsoft.com/office/powerpoint/2010/main" val="79371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tsad61.ru/assets/images/6/a82c63213786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4777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Комплекс упражнений</a:t>
            </a:r>
            <a:br>
              <a:rPr lang="ru-RU" sz="2400" b="1" dirty="0"/>
            </a:br>
            <a:r>
              <a:rPr lang="ru-RU" sz="2400" b="1" dirty="0"/>
              <a:t>Для детей 5 -6 лет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7308800" cy="52565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       </a:t>
            </a:r>
            <a:r>
              <a:rPr lang="ru-RU" sz="1800" b="1" dirty="0">
                <a:solidFill>
                  <a:schemeClr val="tx1"/>
                </a:solidFill>
              </a:rPr>
              <a:t>Упражнение «Рисуем туловищем»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Исходная позиция: стоя, ноги на ширине плеч, руки на поясе.</a:t>
            </a:r>
          </a:p>
          <a:p>
            <a:r>
              <a:rPr lang="ru-RU" sz="1800" dirty="0">
                <a:solidFill>
                  <a:schemeClr val="tx1"/>
                </a:solidFill>
              </a:rPr>
              <a:t>1—4 — круговые движения туловищем в левую сторону.</a:t>
            </a:r>
          </a:p>
          <a:p>
            <a:r>
              <a:rPr lang="ru-RU" sz="1800" dirty="0">
                <a:solidFill>
                  <a:schemeClr val="tx1"/>
                </a:solidFill>
              </a:rPr>
              <a:t>5—8 — круговые движения туловищем в правую сторону.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Повторить 6 раз. Темп медленный, затем умеренный.</a:t>
            </a:r>
          </a:p>
          <a:p>
            <a:r>
              <a:rPr lang="ru-RU" sz="1800" dirty="0">
                <a:solidFill>
                  <a:schemeClr val="tx1"/>
                </a:solidFill>
              </a:rPr>
              <a:t>Указание детям: «Ноги от пола не отрывайте».</a:t>
            </a:r>
          </a:p>
          <a:p>
            <a:pPr marL="44450" indent="315913">
              <a:buNone/>
            </a:pPr>
            <a:r>
              <a:rPr lang="ru-RU" sz="1800" b="1" dirty="0">
                <a:solidFill>
                  <a:schemeClr val="tx1"/>
                </a:solidFill>
              </a:rPr>
              <a:t>Упражнение «Рисуем коленом»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Исходная позиция: стоя, упор, правая нога согнута в ко­лене, руки за спиной.</a:t>
            </a:r>
          </a:p>
          <a:p>
            <a:r>
              <a:rPr lang="ru-RU" sz="1800" dirty="0">
                <a:solidFill>
                  <a:schemeClr val="tx1"/>
                </a:solidFill>
              </a:rPr>
              <a:t>1—3 — круговые движения коленом правой ноги.</a:t>
            </a:r>
          </a:p>
          <a:p>
            <a:r>
              <a:rPr lang="ru-RU" sz="1800" dirty="0">
                <a:solidFill>
                  <a:schemeClr val="tx1"/>
                </a:solidFill>
              </a:rPr>
              <a:t>4 — вернуться в исходную позицию.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Исходная позиция: левая нога согнута, руки в замок за спиной.</a:t>
            </a:r>
          </a:p>
          <a:p>
            <a:r>
              <a:rPr lang="ru-RU" sz="1800" dirty="0">
                <a:solidFill>
                  <a:schemeClr val="tx1"/>
                </a:solidFill>
              </a:rPr>
              <a:t>1—3 — круговые движения коленом левой ноги.</a:t>
            </a:r>
          </a:p>
          <a:p>
            <a:r>
              <a:rPr lang="ru-RU" sz="1800" dirty="0">
                <a:solidFill>
                  <a:schemeClr val="tx1"/>
                </a:solidFill>
              </a:rPr>
              <a:t>4 — вернуться в исходную позицию.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Повторить по 4 раза каждой ногой. Темп умеренный.</a:t>
            </a:r>
          </a:p>
          <a:p>
            <a:r>
              <a:rPr lang="ru-RU" sz="1800" dirty="0">
                <a:solidFill>
                  <a:schemeClr val="tx1"/>
                </a:solidFill>
              </a:rPr>
              <a:t>Указание детям: «Следите за движением колена».</a:t>
            </a:r>
          </a:p>
        </p:txBody>
      </p:sp>
    </p:spTree>
    <p:extLst>
      <p:ext uri="{BB962C8B-B14F-4D97-AF65-F5344CB8AC3E}">
        <p14:creationId xmlns:p14="http://schemas.microsoft.com/office/powerpoint/2010/main" val="78260587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</TotalTime>
  <Words>1072</Words>
  <Application>Microsoft Office PowerPoint</Application>
  <PresentationFormat>Экран (4:3)</PresentationFormat>
  <Paragraphs>146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ВЫПОЛНЯЕМ ВМЕСТЕ ДОМА</vt:lpstr>
      <vt:lpstr> «НА ЗАРЯДКУ – СТАНОВИСЬ!»</vt:lpstr>
      <vt:lpstr>«НА ЗАРЯДКУ – СТАНОВИСЬ!»</vt:lpstr>
      <vt:lpstr>Презентация PowerPoint</vt:lpstr>
      <vt:lpstr>Презентация PowerPoint</vt:lpstr>
      <vt:lpstr>КОМПЛЕКС УПРАЖНЕНИЙ для детей 3 – 4 ЛЕТ</vt:lpstr>
      <vt:lpstr>Комплекс упражнений для детей 3-4 лет </vt:lpstr>
      <vt:lpstr>Комплекс упражнений Для детей 5 - 6 лет</vt:lpstr>
      <vt:lpstr>Комплекс упражнений Для детей 5 -6 лет</vt:lpstr>
      <vt:lpstr>Комплекс упражнений Для детей 5 - 6 лет</vt:lpstr>
      <vt:lpstr>Комплекс упражнений Для детей 5 - 6 лет</vt:lpstr>
      <vt:lpstr>КОМПЛЕКС УПРАЖНЕНИЙ Для детей 6-7 лет</vt:lpstr>
      <vt:lpstr>КОМПЛЕКС УПРАЖНЕНИЙ Для детей 6-7 лет</vt:lpstr>
      <vt:lpstr>КОМПЛЕКС УПРАЖНЕНИЙ Для детей 6-7 лет</vt:lpstr>
      <vt:lpstr>КОМПЛЕКС УПРАЖНЕНИЙ Для детей 6-7 лет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olka.kapralova.1988@mail.ru</cp:lastModifiedBy>
  <cp:revision>53</cp:revision>
  <dcterms:created xsi:type="dcterms:W3CDTF">2015-02-18T15:10:51Z</dcterms:created>
  <dcterms:modified xsi:type="dcterms:W3CDTF">2020-04-27T11:23:02Z</dcterms:modified>
</cp:coreProperties>
</file>