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1" r:id="rId4"/>
    <p:sldId id="272" r:id="rId5"/>
    <p:sldId id="273" r:id="rId6"/>
    <p:sldId id="275" r:id="rId7"/>
    <p:sldId id="257" r:id="rId8"/>
    <p:sldId id="262" r:id="rId9"/>
    <p:sldId id="261" r:id="rId10"/>
    <p:sldId id="258" r:id="rId11"/>
    <p:sldId id="259" r:id="rId12"/>
    <p:sldId id="265" r:id="rId13"/>
    <p:sldId id="260" r:id="rId14"/>
    <p:sldId id="263" r:id="rId15"/>
    <p:sldId id="266" r:id="rId16"/>
    <p:sldId id="267" r:id="rId17"/>
    <p:sldId id="276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1" autoAdjust="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17C0-CC29-4087-8CDD-6CE451250CEC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BEF31-5C4A-4C5F-9351-612B1FC7E3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8C716-06E6-4434-987E-FCC607D5F409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E6E21-B32D-4BC9-8BD3-71D766BB5D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A760-9AC8-4217-97AA-B7834B5E4CA0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0A2C-F4E2-41CB-88AF-9797E16B73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66CC9-8C7D-4BF4-9655-E3132C74D72B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C843-BF0A-471C-9F19-FF02C7D0AE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6D6F-A4D3-45E6-925A-CBAEE88B9446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A6CB-DE21-433A-AEA0-4AD0B1F7C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21CF7-99A8-438F-B43F-8C07E19E52F5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4125D-4F02-4B47-B4BF-CEDB13E497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BDC69-8359-4811-87C6-D3C38D08AA29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3252D-331C-4AAE-9618-F8652CC0E2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2D61F-DD65-4D13-A392-CD97EBA8BF12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607A0-5AE0-4A95-B8F3-F4F68005D3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067A9-6483-4C2E-9FE2-A1E7FDDE7CC4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D553-2EC4-4D79-AE27-E975953E4B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C381-7D19-4728-B5B1-ACF680E61C14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64204-15C1-44B5-BAA4-38BA227349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738F-6F4E-4183-B13C-ADF0EEA30880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84FC8-D3F2-4230-B363-C65DF07785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36A14F-01C7-41FD-A407-658F61276390}" type="datetimeFigureOut">
              <a:rPr lang="ru-RU"/>
              <a:pPr>
                <a:defRPr/>
              </a:pPr>
              <a:t>19.12.2016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38D93B-7D80-4535-8415-768853DCA9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gif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2875"/>
            <a:ext cx="9144000" cy="1071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МУНИЦИПАЛЬНОЕ АВТОНОМНОЕ ОБРАЗОВАТЕЛЬНОЕ ДОШКОЛЬНОЕ УЧРЕЖДЕНИЕ «ЦЕНТР РАЗВИТИЯ РЕБЕНКА - ДЕТСКИЙ САД № 4»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D:\мои документы\работа\фото\сад№4\SAM_2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35" y="1225535"/>
            <a:ext cx="7883580" cy="550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елена\Desktop\10.06\IMG_6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8659408" cy="557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5" descr="D:\мои документы\работа\фото\сад№4\IMG_5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4"/>
            <a:ext cx="4572031" cy="301923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5363" name="Picture 2" descr="D:\мои документы\работа\фото\сад№4\IMG_5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214290"/>
            <a:ext cx="5143502" cy="385762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5364" name="Picture 3" descr="D:\мои документы\работа\фото\сад№4\IMG_5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290"/>
            <a:ext cx="4762532" cy="35719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571500" y="2643188"/>
            <a:ext cx="7772400" cy="107156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Bookman Old Style" pitchFamily="18" charset="0"/>
              </a:rPr>
              <a:t>Спортивный зал</a:t>
            </a:r>
          </a:p>
        </p:txBody>
      </p:sp>
      <p:pic>
        <p:nvPicPr>
          <p:cNvPr id="15365" name="Picture 4" descr="D:\мои документы\работа\фото\сад№4\IMG_5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357562"/>
            <a:ext cx="4286280" cy="297833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53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15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153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5357813" cy="1071563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002060"/>
                </a:solidFill>
                <a:latin typeface="Monotype Corsiva" pitchFamily="66" charset="0"/>
              </a:rPr>
              <a:t>Музыкальный зал</a:t>
            </a:r>
          </a:p>
        </p:txBody>
      </p:sp>
      <p:pic>
        <p:nvPicPr>
          <p:cNvPr id="1026" name="Picture 2" descr="C:\Users\1\Desktop\ФОТО\DSCN4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84984"/>
            <a:ext cx="4166237" cy="312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ФОТО\8 марта 11 гр\DSC03198.JPG"/>
          <p:cNvPicPr>
            <a:picLocks noChangeAspect="1" noChangeArrowheads="1"/>
          </p:cNvPicPr>
          <p:nvPr/>
        </p:nvPicPr>
        <p:blipFill>
          <a:blip r:embed="rId3" cstate="print"/>
          <a:srcRect l="4797" t="10660" r="8862" b="-5783"/>
          <a:stretch>
            <a:fillRect/>
          </a:stretch>
        </p:blipFill>
        <p:spPr bwMode="auto">
          <a:xfrm>
            <a:off x="539552" y="3645024"/>
            <a:ext cx="38884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ФОТО\8 марта и ГТО\P1020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80728"/>
            <a:ext cx="375500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ФОТО\26.10.2016г. фото\IMG_35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0010" y="260648"/>
            <a:ext cx="393661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/>
          </p:nvPr>
        </p:nvSpPr>
        <p:spPr>
          <a:xfrm rot="20429956">
            <a:off x="-182563" y="2970213"/>
            <a:ext cx="5143501" cy="1071562"/>
          </a:xfrm>
        </p:spPr>
        <p:txBody>
          <a:bodyPr/>
          <a:lstStyle/>
          <a:p>
            <a:pPr eaLnBrk="1" hangingPunct="1"/>
            <a:r>
              <a:rPr lang="ru-RU" smtClean="0"/>
              <a:t> </a:t>
            </a:r>
            <a:r>
              <a:rPr lang="ru-RU" sz="3600" b="1" smtClean="0">
                <a:solidFill>
                  <a:srgbClr val="002060"/>
                </a:solidFill>
                <a:latin typeface="Comic Sans MS" pitchFamily="66" charset="0"/>
              </a:rPr>
              <a:t>Наш первый праздник </a:t>
            </a:r>
          </a:p>
        </p:txBody>
      </p:sp>
      <p:pic>
        <p:nvPicPr>
          <p:cNvPr id="2052" name="Picture 4" descr="D:\мои документы\работа\ясли\фото\дед мороз\_DSC4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357694"/>
            <a:ext cx="3501267" cy="2325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мои документы\работа\ясли\фото\дед мороз\_DSC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214290"/>
            <a:ext cx="2500330" cy="376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мои документы\работа\ясли\фото\дед мороз\_DSC4674.jpg"/>
          <p:cNvPicPr>
            <a:picLocks noChangeAspect="1" noChangeArrowheads="1"/>
          </p:cNvPicPr>
          <p:nvPr/>
        </p:nvPicPr>
        <p:blipFill>
          <a:blip r:embed="rId4" cstate="print"/>
          <a:srcRect r="3846" b="1555"/>
          <a:stretch>
            <a:fillRect/>
          </a:stretch>
        </p:blipFill>
        <p:spPr bwMode="auto">
          <a:xfrm rot="20102976">
            <a:off x="4813203" y="3857887"/>
            <a:ext cx="3195190" cy="218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:\мои документы\работа\ясли\фото\дед мороз\_DSC4694.jpg"/>
          <p:cNvPicPr>
            <a:picLocks noChangeAspect="1" noChangeArrowheads="1"/>
          </p:cNvPicPr>
          <p:nvPr/>
        </p:nvPicPr>
        <p:blipFill>
          <a:blip r:embed="rId5" cstate="print"/>
          <a:srcRect l="8485" r="3832" b="2051"/>
          <a:stretch>
            <a:fillRect/>
          </a:stretch>
        </p:blipFill>
        <p:spPr bwMode="auto">
          <a:xfrm rot="1772408">
            <a:off x="3526324" y="1095614"/>
            <a:ext cx="2643206" cy="196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0"/>
            <a:ext cx="6858000" cy="10715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Медицинский кабинет 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7411" name="Picture 2" descr="D:\мои документы\работа\фото\сад№4\IMG_5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2127250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 descr="D:\мои документы\работа\фото\сад№4\IMG_5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928688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D:\мои документы\работа\фото\сад№4\IMG_5849.jpg"/>
          <p:cNvPicPr>
            <a:picLocks noChangeAspect="1" noChangeArrowheads="1"/>
          </p:cNvPicPr>
          <p:nvPr/>
        </p:nvPicPr>
        <p:blipFill>
          <a:blip r:embed="rId4" cstate="print"/>
          <a:srcRect t="10587" r="3333"/>
          <a:stretch>
            <a:fillRect/>
          </a:stretch>
        </p:blipFill>
        <p:spPr bwMode="auto">
          <a:xfrm>
            <a:off x="214313" y="3500438"/>
            <a:ext cx="22860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D:\мои документы\работа\фото\сад№4\IMG_5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1000125"/>
            <a:ext cx="29289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 descr="D:\мои документы\работа\фото\сад№4\IMG_5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3143250"/>
            <a:ext cx="21971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 descr="D:\мои документы\работа\фото\сад№4\IMG_58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500563"/>
            <a:ext cx="2884488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0" y="142875"/>
            <a:ext cx="9001125" cy="10715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Comic Sans MS" pitchFamily="66" charset="0"/>
              </a:rPr>
              <a:t>Бассейн с тренажерным залом</a:t>
            </a:r>
          </a:p>
        </p:txBody>
      </p:sp>
      <p:pic>
        <p:nvPicPr>
          <p:cNvPr id="20483" name="Picture 2" descr="D:\мои документы\работа\ясли\фото\дед мороз\_DSC4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3571900" cy="2372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3" descr="D:\мои документы\работа\ясли\фото\дед мороз\_DSC4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29000"/>
            <a:ext cx="4430664" cy="294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4" descr="D:\мои документы\работа\ясли\фото\дед мороз\_DSC4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14422"/>
            <a:ext cx="3062805" cy="203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D:\мои документы\работа\ясли\фото\дед мороз\_DSC42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3893749" cy="258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D:\мои документы\работа\ясли\фото\дед мороз\_DSC42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1571612"/>
            <a:ext cx="2312853" cy="153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Admin\Рабочий стол\дети\IMG_5961.jpg"/>
          <p:cNvPicPr>
            <a:picLocks noChangeAspect="1" noChangeArrowheads="1"/>
          </p:cNvPicPr>
          <p:nvPr/>
        </p:nvPicPr>
        <p:blipFill>
          <a:blip r:embed="rId2" cstate="print"/>
          <a:srcRect l="18343" t="16306" r="11343" b="22548"/>
          <a:stretch>
            <a:fillRect/>
          </a:stretch>
        </p:blipFill>
        <p:spPr bwMode="auto">
          <a:xfrm>
            <a:off x="3143250" y="3643313"/>
            <a:ext cx="264318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Documents and Settings\Admin\Рабочий стол\дети\IMG_5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143000"/>
            <a:ext cx="29083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0" y="142875"/>
            <a:ext cx="9001125" cy="78581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Comic Sans MS" pitchFamily="66" charset="0"/>
              </a:rPr>
              <a:t>Наши группы </a:t>
            </a:r>
          </a:p>
        </p:txBody>
      </p:sp>
      <p:pic>
        <p:nvPicPr>
          <p:cNvPr id="3074" name="Picture 2" descr="D:\мои документы\работа\ясли\фото\дед мороз\_DSC4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43305">
            <a:off x="357188" y="1285875"/>
            <a:ext cx="324008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мои документы\работа\ясли\фото\дед мороз\_DSC4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5913">
            <a:off x="5453063" y="1270000"/>
            <a:ext cx="331152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мои документы\работа\ясли\фото\дед мороз\_DSC42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25755">
            <a:off x="5634038" y="4203700"/>
            <a:ext cx="3168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мои документы\работа\ясли\фото\дед мороз\_DSC42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910766">
            <a:off x="342900" y="4344988"/>
            <a:ext cx="28829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90938" y="5864225"/>
            <a:ext cx="1371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Monotype Corsiva" pitchFamily="66" charset="0"/>
              </a:rPr>
              <a:t>Игровая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документы\работа\ясли\фото\дед мороз\_DSC4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76455">
            <a:off x="235763" y="747962"/>
            <a:ext cx="247386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мои документы\работа\ясли\фото\дед мороз\_DSC4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4648">
            <a:off x="369476" y="3691213"/>
            <a:ext cx="2423804" cy="160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мои документы\работа\ясли\фото\дед мороз\_DSC4311.jpg"/>
          <p:cNvPicPr>
            <a:picLocks noChangeAspect="1" noChangeArrowheads="1"/>
          </p:cNvPicPr>
          <p:nvPr/>
        </p:nvPicPr>
        <p:blipFill>
          <a:blip r:embed="rId4" cstate="print"/>
          <a:srcRect t="10844" r="1839"/>
          <a:stretch>
            <a:fillRect/>
          </a:stretch>
        </p:blipFill>
        <p:spPr bwMode="auto">
          <a:xfrm>
            <a:off x="2857488" y="3500438"/>
            <a:ext cx="2147416" cy="293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мои документы\работа\ясли\фото\дед мороз\_DSC4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2188">
            <a:off x="5844188" y="842152"/>
            <a:ext cx="3014311" cy="2002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D:\мои документы\работа\ясли\фото\дед мороз\_DSC42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62989">
            <a:off x="5333750" y="3927187"/>
            <a:ext cx="3597275" cy="238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Documents and Settings\Admin\Рабочий стол\дети\IMG_59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571480"/>
            <a:ext cx="3000396" cy="225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917575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  <a:latin typeface="Comic Sans MS" pitchFamily="66" charset="0"/>
              </a:rPr>
              <a:t>Награды педагогов</a:t>
            </a:r>
          </a:p>
        </p:txBody>
      </p:sp>
      <p:pic>
        <p:nvPicPr>
          <p:cNvPr id="2" name="Picture 2" descr="D:\001.jpg"/>
          <p:cNvPicPr>
            <a:picLocks noChangeAspect="1" noChangeArrowheads="1"/>
          </p:cNvPicPr>
          <p:nvPr/>
        </p:nvPicPr>
        <p:blipFill>
          <a:blip r:embed="rId2" cstate="print"/>
          <a:srcRect r="3125" b="6818"/>
          <a:stretch>
            <a:fillRect/>
          </a:stretch>
        </p:blipFill>
        <p:spPr bwMode="auto">
          <a:xfrm>
            <a:off x="142875" y="1214438"/>
            <a:ext cx="29162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003.jpg"/>
          <p:cNvPicPr>
            <a:picLocks noChangeAspect="1" noChangeArrowheads="1"/>
          </p:cNvPicPr>
          <p:nvPr/>
        </p:nvPicPr>
        <p:blipFill>
          <a:blip r:embed="rId3" cstate="print"/>
          <a:srcRect l="6250" r="6248" b="2272"/>
          <a:stretch>
            <a:fillRect/>
          </a:stretch>
        </p:blipFill>
        <p:spPr bwMode="auto">
          <a:xfrm>
            <a:off x="6143625" y="2428875"/>
            <a:ext cx="288448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gramota-001.jpg"/>
          <p:cNvPicPr>
            <a:picLocks noChangeAspect="1" noChangeArrowheads="1"/>
          </p:cNvPicPr>
          <p:nvPr/>
        </p:nvPicPr>
        <p:blipFill>
          <a:blip r:embed="rId4" cstate="print"/>
          <a:srcRect l="3125" b="2272"/>
          <a:stretch>
            <a:fillRect/>
          </a:stretch>
        </p:blipFill>
        <p:spPr bwMode="auto">
          <a:xfrm>
            <a:off x="3143250" y="1928813"/>
            <a:ext cx="28844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/>
          </p:nvPr>
        </p:nvSpPr>
        <p:spPr>
          <a:xfrm>
            <a:off x="142875" y="0"/>
            <a:ext cx="8786813" cy="8572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002060"/>
                </a:solidFill>
                <a:latin typeface="Cambria" pitchFamily="18" charset="0"/>
              </a:rPr>
              <a:t>Мы открылись 16 декабря 2013 года</a:t>
            </a:r>
          </a:p>
        </p:txBody>
      </p:sp>
      <p:pic>
        <p:nvPicPr>
          <p:cNvPr id="21507" name="Picture 2" descr="D:\мои документы\работа\ясли\фото\дед мороз\_DSC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4000500"/>
            <a:ext cx="37623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D:\мои документы\работа\ясли\фото\дед мороз\_DSC4236.jpg"/>
          <p:cNvPicPr>
            <a:picLocks noChangeAspect="1" noChangeArrowheads="1"/>
          </p:cNvPicPr>
          <p:nvPr/>
        </p:nvPicPr>
        <p:blipFill>
          <a:blip r:embed="rId3" cstate="print"/>
          <a:srcRect r="5605"/>
          <a:stretch>
            <a:fillRect/>
          </a:stretch>
        </p:blipFill>
        <p:spPr bwMode="auto">
          <a:xfrm>
            <a:off x="357188" y="785813"/>
            <a:ext cx="314325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D:\мои документы\работа\ясли\фото\мелочь\Изображение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714375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:\мои документы\работа\ясли\фото\дед мороз\_DSC47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143375"/>
            <a:ext cx="35385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мои документы\работа\ясли\фото\дед мороз\_DSC42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428868"/>
            <a:ext cx="3226781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работа\фото\мое\дети 3\IMG_5873.jpg"/>
          <p:cNvPicPr>
            <a:picLocks noChangeAspect="1" noChangeArrowheads="1"/>
          </p:cNvPicPr>
          <p:nvPr/>
        </p:nvPicPr>
        <p:blipFill>
          <a:blip r:embed="rId2" cstate="print"/>
          <a:srcRect r="19100" b="21739"/>
          <a:stretch>
            <a:fillRect/>
          </a:stretch>
        </p:blipFill>
        <p:spPr bwMode="auto">
          <a:xfrm>
            <a:off x="5000628" y="1727094"/>
            <a:ext cx="3232054" cy="234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работа\фото\мое\дети 3\IMG_5922.jpg"/>
          <p:cNvPicPr>
            <a:picLocks noChangeAspect="1" noChangeArrowheads="1"/>
          </p:cNvPicPr>
          <p:nvPr/>
        </p:nvPicPr>
        <p:blipFill>
          <a:blip r:embed="rId3" cstate="print"/>
          <a:srcRect l="15330" r="4616" b="6882"/>
          <a:stretch>
            <a:fillRect/>
          </a:stretch>
        </p:blipFill>
        <p:spPr bwMode="auto">
          <a:xfrm>
            <a:off x="4786314" y="4053678"/>
            <a:ext cx="3000396" cy="2617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работа\фото\мое\дети 3\IMG_5931.jpg"/>
          <p:cNvPicPr>
            <a:picLocks noChangeAspect="1" noChangeArrowheads="1"/>
          </p:cNvPicPr>
          <p:nvPr/>
        </p:nvPicPr>
        <p:blipFill>
          <a:blip r:embed="rId4" cstate="print"/>
          <a:srcRect l="24349" b="14772"/>
          <a:stretch>
            <a:fillRect/>
          </a:stretch>
        </p:blipFill>
        <p:spPr bwMode="auto">
          <a:xfrm>
            <a:off x="620685" y="4276730"/>
            <a:ext cx="3043856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мои документы\работа\фото\мое\дети 3\IMG_6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726" y="1922449"/>
            <a:ext cx="323870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2875" y="0"/>
            <a:ext cx="85725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Book Antiqua" pitchFamily="18" charset="0"/>
              </a:rPr>
              <a:t>МАДОУ «Центр развития ребенка – детский сад № 4» </a:t>
            </a:r>
            <a:r>
              <a:rPr lang="ru-RU" sz="2000" b="1">
                <a:solidFill>
                  <a:srgbClr val="002060"/>
                </a:solidFill>
                <a:latin typeface="Book Antiqua" pitchFamily="18" charset="0"/>
              </a:rPr>
              <a:t>обеспечивает воспитание, обучение, развитие детей от </a:t>
            </a:r>
            <a:r>
              <a:rPr lang="ru-RU" sz="2000" b="1">
                <a:solidFill>
                  <a:srgbClr val="002060"/>
                </a:solidFill>
              </a:rPr>
              <a:t>2 до 7 </a:t>
            </a:r>
            <a:r>
              <a:rPr lang="ru-RU" sz="2000" b="1">
                <a:solidFill>
                  <a:srgbClr val="002060"/>
                </a:solidFill>
                <a:latin typeface="Book Antiqua" pitchFamily="18" charset="0"/>
              </a:rPr>
              <a:t> лет. </a:t>
            </a:r>
          </a:p>
          <a:p>
            <a:r>
              <a:rPr lang="ru-RU" sz="2000" b="1">
                <a:solidFill>
                  <a:srgbClr val="002060"/>
                </a:solidFill>
              </a:rPr>
              <a:t>     Проектная мощность учреждения на 250 мест. В саду функционируют 13 групп.</a:t>
            </a:r>
            <a:endParaRPr lang="ru-RU" sz="2000" b="1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76312"/>
          </a:xfrm>
        </p:spPr>
        <p:txBody>
          <a:bodyPr/>
          <a:lstStyle/>
          <a:p>
            <a:pPr eaLnBrk="1" hangingPunct="1"/>
            <a:r>
              <a:rPr lang="ru-RU" sz="4000" b="1" smtClean="0"/>
              <a:t>Педагогический состав учреждения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71563"/>
            <a:ext cx="8286750" cy="525621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b="1" smtClean="0"/>
          </a:p>
          <a:p>
            <a:pPr eaLnBrk="1" hangingPunct="1">
              <a:buFontTx/>
              <a:buNone/>
            </a:pPr>
            <a:r>
              <a:rPr lang="ru-RU" b="1" smtClean="0"/>
              <a:t>Старший воспитатель – 1;</a:t>
            </a:r>
          </a:p>
          <a:p>
            <a:pPr eaLnBrk="1" hangingPunct="1">
              <a:buFontTx/>
              <a:buNone/>
            </a:pPr>
            <a:r>
              <a:rPr lang="ru-RU" b="1" smtClean="0"/>
              <a:t>Воспитатели – 26;</a:t>
            </a:r>
          </a:p>
          <a:p>
            <a:pPr eaLnBrk="1" hangingPunct="1">
              <a:buFontTx/>
              <a:buNone/>
            </a:pPr>
            <a:r>
              <a:rPr lang="ru-RU" b="1" smtClean="0"/>
              <a:t>Музыкальные руководители – 2;</a:t>
            </a:r>
          </a:p>
          <a:p>
            <a:pPr eaLnBrk="1" hangingPunct="1">
              <a:buFontTx/>
              <a:buNone/>
            </a:pPr>
            <a:r>
              <a:rPr lang="ru-RU" b="1" smtClean="0"/>
              <a:t>Инструктор по физическому воспитанию – 1;</a:t>
            </a:r>
            <a:endParaRPr lang="ru-RU" b="1" smtClean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ru-RU" b="1" smtClean="0"/>
              <a:t>Инструктор по плаванию – 1;</a:t>
            </a:r>
          </a:p>
          <a:p>
            <a:pPr eaLnBrk="1" hangingPunct="1">
              <a:buFontTx/>
              <a:buNone/>
            </a:pPr>
            <a:r>
              <a:rPr lang="ru-RU" b="1" smtClean="0"/>
              <a:t>Педагоги дополнительного образования – 6.</a:t>
            </a:r>
          </a:p>
          <a:p>
            <a:pPr eaLnBrk="1" hangingPunct="1">
              <a:buFontTx/>
              <a:buNone/>
            </a:pPr>
            <a:endParaRPr lang="ru-RU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62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0033CC"/>
                </a:solidFill>
              </a:rPr>
              <a:t>Пребывание детей в МАДОУ  осуществляется в течение всего календарного года.</a:t>
            </a:r>
            <a:r>
              <a:rPr lang="ru-RU" sz="3600" b="1" smtClean="0">
                <a:solidFill>
                  <a:srgbClr val="3333CC"/>
                </a:solidFill>
              </a:rPr>
              <a:t/>
            </a:r>
            <a:br>
              <a:rPr lang="ru-RU" sz="3600" b="1" smtClean="0">
                <a:solidFill>
                  <a:srgbClr val="3333CC"/>
                </a:solidFill>
              </a:rPr>
            </a:br>
            <a:r>
              <a:rPr lang="ru-RU" sz="3600" b="1" smtClean="0">
                <a:solidFill>
                  <a:srgbClr val="3333CC"/>
                </a:solidFill>
              </a:rPr>
              <a:t> </a:t>
            </a:r>
            <a:br>
              <a:rPr lang="ru-RU" sz="3600" b="1" smtClean="0">
                <a:solidFill>
                  <a:srgbClr val="3333CC"/>
                </a:solidFill>
              </a:rPr>
            </a:br>
            <a:r>
              <a:rPr lang="ru-RU" sz="3600" b="1" smtClean="0">
                <a:solidFill>
                  <a:srgbClr val="C00000"/>
                </a:solidFill>
              </a:rPr>
              <a:t>Продолжительность работы </a:t>
            </a:r>
            <a:r>
              <a:rPr lang="ru-RU" sz="3600" b="1" smtClean="0">
                <a:solidFill>
                  <a:srgbClr val="C00000"/>
                </a:solidFill>
                <a:latin typeface="Arial" charset="0"/>
              </a:rPr>
              <a:t>МАДОУ</a:t>
            </a:r>
            <a:r>
              <a:rPr lang="ru-RU" sz="3600" b="1" smtClean="0">
                <a:solidFill>
                  <a:srgbClr val="C00000"/>
                </a:solidFill>
              </a:rPr>
              <a:t/>
            </a:r>
            <a:br>
              <a:rPr lang="ru-RU" sz="3600" b="1" smtClean="0">
                <a:solidFill>
                  <a:srgbClr val="C00000"/>
                </a:solidFill>
              </a:rPr>
            </a:br>
            <a:r>
              <a:rPr lang="ru-RU" sz="4000" b="1" i="1" smtClean="0">
                <a:solidFill>
                  <a:srgbClr val="C00000"/>
                </a:solidFill>
              </a:rPr>
              <a:t>с 7.00 до 19.00.</a:t>
            </a:r>
            <a:r>
              <a:rPr lang="ru-RU" sz="3600" b="1" i="1" smtClean="0">
                <a:solidFill>
                  <a:srgbClr val="C00000"/>
                </a:solidFill>
              </a:rPr>
              <a:t/>
            </a:r>
            <a:br>
              <a:rPr lang="ru-RU" sz="3600" b="1" i="1" smtClean="0">
                <a:solidFill>
                  <a:srgbClr val="C00000"/>
                </a:solidFill>
              </a:rPr>
            </a:br>
            <a:r>
              <a:rPr lang="ru-RU" sz="3600" b="1" smtClean="0">
                <a:solidFill>
                  <a:srgbClr val="C00000"/>
                </a:solidFill>
              </a:rPr>
              <a:t/>
            </a:r>
            <a:br>
              <a:rPr lang="ru-RU" sz="3600" b="1" smtClean="0">
                <a:solidFill>
                  <a:srgbClr val="C00000"/>
                </a:solidFill>
              </a:rPr>
            </a:br>
            <a:r>
              <a:rPr lang="ru-RU" sz="3600" b="1" smtClean="0">
                <a:solidFill>
                  <a:srgbClr val="3333CC"/>
                </a:solidFill>
              </a:rPr>
              <a:t>При приеме ребенка в детский сад  заключается договор между учреждением и родителями.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71500"/>
            <a:ext cx="8858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hlink"/>
                </a:solidFill>
                <a:latin typeface="+mn-lt"/>
                <a:ea typeface="Tahoma" pitchFamily="34" charset="0"/>
                <a:cs typeface="Arial" charset="0"/>
              </a:rPr>
              <a:t/>
            </a:r>
            <a:br>
              <a:rPr lang="ru-RU" sz="2800" b="1" dirty="0" smtClean="0">
                <a:solidFill>
                  <a:schemeClr val="hlink"/>
                </a:solidFill>
                <a:latin typeface="+mn-lt"/>
                <a:ea typeface="Tahoma" pitchFamily="34" charset="0"/>
                <a:cs typeface="Arial" charset="0"/>
              </a:rPr>
            </a:br>
            <a:r>
              <a:rPr lang="ru-RU" sz="3600" b="1" dirty="0" smtClean="0">
                <a:solidFill>
                  <a:schemeClr val="hlink"/>
                </a:solidFill>
                <a:latin typeface="Cambria" pitchFamily="18" charset="0"/>
                <a:ea typeface="Tahoma" pitchFamily="34" charset="0"/>
                <a:cs typeface="Arial" charset="0"/>
              </a:rPr>
              <a:t>Работа по организации дополнительных услуг в учреждении выстроена в следующей последовательности: </a:t>
            </a:r>
            <a:r>
              <a:rPr lang="ru-RU" sz="2800" b="1" i="1" dirty="0" smtClean="0">
                <a:solidFill>
                  <a:schemeClr val="hlink"/>
                </a:solidFill>
                <a:latin typeface="Arial" charset="0"/>
                <a:ea typeface="Tahoma" pitchFamily="34" charset="0"/>
                <a:cs typeface="Arial" charset="0"/>
              </a:rPr>
              <a:t/>
            </a:r>
            <a:br>
              <a:rPr lang="ru-RU" sz="2800" b="1" i="1" dirty="0" smtClean="0">
                <a:solidFill>
                  <a:schemeClr val="hlink"/>
                </a:solidFill>
                <a:latin typeface="Arial" charset="0"/>
                <a:ea typeface="Tahoma" pitchFamily="34" charset="0"/>
                <a:cs typeface="Arial" charset="0"/>
              </a:rPr>
            </a:br>
            <a:endParaRPr lang="ru-RU" sz="2800" b="1" i="1" dirty="0" smtClean="0">
              <a:solidFill>
                <a:schemeClr val="hlink"/>
              </a:solidFill>
              <a:latin typeface="Arial" charset="0"/>
              <a:ea typeface="Tahoma" pitchFamily="34" charset="0"/>
              <a:cs typeface="Arial" charset="0"/>
            </a:endParaRPr>
          </a:p>
        </p:txBody>
      </p:sp>
      <p:sp>
        <p:nvSpPr>
          <p:cNvPr id="97284" name="Rectangle 3"/>
          <p:cNvSpPr>
            <a:spLocks noGrp="1"/>
          </p:cNvSpPr>
          <p:nvPr>
            <p:ph type="body" idx="1"/>
          </p:nvPr>
        </p:nvSpPr>
        <p:spPr>
          <a:xfrm>
            <a:off x="428625" y="2060575"/>
            <a:ext cx="8186738" cy="34401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b="1" smtClean="0"/>
          </a:p>
          <a:p>
            <a:pPr eaLnBrk="1" hangingPunct="1">
              <a:lnSpc>
                <a:spcPct val="90000"/>
              </a:lnSpc>
            </a:pPr>
            <a:r>
              <a:rPr lang="ru-RU" b="1" smtClean="0"/>
              <a:t>изучение запросов с помощью анкетирования; 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/>
              <a:t>проведение общего родительского собрания с презентацией специалистов дополнительного образования; 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/>
              <a:t>выбор дополнительных услуг родителями;</a:t>
            </a:r>
          </a:p>
          <a:p>
            <a:pPr eaLnBrk="1" hangingPunct="1">
              <a:lnSpc>
                <a:spcPct val="90000"/>
              </a:lnSpc>
            </a:pPr>
            <a:r>
              <a:rPr lang="ru-RU" b="1" smtClean="0"/>
              <a:t>заключение договора.</a:t>
            </a:r>
          </a:p>
          <a:p>
            <a:pPr eaLnBrk="1" hangingPunct="1">
              <a:lnSpc>
                <a:spcPct val="90000"/>
              </a:lnSpc>
            </a:pPr>
            <a:endParaRPr lang="ru-RU" sz="280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7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72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:\для сада\podgotovk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819" y="357166"/>
            <a:ext cx="3536181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мои документы\работа\фото\сад№4\IMG_5843.jpg"/>
          <p:cNvPicPr>
            <a:picLocks noChangeAspect="1" noChangeArrowheads="1"/>
          </p:cNvPicPr>
          <p:nvPr/>
        </p:nvPicPr>
        <p:blipFill>
          <a:blip r:embed="rId3" cstate="print"/>
          <a:srcRect l="20000" t="8889" r="20000" b="19995"/>
          <a:stretch>
            <a:fillRect/>
          </a:stretch>
        </p:blipFill>
        <p:spPr bwMode="auto">
          <a:xfrm>
            <a:off x="0" y="0"/>
            <a:ext cx="2232406" cy="198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Заголовок 1"/>
          <p:cNvSpPr>
            <a:spLocks noGrp="1"/>
          </p:cNvSpPr>
          <p:nvPr>
            <p:ph type="ctrTitle"/>
          </p:nvPr>
        </p:nvSpPr>
        <p:spPr>
          <a:xfrm>
            <a:off x="2143125" y="214313"/>
            <a:ext cx="5072063" cy="6429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0000"/>
                </a:solidFill>
                <a:latin typeface="Comic Sans MS" pitchFamily="66" charset="0"/>
              </a:rPr>
              <a:t>Образовательные ус</a:t>
            </a:r>
            <a:r>
              <a:rPr lang="ru-RU" sz="3200" b="1" smtClean="0">
                <a:solidFill>
                  <a:srgbClr val="FF0000"/>
                </a:solidFill>
                <a:latin typeface="Arial" charset="0"/>
              </a:rPr>
              <a:t>л</a:t>
            </a:r>
            <a:r>
              <a:rPr lang="ru-RU" sz="3200" b="1" smtClean="0">
                <a:solidFill>
                  <a:srgbClr val="FF0000"/>
                </a:solidFill>
                <a:latin typeface="Comic Sans MS" pitchFamily="66" charset="0"/>
              </a:rPr>
              <a:t>уги: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5857875" y="2357438"/>
            <a:ext cx="328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400" b="1">
                <a:solidFill>
                  <a:srgbClr val="FF0000"/>
                </a:solidFill>
                <a:latin typeface="Monotype Corsiva" pitchFamily="66" charset="0"/>
              </a:rPr>
              <a:t>2. «Чтение с увлечением»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5857875" y="4357688"/>
            <a:ext cx="238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9463" name="AutoShape 4" descr="http://www.goosenok.ru/wp-content/gallery/angliyskiy/thumbs/thumbs_DPP_01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4" name="AutoShape 6" descr="http://www.goosenok.ru/wp-content/gallery/angliyskiy/thumbs/thumbs_DPP_01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4345" name="Picture 7" descr="D:\для сада\english-alphab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0"/>
            <a:ext cx="2330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D:\для сада\1004457560.jpg"/>
          <p:cNvPicPr>
            <a:picLocks noChangeAspect="1" noChangeArrowheads="1"/>
          </p:cNvPicPr>
          <p:nvPr/>
        </p:nvPicPr>
        <p:blipFill>
          <a:blip r:embed="rId5" cstate="print"/>
          <a:srcRect r="4929" b="4245"/>
          <a:stretch>
            <a:fillRect/>
          </a:stretch>
        </p:blipFill>
        <p:spPr bwMode="auto">
          <a:xfrm>
            <a:off x="6500826" y="2714620"/>
            <a:ext cx="2500330" cy="350046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2059" name="Picture 11" descr="D:\для сада\2265390.jpg"/>
          <p:cNvPicPr>
            <a:picLocks noChangeAspect="1" noChangeArrowheads="1"/>
          </p:cNvPicPr>
          <p:nvPr/>
        </p:nvPicPr>
        <p:blipFill>
          <a:blip r:embed="rId6" cstate="print"/>
          <a:srcRect t="44532" r="6249" b="13280"/>
          <a:stretch>
            <a:fillRect/>
          </a:stretch>
        </p:blipFill>
        <p:spPr bwMode="auto">
          <a:xfrm>
            <a:off x="142844" y="2051268"/>
            <a:ext cx="3357586" cy="215844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  <p:pic>
        <p:nvPicPr>
          <p:cNvPr id="2060" name="Picture 12" descr="D:\мои документы\работа\елена\647-fu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5364" y="4227519"/>
            <a:ext cx="3056794" cy="241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9" name="TextBox 3"/>
          <p:cNvSpPr txBox="1">
            <a:spLocks noChangeArrowheads="1"/>
          </p:cNvSpPr>
          <p:nvPr/>
        </p:nvSpPr>
        <p:spPr bwMode="auto">
          <a:xfrm>
            <a:off x="1214438" y="1071563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«Английский для малышей»</a:t>
            </a:r>
            <a:endParaRPr lang="ru-RU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0" name="TextBox 8"/>
          <p:cNvSpPr txBox="1">
            <a:spLocks noChangeArrowheads="1"/>
          </p:cNvSpPr>
          <p:nvPr/>
        </p:nvSpPr>
        <p:spPr bwMode="auto">
          <a:xfrm>
            <a:off x="0" y="2214563"/>
            <a:ext cx="3929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Логоритмика для малышей»</a:t>
            </a:r>
            <a:endParaRPr lang="ru-RU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61" name="Picture 13" descr="D:\для сада\k-31_2.jpg"/>
          <p:cNvPicPr>
            <a:picLocks noChangeAspect="1" noChangeArrowheads="1"/>
          </p:cNvPicPr>
          <p:nvPr/>
        </p:nvPicPr>
        <p:blipFill>
          <a:blip r:embed="rId8" cstate="print"/>
          <a:srcRect l="3940" t="17191" r="3979" b="20018"/>
          <a:stretch>
            <a:fillRect/>
          </a:stretch>
        </p:blipFill>
        <p:spPr bwMode="auto">
          <a:xfrm>
            <a:off x="3857620" y="2500306"/>
            <a:ext cx="2967424" cy="285752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4352" name="TextBox 9"/>
          <p:cNvSpPr txBox="1">
            <a:spLocks noChangeArrowheads="1"/>
          </p:cNvSpPr>
          <p:nvPr/>
        </p:nvSpPr>
        <p:spPr bwMode="auto">
          <a:xfrm>
            <a:off x="4357688" y="5072063"/>
            <a:ext cx="2143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34290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«Крепыш»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9190" y="6027003"/>
            <a:ext cx="3857652" cy="830997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>
            <a:spAutoFit/>
          </a:bodyPr>
          <a:lstStyle/>
          <a:p>
            <a:pPr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«Занимательная логика»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4" name="TextBox 12"/>
          <p:cNvSpPr txBox="1">
            <a:spLocks noChangeArrowheads="1"/>
          </p:cNvSpPr>
          <p:nvPr/>
        </p:nvSpPr>
        <p:spPr bwMode="auto">
          <a:xfrm>
            <a:off x="214313" y="6457950"/>
            <a:ext cx="4357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«Танцевальный калейдоскоп»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92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2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92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92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85750"/>
            <a:ext cx="7772400" cy="1071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smtClean="0">
                <a:solidFill>
                  <a:srgbClr val="002060"/>
                </a:solidFill>
                <a:latin typeface="Garamond" pitchFamily="18" charset="0"/>
              </a:rPr>
              <a:t>Комната  дополнительного образования </a:t>
            </a:r>
          </a:p>
        </p:txBody>
      </p:sp>
      <p:pic>
        <p:nvPicPr>
          <p:cNvPr id="19459" name="Picture 2" descr="D:\мои документы\работа\фото\сад№4\IMG_5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30296">
            <a:off x="599668" y="1155777"/>
            <a:ext cx="2861158" cy="214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3" descr="D:\мои документы\работа\фото\сад№4\IMG_5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28325">
            <a:off x="5306164" y="4494125"/>
            <a:ext cx="2484796" cy="186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дети\IMG_5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857628"/>
            <a:ext cx="3643338" cy="27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Рабочий стол\дети\IMG_59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736"/>
            <a:ext cx="3643567" cy="273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9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99001">
              <a:srgbClr val="CCCCFF"/>
            </a:gs>
            <a:gs pos="100000">
              <a:srgbClr val="CC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>
          <a:xfrm>
            <a:off x="214313" y="285750"/>
            <a:ext cx="4214812" cy="10715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002060"/>
                </a:solidFill>
                <a:latin typeface="Garamond" pitchFamily="18" charset="0"/>
              </a:rPr>
              <a:t>Компьютерный класс </a:t>
            </a:r>
          </a:p>
        </p:txBody>
      </p:sp>
      <p:pic>
        <p:nvPicPr>
          <p:cNvPr id="18435" name="Picture 1" descr="D:\мои документы\работа\ясли\фото\дед мороз\_DSC4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6"/>
            <a:ext cx="4311650" cy="286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2" descr="D:\мои документы\работа\фото\сад№4\IMG_5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051175" cy="228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3" descr="D:\мои документы\работа\фото\сад№4\IMG_5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857628"/>
            <a:ext cx="4286280" cy="2767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мои документы\работа\картинки\мультяшки\5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80758">
            <a:off x="5524260" y="1251749"/>
            <a:ext cx="639720" cy="42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работа\картинки\мышонок\ksgtmgs.jpg"/>
          <p:cNvPicPr>
            <a:picLocks noChangeAspect="1" noChangeArrowheads="1"/>
          </p:cNvPicPr>
          <p:nvPr/>
        </p:nvPicPr>
        <p:blipFill>
          <a:blip r:embed="rId6" cstate="print"/>
          <a:srcRect t="13235" r="1172" b="7720"/>
          <a:stretch>
            <a:fillRect/>
          </a:stretch>
        </p:blipFill>
        <p:spPr bwMode="auto">
          <a:xfrm rot="372023">
            <a:off x="7927996" y="1316181"/>
            <a:ext cx="463725" cy="279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D:\мои документы\работа\ясли\фото\дед мороз\_DSC4715.jpg"/>
          <p:cNvPicPr>
            <a:picLocks noChangeAspect="1" noChangeArrowheads="1"/>
          </p:cNvPicPr>
          <p:nvPr/>
        </p:nvPicPr>
        <p:blipFill>
          <a:blip r:embed="rId7" cstate="print"/>
          <a:srcRect r="13051" b="1844"/>
          <a:stretch>
            <a:fillRect/>
          </a:stretch>
        </p:blipFill>
        <p:spPr bwMode="auto">
          <a:xfrm>
            <a:off x="428596" y="3929066"/>
            <a:ext cx="3500462" cy="262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анимированные фоны\70299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3" y="4929188"/>
            <a:ext cx="5302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D:\анимированные фоны\0_56967_eada8635_XL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313" y="464343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D:\анимированные фоны\0_82d2c_bc7dbaca_S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420743">
            <a:off x="4506913" y="4699000"/>
            <a:ext cx="404812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D:\анимированные фоны\0_82d15_5059e04f_S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599899">
            <a:off x="5770563" y="4592638"/>
            <a:ext cx="246062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D:\анимированные фоны\0_82d29_a33c3c21_S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84192">
            <a:off x="6913563" y="4564063"/>
            <a:ext cx="2682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D:\анимированные фоны\0_82d1a_ec7cc2ea_S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9473">
            <a:off x="7874000" y="4672013"/>
            <a:ext cx="3825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195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АВТОНОМНОЕ ОБРАЗОВАТЕЛЬНОЕ ДОШКОЛЬНОЕ УЧРЕЖДЕНИЕ «ЦЕНТР РАЗВИТИЯ РЕБЕНКА - ДЕТСКИЙ САД № 4»</vt:lpstr>
      <vt:lpstr>Мы открылись 16 декабря 2013 года</vt:lpstr>
      <vt:lpstr>Слайд 3</vt:lpstr>
      <vt:lpstr>Педагогический состав учреждения</vt:lpstr>
      <vt:lpstr>Пребывание детей в МАДОУ  осуществляется в течение всего календарного года.   Продолжительность работы МАДОУ с 7.00 до 19.00.  При приеме ребенка в детский сад  заключается договор между учреждением и родителями.</vt:lpstr>
      <vt:lpstr> Работа по организации дополнительных услуг в учреждении выстроена в следующей последовательности:  </vt:lpstr>
      <vt:lpstr>Образовательные услуги:</vt:lpstr>
      <vt:lpstr>Комната  дополнительного образования </vt:lpstr>
      <vt:lpstr>Компьютерный класс </vt:lpstr>
      <vt:lpstr>Спортивный зал</vt:lpstr>
      <vt:lpstr>Музыкальный зал</vt:lpstr>
      <vt:lpstr> Наш первый праздник </vt:lpstr>
      <vt:lpstr>Медицинский кабинет </vt:lpstr>
      <vt:lpstr>Бассейн с тренажерным залом</vt:lpstr>
      <vt:lpstr>Наши группы </vt:lpstr>
      <vt:lpstr>Слайд 16</vt:lpstr>
      <vt:lpstr>Награды педагогов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51</cp:revision>
  <dcterms:modified xsi:type="dcterms:W3CDTF">2016-12-19T11:52:57Z</dcterms:modified>
</cp:coreProperties>
</file>